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3.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ags/tag215.xml" ContentType="application/vnd.openxmlformats-officedocument.presentationml.tags+xml"/>
  <Override PartName="/ppt/notesSlides/notesSlide5.xml" ContentType="application/vnd.openxmlformats-officedocument.presentationml.notesSlide+xml"/>
  <Override PartName="/ppt/tags/tag216.xml" ContentType="application/vnd.openxmlformats-officedocument.presentationml.tags+xml"/>
  <Override PartName="/ppt/notesSlides/notesSlide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ags/tag217.xml" ContentType="application/vnd.openxmlformats-officedocument.presentationml.tags+xml"/>
  <Override PartName="/ppt/notesSlides/notesSlide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8.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sldIdLst>
    <p:sldId id="260" r:id="rId2"/>
    <p:sldId id="12540700" r:id="rId3"/>
    <p:sldId id="12540045" r:id="rId4"/>
    <p:sldId id="424" r:id="rId5"/>
    <p:sldId id="12540684" r:id="rId6"/>
    <p:sldId id="12540693" r:id="rId7"/>
    <p:sldId id="7202" r:id="rId8"/>
    <p:sldId id="12540167" r:id="rId9"/>
    <p:sldId id="12540698" r:id="rId10"/>
    <p:sldId id="12540697" r:id="rId11"/>
    <p:sldId id="258" r:id="rId12"/>
    <p:sldId id="259" r:id="rId13"/>
    <p:sldId id="12540699" r:id="rId14"/>
    <p:sldId id="265" r:id="rId15"/>
    <p:sldId id="274" r:id="rId16"/>
    <p:sldId id="261" r:id="rId17"/>
    <p:sldId id="6021" r:id="rId18"/>
    <p:sldId id="262" r:id="rId19"/>
    <p:sldId id="12540695" r:id="rId20"/>
    <p:sldId id="12540701" r:id="rId21"/>
    <p:sldId id="12540214" r:id="rId22"/>
    <p:sldId id="12540237" r:id="rId23"/>
    <p:sldId id="279" r:id="rId24"/>
    <p:sldId id="12540668" r:id="rId25"/>
    <p:sldId id="12540669" r:id="rId26"/>
    <p:sldId id="12540196" r:id="rId27"/>
    <p:sldId id="12538745" r:id="rId28"/>
  </p:sldIdLst>
  <p:sldSz cx="32512000" cy="16257588"/>
  <p:notesSz cx="6858000" cy="91440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096" userDrawn="1">
          <p15:clr>
            <a:srgbClr val="A4A3A4"/>
          </p15:clr>
        </p15:guide>
        <p15:guide id="2" pos="102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4DD3"/>
    <a:srgbClr val="3333FF"/>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9"/>
    <p:restoredTop sz="94679"/>
  </p:normalViewPr>
  <p:slideViewPr>
    <p:cSldViewPr snapToGrid="0" snapToObjects="1" showGuides="1">
      <p:cViewPr varScale="1">
        <p:scale>
          <a:sx n="35" d="100"/>
          <a:sy n="35" d="100"/>
        </p:scale>
        <p:origin x="245" y="53"/>
      </p:cViewPr>
      <p:guideLst>
        <p:guide orient="horz" pos="5096"/>
        <p:guide pos="1024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wtx\&#21516;&#27493;&#31354;&#38388;\&#20159;&#37030;&#30740;&#31350;&#38498;\202303%20&#26477;&#24030;&#22823;&#23631;2023\&#26477;&#24030;&#22823;&#23631;&#22270;&#349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wtx\&#21516;&#27493;&#31354;&#38388;\&#20159;&#37030;&#30740;&#31350;&#38498;\202303%20&#26477;&#24030;&#22823;&#23631;2023\&#26477;&#24030;&#22823;&#23631;&#22270;&#3492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wtx\&#21516;&#27493;&#31354;&#38388;\&#20159;&#37030;&#30740;&#31350;&#38498;\202303%20&#26477;&#24030;&#22823;&#23631;2023\&#26477;&#24030;&#22823;&#23631;&#22270;&#34920;.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lang="zh-CN" sz="1800" b="1" i="0" u="none" strike="noStrike" kern="1200" spc="0" baseline="0">
                <a:solidFill>
                  <a:schemeClr val="accent1"/>
                </a:solidFill>
                <a:latin typeface="+mn-lt"/>
                <a:ea typeface="+mn-ea"/>
                <a:cs typeface="+mn-cs"/>
              </a:defRPr>
            </a:pPr>
            <a:r>
              <a:rPr lang="en-US" altLang="zh-CN" sz="1800" b="1" dirty="0">
                <a:solidFill>
                  <a:schemeClr val="accent1"/>
                </a:solidFill>
              </a:rPr>
              <a:t>230</a:t>
            </a:r>
            <a:endParaRPr lang="zh-CN" altLang="en-US" sz="1800" b="1" dirty="0">
              <a:solidFill>
                <a:schemeClr val="accent1"/>
              </a:solidFill>
            </a:endParaRPr>
          </a:p>
        </c:rich>
      </c:tx>
      <c:layout>
        <c:manualLayout>
          <c:xMode val="edge"/>
          <c:yMode val="edge"/>
          <c:x val="0.27596981964110801"/>
          <c:y val="0.351041654597679"/>
        </c:manualLayout>
      </c:layout>
      <c:overlay val="0"/>
      <c:spPr>
        <a:noFill/>
        <a:ln>
          <a:noFill/>
        </a:ln>
        <a:effectLst/>
      </c:spPr>
      <c:txPr>
        <a:bodyPr rot="0" spcFirstLastPara="1" vertOverflow="ellipsis" vert="horz" wrap="square" anchor="ctr" anchorCtr="1"/>
        <a:lstStyle/>
        <a:p>
          <a:pPr>
            <a:defRPr lang="zh-CN" sz="1800" b="1" i="0" u="none" strike="noStrike" kern="1200" spc="0" baseline="0">
              <a:solidFill>
                <a:schemeClr val="accent1"/>
              </a:solidFill>
              <a:latin typeface="+mn-lt"/>
              <a:ea typeface="+mn-ea"/>
              <a:cs typeface="+mn-cs"/>
            </a:defRPr>
          </a:pPr>
          <a:endParaRPr lang="zh-CN"/>
        </a:p>
      </c:txPr>
    </c:title>
    <c:autoTitleDeleted val="0"/>
    <c:plotArea>
      <c:layout>
        <c:manualLayout>
          <c:layoutTarget val="inner"/>
          <c:xMode val="edge"/>
          <c:yMode val="edge"/>
          <c:x val="0.18289628380105299"/>
          <c:y val="4.8688851403158998E-2"/>
          <c:w val="0.61681855689676601"/>
          <c:h val="0.92522783534514896"/>
        </c:manualLayout>
      </c:layout>
      <c:doughnutChart>
        <c:varyColors val="1"/>
        <c:dLbls>
          <c:showLegendKey val="0"/>
          <c:showVal val="0"/>
          <c:showCatName val="0"/>
          <c:showSerName val="0"/>
          <c:showPercent val="0"/>
          <c:showBubbleSize val="0"/>
          <c:showLeaderLines val="0"/>
        </c:dLbls>
        <c:firstSliceAng val="0"/>
        <c:holeSize val="80"/>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1" i="0" u="none" strike="noStrike" kern="120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Sheet1!$F$27:$F$29</c:f>
              <c:strCache>
                <c:ptCount val="3"/>
                <c:pt idx="0">
                  <c:v>2019</c:v>
                </c:pt>
                <c:pt idx="1">
                  <c:v>2021</c:v>
                </c:pt>
                <c:pt idx="2">
                  <c:v>2025E</c:v>
                </c:pt>
              </c:strCache>
            </c:strRef>
          </c:cat>
          <c:val>
            <c:numRef>
              <c:f>Sheet1!$G$27:$G$29</c:f>
              <c:numCache>
                <c:formatCode>General</c:formatCode>
                <c:ptCount val="3"/>
                <c:pt idx="0">
                  <c:v>777.4</c:v>
                </c:pt>
                <c:pt idx="1">
                  <c:v>918</c:v>
                </c:pt>
                <c:pt idx="2">
                  <c:v>1000</c:v>
                </c:pt>
              </c:numCache>
            </c:numRef>
          </c:val>
          <c:extLst>
            <c:ext xmlns:c16="http://schemas.microsoft.com/office/drawing/2014/chart" uri="{C3380CC4-5D6E-409C-BE32-E72D297353CC}">
              <c16:uniqueId val="{00000000-50B2-4AE2-8A32-CCAF156E546E}"/>
            </c:ext>
          </c:extLst>
        </c:ser>
        <c:dLbls>
          <c:showLegendKey val="0"/>
          <c:showVal val="0"/>
          <c:showCatName val="0"/>
          <c:showSerName val="0"/>
          <c:showPercent val="0"/>
          <c:showBubbleSize val="0"/>
        </c:dLbls>
        <c:gapWidth val="219"/>
        <c:overlap val="-27"/>
        <c:axId val="1721690431"/>
        <c:axId val="1721685439"/>
      </c:barChart>
      <c:catAx>
        <c:axId val="1721690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1" i="0" u="none" strike="noStrike" kern="120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pPr>
            <a:endParaRPr lang="zh-CN"/>
          </a:p>
        </c:txPr>
        <c:crossAx val="1721685439"/>
        <c:crosses val="autoZero"/>
        <c:auto val="1"/>
        <c:lblAlgn val="ctr"/>
        <c:lblOffset val="100"/>
        <c:noMultiLvlLbl val="0"/>
      </c:catAx>
      <c:valAx>
        <c:axId val="1721685439"/>
        <c:scaling>
          <c:orientation val="minMax"/>
        </c:scaling>
        <c:delete val="1"/>
        <c:axPos val="l"/>
        <c:numFmt formatCode="General" sourceLinked="1"/>
        <c:majorTickMark val="none"/>
        <c:minorTickMark val="none"/>
        <c:tickLblPos val="nextTo"/>
        <c:crossAx val="1721690431"/>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8194444444444399"/>
          <c:y val="6.4814814814814797E-2"/>
          <c:w val="0.50555555555555598"/>
          <c:h val="0.842592592592593"/>
        </c:manualLayout>
      </c:layout>
      <c:doughnutChart>
        <c:varyColors val="1"/>
        <c:ser>
          <c:idx val="0"/>
          <c:order val="0"/>
          <c:dPt>
            <c:idx val="0"/>
            <c:bubble3D val="0"/>
            <c:spPr>
              <a:solidFill>
                <a:schemeClr val="accent5">
                  <a:shade val="47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4E3-443E-921A-0DE971F2EE6F}"/>
              </c:ext>
            </c:extLst>
          </c:dPt>
          <c:dPt>
            <c:idx val="1"/>
            <c:bubble3D val="0"/>
            <c:spPr>
              <a:solidFill>
                <a:schemeClr val="accent5">
                  <a:shade val="6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4E3-443E-921A-0DE971F2EE6F}"/>
              </c:ext>
            </c:extLst>
          </c:dPt>
          <c:dPt>
            <c:idx val="2"/>
            <c:bubble3D val="0"/>
            <c:spPr>
              <a:solidFill>
                <a:schemeClr val="accent5">
                  <a:shade val="82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64E3-443E-921A-0DE971F2EE6F}"/>
              </c:ext>
            </c:extLst>
          </c:dPt>
          <c:dPt>
            <c:idx val="3"/>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64E3-443E-921A-0DE971F2EE6F}"/>
              </c:ext>
            </c:extLst>
          </c:dPt>
          <c:dPt>
            <c:idx val="4"/>
            <c:bubble3D val="0"/>
            <c:spPr>
              <a:solidFill>
                <a:schemeClr val="accent5">
                  <a:tint val="83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64E3-443E-921A-0DE971F2EE6F}"/>
              </c:ext>
            </c:extLst>
          </c:dPt>
          <c:dPt>
            <c:idx val="5"/>
            <c:bubble3D val="0"/>
            <c:spPr>
              <a:solidFill>
                <a:schemeClr val="accent5">
                  <a:tint val="6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64E3-443E-921A-0DE971F2EE6F}"/>
              </c:ext>
            </c:extLst>
          </c:dPt>
          <c:dPt>
            <c:idx val="6"/>
            <c:bubble3D val="0"/>
            <c:spPr>
              <a:solidFill>
                <a:schemeClr val="accent5">
                  <a:tint val="48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64E3-443E-921A-0DE971F2EE6F}"/>
              </c:ext>
            </c:extLst>
          </c:dPt>
          <c:dLbls>
            <c:dLbl>
              <c:idx val="6"/>
              <c:layout>
                <c:manualLayout>
                  <c:x val="3.4861649120704101E-2"/>
                  <c:y val="-1.40345842981216E-2"/>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21643273829103801"/>
                      <c:h val="0.26693429027559701"/>
                    </c:manualLayout>
                  </c15:layout>
                </c:ext>
                <c:ext xmlns:c16="http://schemas.microsoft.com/office/drawing/2014/chart" uri="{C3380CC4-5D6E-409C-BE32-E72D297353CC}">
                  <c16:uniqueId val="{0000000D-64E3-443E-921A-0DE971F2EE6F}"/>
                </c:ext>
              </c:extLst>
            </c:dLbl>
            <c:spPr>
              <a:noFill/>
              <a:ln>
                <a:noFill/>
              </a:ln>
              <a:effectLst/>
            </c:spPr>
            <c:txPr>
              <a:bodyPr rot="0" spcFirstLastPara="1" vertOverflow="ellipsis" vert="horz" wrap="square" lIns="38100" tIns="19050" rIns="38100" bIns="19050" anchor="ctr" anchorCtr="1">
                <a:spAutoFit/>
              </a:bodyPr>
              <a:lstStyle/>
              <a:p>
                <a:pPr>
                  <a:defRPr lang="zh-CN" sz="1000" b="1" i="0" u="none" strike="noStrike" kern="1200" baseline="0">
                    <a:solidFill>
                      <a:schemeClr val="lt1"/>
                    </a:solidFill>
                    <a:latin typeface="微软雅黑" panose="020B0503020204020204" pitchFamily="34" charset="-122"/>
                    <a:ea typeface="微软雅黑" panose="020B0503020204020204" pitchFamily="34" charset="-122"/>
                    <a:cs typeface="+mn-cs"/>
                  </a:defRPr>
                </a:pPr>
                <a:endParaRPr lang="zh-CN"/>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Sheet1!$I$6:$I$12</c:f>
              <c:strCache>
                <c:ptCount val="7"/>
                <c:pt idx="0">
                  <c:v>德国</c:v>
                </c:pt>
                <c:pt idx="1">
                  <c:v>英国</c:v>
                </c:pt>
                <c:pt idx="2">
                  <c:v>法国</c:v>
                </c:pt>
                <c:pt idx="3">
                  <c:v>意大利</c:v>
                </c:pt>
                <c:pt idx="4">
                  <c:v>俄罗斯</c:v>
                </c:pt>
                <c:pt idx="5">
                  <c:v>西班牙</c:v>
                </c:pt>
                <c:pt idx="6">
                  <c:v>其他欧洲国家</c:v>
                </c:pt>
              </c:strCache>
            </c:strRef>
          </c:cat>
          <c:val>
            <c:numRef>
              <c:f>Sheet1!$J$6:$J$12</c:f>
              <c:numCache>
                <c:formatCode>0%</c:formatCode>
                <c:ptCount val="7"/>
                <c:pt idx="0">
                  <c:v>0.19</c:v>
                </c:pt>
                <c:pt idx="1">
                  <c:v>0.18</c:v>
                </c:pt>
                <c:pt idx="2">
                  <c:v>0.12</c:v>
                </c:pt>
                <c:pt idx="3">
                  <c:v>0.08</c:v>
                </c:pt>
                <c:pt idx="4">
                  <c:v>0.06</c:v>
                </c:pt>
                <c:pt idx="5">
                  <c:v>0.05</c:v>
                </c:pt>
                <c:pt idx="6">
                  <c:v>0.32</c:v>
                </c:pt>
              </c:numCache>
            </c:numRef>
          </c:val>
          <c:extLst>
            <c:ext xmlns:c16="http://schemas.microsoft.com/office/drawing/2014/chart" uri="{C3380CC4-5D6E-409C-BE32-E72D297353CC}">
              <c16:uniqueId val="{0000000E-64E3-443E-921A-0DE971F2EE6F}"/>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584773966363597E-2"/>
          <c:y val="5.0048135159660896E-3"/>
          <c:w val="0.82854067097438699"/>
          <c:h val="0.70119306375851598"/>
        </c:manualLayout>
      </c:layout>
      <c:barChart>
        <c:barDir val="col"/>
        <c:grouping val="clustered"/>
        <c:varyColors val="0"/>
        <c:ser>
          <c:idx val="2"/>
          <c:order val="2"/>
          <c:tx>
            <c:strRef>
              <c:f>总规模分析!$J$297</c:f>
              <c:strCache>
                <c:ptCount val="1"/>
                <c:pt idx="0">
                  <c:v>2021</c:v>
                </c:pt>
              </c:strCache>
            </c:strRef>
          </c:tx>
          <c:spPr>
            <a:solidFill>
              <a:srgbClr val="FFC000"/>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50000"/>
                        <a:lumOff val="50000"/>
                      </a:schemeClr>
                    </a:solidFill>
                    <a:latin typeface="+mn-ea"/>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总规模分析!$I$298:$I$303</c:f>
              <c:strCache>
                <c:ptCount val="6"/>
                <c:pt idx="0">
                  <c:v>越南</c:v>
                </c:pt>
                <c:pt idx="1">
                  <c:v>菲律宾</c:v>
                </c:pt>
                <c:pt idx="2">
                  <c:v>泰国</c:v>
                </c:pt>
                <c:pt idx="3">
                  <c:v>新加坡</c:v>
                </c:pt>
                <c:pt idx="4">
                  <c:v>马来西亚</c:v>
                </c:pt>
                <c:pt idx="5">
                  <c:v>印尼</c:v>
                </c:pt>
              </c:strCache>
            </c:strRef>
          </c:cat>
          <c:val>
            <c:numRef>
              <c:f>总规模分析!$J$298:$J$303</c:f>
              <c:numCache>
                <c:formatCode>General</c:formatCode>
                <c:ptCount val="6"/>
                <c:pt idx="0">
                  <c:v>13</c:v>
                </c:pt>
                <c:pt idx="1">
                  <c:v>12</c:v>
                </c:pt>
                <c:pt idx="2">
                  <c:v>21</c:v>
                </c:pt>
                <c:pt idx="3">
                  <c:v>7.1</c:v>
                </c:pt>
                <c:pt idx="4">
                  <c:v>14</c:v>
                </c:pt>
                <c:pt idx="5">
                  <c:v>53</c:v>
                </c:pt>
              </c:numCache>
            </c:numRef>
          </c:val>
          <c:extLst>
            <c:ext xmlns:c16="http://schemas.microsoft.com/office/drawing/2014/chart" uri="{C3380CC4-5D6E-409C-BE32-E72D297353CC}">
              <c16:uniqueId val="{00000000-4C28-401A-B52E-9E0FC4F3C026}"/>
            </c:ext>
          </c:extLst>
        </c:ser>
        <c:ser>
          <c:idx val="3"/>
          <c:order val="3"/>
          <c:tx>
            <c:strRef>
              <c:f>总规模分析!$K$297</c:f>
              <c:strCache>
                <c:ptCount val="1"/>
                <c:pt idx="0">
                  <c:v>2025E</c:v>
                </c:pt>
              </c:strCache>
            </c:strRef>
          </c:tx>
          <c:spPr>
            <a:solidFill>
              <a:schemeClr val="bg1">
                <a:lumMod val="75000"/>
              </a:schemeClr>
            </a:solidFill>
            <a:ln w="25400">
              <a:solidFill>
                <a:schemeClr val="accent1">
                  <a:alpha val="92000"/>
                </a:schemeClr>
              </a:solidFill>
            </a:ln>
            <a:effectLst>
              <a:outerShdw blurRad="57150" dist="19050" dir="5400000" algn="ctr" rotWithShape="0">
                <a:srgbClr val="000000">
                  <a:alpha val="63000"/>
                </a:srgbClr>
              </a:outerShdw>
            </a:effectLst>
          </c:spPr>
          <c:invertIfNegative val="0"/>
          <c:dPt>
            <c:idx val="5"/>
            <c:invertIfNegative val="0"/>
            <c:bubble3D val="0"/>
            <c:extLst>
              <c:ext xmlns:c16="http://schemas.microsoft.com/office/drawing/2014/chart" uri="{C3380CC4-5D6E-409C-BE32-E72D297353CC}">
                <c16:uniqueId val="{00000001-4C28-401A-B52E-9E0FC4F3C026}"/>
              </c:ext>
            </c:extLst>
          </c:dPt>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50000"/>
                        <a:lumOff val="50000"/>
                      </a:schemeClr>
                    </a:solidFill>
                    <a:latin typeface="+mn-ea"/>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总规模分析!$I$298:$I$303</c:f>
              <c:strCache>
                <c:ptCount val="6"/>
                <c:pt idx="0">
                  <c:v>越南</c:v>
                </c:pt>
                <c:pt idx="1">
                  <c:v>菲律宾</c:v>
                </c:pt>
                <c:pt idx="2">
                  <c:v>泰国</c:v>
                </c:pt>
                <c:pt idx="3">
                  <c:v>新加坡</c:v>
                </c:pt>
                <c:pt idx="4">
                  <c:v>马来西亚</c:v>
                </c:pt>
                <c:pt idx="5">
                  <c:v>印尼</c:v>
                </c:pt>
              </c:strCache>
            </c:strRef>
          </c:cat>
          <c:val>
            <c:numRef>
              <c:f>总规模分析!$K$298:$K$303</c:f>
              <c:numCache>
                <c:formatCode>General</c:formatCode>
                <c:ptCount val="6"/>
                <c:pt idx="0">
                  <c:v>39</c:v>
                </c:pt>
                <c:pt idx="1">
                  <c:v>26</c:v>
                </c:pt>
                <c:pt idx="2">
                  <c:v>35</c:v>
                </c:pt>
                <c:pt idx="3">
                  <c:v>9.8000000000000007</c:v>
                </c:pt>
                <c:pt idx="4">
                  <c:v>19</c:v>
                </c:pt>
                <c:pt idx="5">
                  <c:v>104</c:v>
                </c:pt>
              </c:numCache>
            </c:numRef>
          </c:val>
          <c:extLst>
            <c:ext xmlns:c16="http://schemas.microsoft.com/office/drawing/2014/chart" uri="{C3380CC4-5D6E-409C-BE32-E72D297353CC}">
              <c16:uniqueId val="{00000002-4C28-401A-B52E-9E0FC4F3C026}"/>
            </c:ext>
          </c:extLst>
        </c:ser>
        <c:dLbls>
          <c:showLegendKey val="0"/>
          <c:showVal val="0"/>
          <c:showCatName val="0"/>
          <c:showSerName val="0"/>
          <c:showPercent val="0"/>
          <c:showBubbleSize val="0"/>
        </c:dLbls>
        <c:gapWidth val="120"/>
        <c:axId val="1243461183"/>
        <c:axId val="1243456607"/>
        <c:extLst>
          <c:ext xmlns:c15="http://schemas.microsoft.com/office/drawing/2012/chart" uri="{02D57815-91ED-43cb-92C2-25804820EDAC}">
            <c15:filteredBarSeries>
              <c15:ser>
                <c:idx val="0"/>
                <c:order val="0"/>
                <c:tx>
                  <c:strRef>
                    <c:extLst>
                      <c:ext uri="{02D57815-91ED-43cb-92C2-25804820EDAC}">
                        <c15:formulaRef>
                          <c15:sqref>总规模分析!#REF!</c15:sqref>
                        </c15:formulaRef>
                      </c:ext>
                    </c:extLst>
                    <c:strCache>
                      <c:ptCount val="1"/>
                      <c:pt idx="0">
                        <c:v>#REF!</c:v>
                      </c:pt>
                    </c:strCache>
                  </c:strRef>
                </c:tx>
                <c:spPr>
                  <a:solidFill>
                    <a:schemeClr val="bg1">
                      <a:lumMod val="75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50000"/>
                              <a:lumOff val="50000"/>
                            </a:schemeClr>
                          </a:solidFill>
                          <a:latin typeface="+mn-ea"/>
                          <a:ea typeface="+mn-ea"/>
                          <a:cs typeface="+mn-cs"/>
                        </a:defRPr>
                      </a:pPr>
                      <a:endParaRPr lang="zh-CN"/>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总规模分析!$I$298:$I$303</c15:sqref>
                        </c15:formulaRef>
                      </c:ext>
                    </c:extLst>
                    <c:strCache>
                      <c:ptCount val="6"/>
                      <c:pt idx="0">
                        <c:v>越南</c:v>
                      </c:pt>
                      <c:pt idx="1">
                        <c:v>菲律宾</c:v>
                      </c:pt>
                      <c:pt idx="2">
                        <c:v>泰国</c:v>
                      </c:pt>
                      <c:pt idx="3">
                        <c:v>新加坡</c:v>
                      </c:pt>
                      <c:pt idx="4">
                        <c:v>马来西亚</c:v>
                      </c:pt>
                      <c:pt idx="5">
                        <c:v>印尼</c:v>
                      </c:pt>
                    </c:strCache>
                  </c:strRef>
                </c:cat>
                <c:val>
                  <c:numRef>
                    <c:extLst>
                      <c:ext uri="{02D57815-91ED-43cb-92C2-25804820EDAC}">
                        <c15:formulaRef>
                          <c15:sqref>总规模分析!#REF!</c15:sqref>
                        </c15:formulaRef>
                      </c:ext>
                    </c:extLst>
                    <c:numCache>
                      <c:formatCode>General</c:formatCode>
                      <c:ptCount val="1"/>
                      <c:pt idx="0">
                        <c:v>1</c:v>
                      </c:pt>
                    </c:numCache>
                  </c:numRef>
                </c:val>
                <c:extLst>
                  <c:ext xmlns:c16="http://schemas.microsoft.com/office/drawing/2014/chart" uri="{C3380CC4-5D6E-409C-BE32-E72D297353CC}">
                    <c16:uniqueId val="{00000003-4C28-401A-B52E-9E0FC4F3C026}"/>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总规模分析!#REF!</c15:sqref>
                        </c15:formulaRef>
                      </c:ext>
                    </c:extLst>
                    <c:strCache>
                      <c:ptCount val="1"/>
                      <c:pt idx="0">
                        <c:v>#REF!</c:v>
                      </c:pt>
                    </c:strCache>
                  </c:strRef>
                </c:tx>
                <c:spPr>
                  <a:solidFill>
                    <a:srgbClr val="78E7D7"/>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50000"/>
                              <a:lumOff val="50000"/>
                            </a:schemeClr>
                          </a:solidFill>
                          <a:latin typeface="+mn-ea"/>
                          <a:ea typeface="+mn-ea"/>
                          <a:cs typeface="+mn-cs"/>
                        </a:defRPr>
                      </a:pPr>
                      <a:endParaRPr lang="zh-CN"/>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总规模分析!$I$298:$I$303</c15:sqref>
                        </c15:formulaRef>
                      </c:ext>
                    </c:extLst>
                    <c:strCache>
                      <c:ptCount val="6"/>
                      <c:pt idx="0">
                        <c:v>越南</c:v>
                      </c:pt>
                      <c:pt idx="1">
                        <c:v>菲律宾</c:v>
                      </c:pt>
                      <c:pt idx="2">
                        <c:v>泰国</c:v>
                      </c:pt>
                      <c:pt idx="3">
                        <c:v>新加坡</c:v>
                      </c:pt>
                      <c:pt idx="4">
                        <c:v>马来西亚</c:v>
                      </c:pt>
                      <c:pt idx="5">
                        <c:v>印尼</c:v>
                      </c:pt>
                    </c:strCache>
                  </c:strRef>
                </c:cat>
                <c:val>
                  <c:numRef>
                    <c:extLst xmlns:c15="http://schemas.microsoft.com/office/drawing/2012/chart">
                      <c:ext xmlns:c15="http://schemas.microsoft.com/office/drawing/2012/chart" uri="{02D57815-91ED-43cb-92C2-25804820EDAC}">
                        <c15:formulaRef>
                          <c15:sqref>总规模分析!#REF!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4-4C28-401A-B52E-9E0FC4F3C026}"/>
                  </c:ext>
                </c:extLst>
              </c15:ser>
            </c15:filteredBarSeries>
          </c:ext>
        </c:extLst>
      </c:barChart>
      <c:catAx>
        <c:axId val="124346118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8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crossAx val="1243456607"/>
        <c:crosses val="autoZero"/>
        <c:auto val="1"/>
        <c:lblAlgn val="ctr"/>
        <c:lblOffset val="100"/>
        <c:noMultiLvlLbl val="0"/>
      </c:catAx>
      <c:valAx>
        <c:axId val="1243456607"/>
        <c:scaling>
          <c:orientation val="minMax"/>
        </c:scaling>
        <c:delete val="1"/>
        <c:axPos val="l"/>
        <c:numFmt formatCode="General" sourceLinked="1"/>
        <c:majorTickMark val="none"/>
        <c:minorTickMark val="none"/>
        <c:tickLblPos val="nextTo"/>
        <c:crossAx val="1243461183"/>
        <c:crosses val="autoZero"/>
        <c:crossBetween val="between"/>
      </c:valAx>
      <c:spPr>
        <a:noFill/>
        <a:ln>
          <a:noFill/>
        </a:ln>
        <a:effectLst/>
      </c:spPr>
    </c:plotArea>
    <c:legend>
      <c:legendPos val="b"/>
      <c:layout>
        <c:manualLayout>
          <c:xMode val="edge"/>
          <c:yMode val="edge"/>
          <c:x val="0.30363700226713902"/>
          <c:y val="0.92107920352195205"/>
          <c:w val="0.34469053900005697"/>
          <c:h val="5.4876144966478899E-2"/>
        </c:manualLayout>
      </c:layout>
      <c:overlay val="0"/>
      <c:spPr>
        <a:noFill/>
        <a:ln>
          <a:noFill/>
        </a:ln>
        <a:effectLst/>
      </c:spPr>
      <c:txPr>
        <a:bodyPr rot="0" spcFirstLastPara="1" vertOverflow="ellipsis" vert="horz" wrap="square" anchor="ctr" anchorCtr="1"/>
        <a:lstStyle/>
        <a:p>
          <a:pPr>
            <a:defRPr lang="zh-CN" sz="8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195565056565998"/>
          <c:y val="9.3163851906521905E-2"/>
          <c:w val="0.67226783073477503"/>
          <c:h val="0.90429999246456605"/>
        </c:manualLayout>
      </c:layout>
      <c:barChart>
        <c:barDir val="bar"/>
        <c:grouping val="clustered"/>
        <c:varyColors val="0"/>
        <c:ser>
          <c:idx val="0"/>
          <c:order val="0"/>
          <c:spPr>
            <a:solidFill>
              <a:srgbClr val="2446ED"/>
            </a:solidFill>
            <a:ln>
              <a:noFill/>
            </a:ln>
            <a:effectLst/>
          </c:spPr>
          <c:invertIfNegative val="0"/>
          <c:dPt>
            <c:idx val="4"/>
            <c:invertIfNegative val="0"/>
            <c:bubble3D val="0"/>
            <c:spPr>
              <a:solidFill>
                <a:srgbClr val="FFC000"/>
              </a:solidFill>
              <a:ln>
                <a:noFill/>
              </a:ln>
              <a:effectLst/>
            </c:spPr>
            <c:extLst>
              <c:ext xmlns:c16="http://schemas.microsoft.com/office/drawing/2014/chart" uri="{C3380CC4-5D6E-409C-BE32-E72D297353CC}">
                <c16:uniqueId val="{00000001-E171-4058-B7CA-FDBCAA6AF512}"/>
              </c:ext>
            </c:extLst>
          </c:dPt>
          <c:dPt>
            <c:idx val="5"/>
            <c:invertIfNegative val="0"/>
            <c:bubble3D val="0"/>
            <c:spPr>
              <a:solidFill>
                <a:srgbClr val="FFC000"/>
              </a:solidFill>
              <a:ln>
                <a:noFill/>
              </a:ln>
              <a:effectLst/>
            </c:spPr>
            <c:extLst>
              <c:ext xmlns:c16="http://schemas.microsoft.com/office/drawing/2014/chart" uri="{C3380CC4-5D6E-409C-BE32-E72D297353CC}">
                <c16:uniqueId val="{00000003-E171-4058-B7CA-FDBCAA6AF512}"/>
              </c:ext>
            </c:extLst>
          </c:dPt>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总规模分析!$C$694:$C$699</c:f>
              <c:strCache>
                <c:ptCount val="6"/>
                <c:pt idx="0">
                  <c:v>越南</c:v>
                </c:pt>
                <c:pt idx="1">
                  <c:v>印尼</c:v>
                </c:pt>
                <c:pt idx="2">
                  <c:v>菲律宾</c:v>
                </c:pt>
                <c:pt idx="3">
                  <c:v>泰国</c:v>
                </c:pt>
                <c:pt idx="4">
                  <c:v>马来西亚</c:v>
                </c:pt>
                <c:pt idx="5">
                  <c:v>新加坡</c:v>
                </c:pt>
              </c:strCache>
            </c:strRef>
          </c:cat>
          <c:val>
            <c:numRef>
              <c:f>总规模分析!$D$694:$D$699</c:f>
              <c:numCache>
                <c:formatCode>General</c:formatCode>
                <c:ptCount val="6"/>
                <c:pt idx="0">
                  <c:v>17</c:v>
                </c:pt>
                <c:pt idx="1">
                  <c:v>21</c:v>
                </c:pt>
                <c:pt idx="2">
                  <c:v>23</c:v>
                </c:pt>
                <c:pt idx="3">
                  <c:v>29</c:v>
                </c:pt>
                <c:pt idx="4">
                  <c:v>41</c:v>
                </c:pt>
                <c:pt idx="5">
                  <c:v>62</c:v>
                </c:pt>
              </c:numCache>
            </c:numRef>
          </c:val>
          <c:extLst>
            <c:ext xmlns:c16="http://schemas.microsoft.com/office/drawing/2014/chart" uri="{C3380CC4-5D6E-409C-BE32-E72D297353CC}">
              <c16:uniqueId val="{00000004-E171-4058-B7CA-FDBCAA6AF512}"/>
            </c:ext>
          </c:extLst>
        </c:ser>
        <c:dLbls>
          <c:showLegendKey val="0"/>
          <c:showVal val="0"/>
          <c:showCatName val="0"/>
          <c:showSerName val="0"/>
          <c:showPercent val="0"/>
          <c:showBubbleSize val="0"/>
        </c:dLbls>
        <c:gapWidth val="182"/>
        <c:axId val="51125376"/>
        <c:axId val="51124960"/>
      </c:barChart>
      <c:catAx>
        <c:axId val="511253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crossAx val="51124960"/>
        <c:crosses val="autoZero"/>
        <c:auto val="1"/>
        <c:lblAlgn val="ctr"/>
        <c:lblOffset val="100"/>
        <c:noMultiLvlLbl val="0"/>
      </c:catAx>
      <c:valAx>
        <c:axId val="51124960"/>
        <c:scaling>
          <c:orientation val="minMax"/>
        </c:scaling>
        <c:delete val="1"/>
        <c:axPos val="b"/>
        <c:numFmt formatCode="General" sourceLinked="1"/>
        <c:majorTickMark val="none"/>
        <c:minorTickMark val="none"/>
        <c:tickLblPos val="nextTo"/>
        <c:crossAx val="51125376"/>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800" b="0" i="0" u="none" strike="noStrike" kern="120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Sheet1!$K$36:$K$41</c:f>
              <c:strCache>
                <c:ptCount val="6"/>
                <c:pt idx="0">
                  <c:v>秘鲁</c:v>
                </c:pt>
                <c:pt idx="1">
                  <c:v>智利</c:v>
                </c:pt>
                <c:pt idx="2">
                  <c:v>墨西哥</c:v>
                </c:pt>
                <c:pt idx="3">
                  <c:v>巴西</c:v>
                </c:pt>
                <c:pt idx="4">
                  <c:v>哥伦比亚</c:v>
                </c:pt>
                <c:pt idx="5">
                  <c:v>阿根廷</c:v>
                </c:pt>
              </c:strCache>
            </c:strRef>
          </c:cat>
          <c:val>
            <c:numRef>
              <c:f>Sheet1!$L$36:$L$41</c:f>
              <c:numCache>
                <c:formatCode>General</c:formatCode>
                <c:ptCount val="6"/>
                <c:pt idx="0">
                  <c:v>167</c:v>
                </c:pt>
                <c:pt idx="1">
                  <c:v>158</c:v>
                </c:pt>
                <c:pt idx="2">
                  <c:v>148</c:v>
                </c:pt>
                <c:pt idx="3">
                  <c:v>145</c:v>
                </c:pt>
                <c:pt idx="4">
                  <c:v>140</c:v>
                </c:pt>
                <c:pt idx="5">
                  <c:v>120</c:v>
                </c:pt>
              </c:numCache>
            </c:numRef>
          </c:val>
          <c:extLst>
            <c:ext xmlns:c16="http://schemas.microsoft.com/office/drawing/2014/chart" uri="{C3380CC4-5D6E-409C-BE32-E72D297353CC}">
              <c16:uniqueId val="{00000000-AC4D-4113-A147-D24FC3CE7880}"/>
            </c:ext>
          </c:extLst>
        </c:ser>
        <c:dLbls>
          <c:showLegendKey val="0"/>
          <c:showVal val="0"/>
          <c:showCatName val="0"/>
          <c:showSerName val="0"/>
          <c:showPercent val="0"/>
          <c:showBubbleSize val="0"/>
        </c:dLbls>
        <c:gapWidth val="219"/>
        <c:overlap val="-27"/>
        <c:axId val="377789823"/>
        <c:axId val="377783999"/>
      </c:barChart>
      <c:catAx>
        <c:axId val="377789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377783999"/>
        <c:crosses val="autoZero"/>
        <c:auto val="1"/>
        <c:lblAlgn val="ctr"/>
        <c:lblOffset val="100"/>
        <c:noMultiLvlLbl val="0"/>
      </c:catAx>
      <c:valAx>
        <c:axId val="377783999"/>
        <c:scaling>
          <c:orientation val="minMax"/>
        </c:scaling>
        <c:delete val="1"/>
        <c:axPos val="l"/>
        <c:numFmt formatCode="General" sourceLinked="1"/>
        <c:majorTickMark val="none"/>
        <c:minorTickMark val="none"/>
        <c:tickLblPos val="nextTo"/>
        <c:crossAx val="377789823"/>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lang="zh-CN" sz="1800" b="1" i="0" u="none" strike="noStrike" kern="1200" spc="0" baseline="0">
                <a:solidFill>
                  <a:schemeClr val="accent1"/>
                </a:solidFill>
                <a:latin typeface="+mn-lt"/>
                <a:ea typeface="+mn-ea"/>
                <a:cs typeface="+mn-cs"/>
              </a:defRPr>
            </a:pPr>
            <a:r>
              <a:rPr lang="en-US" altLang="zh-CN" sz="1800" b="1" dirty="0">
                <a:solidFill>
                  <a:schemeClr val="accent1"/>
                </a:solidFill>
              </a:rPr>
              <a:t>230</a:t>
            </a:r>
            <a:endParaRPr lang="zh-CN" altLang="en-US" sz="1800" b="1" dirty="0">
              <a:solidFill>
                <a:schemeClr val="accent1"/>
              </a:solidFill>
            </a:endParaRPr>
          </a:p>
        </c:rich>
      </c:tx>
      <c:layout>
        <c:manualLayout>
          <c:xMode val="edge"/>
          <c:yMode val="edge"/>
          <c:x val="0.27596981964110801"/>
          <c:y val="0.351041654597679"/>
        </c:manualLayout>
      </c:layout>
      <c:overlay val="0"/>
      <c:spPr>
        <a:noFill/>
        <a:ln>
          <a:noFill/>
        </a:ln>
        <a:effectLst/>
      </c:spPr>
      <c:txPr>
        <a:bodyPr rot="0" spcFirstLastPara="1" vertOverflow="ellipsis" vert="horz" wrap="square" anchor="ctr" anchorCtr="1"/>
        <a:lstStyle/>
        <a:p>
          <a:pPr>
            <a:defRPr lang="zh-CN" sz="1800" b="1" i="0" u="none" strike="noStrike" kern="1200" spc="0" baseline="0">
              <a:solidFill>
                <a:schemeClr val="accent1"/>
              </a:solidFill>
              <a:latin typeface="+mn-lt"/>
              <a:ea typeface="+mn-ea"/>
              <a:cs typeface="+mn-cs"/>
            </a:defRPr>
          </a:pPr>
          <a:endParaRPr lang="zh-CN"/>
        </a:p>
      </c:txPr>
    </c:title>
    <c:autoTitleDeleted val="0"/>
    <c:plotArea>
      <c:layout>
        <c:manualLayout>
          <c:layoutTarget val="inner"/>
          <c:xMode val="edge"/>
          <c:yMode val="edge"/>
          <c:x val="0.18289628380105299"/>
          <c:y val="4.8688851403158998E-2"/>
          <c:w val="0.61681855689676601"/>
          <c:h val="0.92522783534514896"/>
        </c:manualLayout>
      </c:layout>
      <c:doughnutChart>
        <c:varyColors val="1"/>
        <c:dLbls>
          <c:showLegendKey val="0"/>
          <c:showVal val="0"/>
          <c:showCatName val="0"/>
          <c:showSerName val="0"/>
          <c:showPercent val="0"/>
          <c:showBubbleSize val="0"/>
          <c:showLeaderLines val="0"/>
        </c:dLbls>
        <c:firstSliceAng val="0"/>
        <c:holeSize val="80"/>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Sheet5!$A$3</c:f>
              <c:strCache>
                <c:ptCount val="1"/>
                <c:pt idx="0">
                  <c:v>中国</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B142-4F3F-8DFD-6D06D50BE3D0}"/>
                </c:ext>
              </c:extLst>
            </c:dLbl>
            <c:dLbl>
              <c:idx val="1"/>
              <c:delete val="1"/>
              <c:extLst>
                <c:ext xmlns:c15="http://schemas.microsoft.com/office/drawing/2012/chart" uri="{CE6537A1-D6FC-4f65-9D91-7224C49458BB}"/>
                <c:ext xmlns:c16="http://schemas.microsoft.com/office/drawing/2014/chart" uri="{C3380CC4-5D6E-409C-BE32-E72D297353CC}">
                  <c16:uniqueId val="{00000001-B142-4F3F-8DFD-6D06D50BE3D0}"/>
                </c:ext>
              </c:extLst>
            </c:dLbl>
            <c:dLbl>
              <c:idx val="2"/>
              <c:delete val="1"/>
              <c:extLst>
                <c:ext xmlns:c15="http://schemas.microsoft.com/office/drawing/2012/chart" uri="{CE6537A1-D6FC-4f65-9D91-7224C49458BB}"/>
                <c:ext xmlns:c16="http://schemas.microsoft.com/office/drawing/2014/chart" uri="{C3380CC4-5D6E-409C-BE32-E72D297353CC}">
                  <c16:uniqueId val="{00000002-B142-4F3F-8DFD-6D06D50BE3D0}"/>
                </c:ext>
              </c:extLst>
            </c:dLbl>
            <c:dLbl>
              <c:idx val="3"/>
              <c:delete val="1"/>
              <c:extLst>
                <c:ext xmlns:c15="http://schemas.microsoft.com/office/drawing/2012/chart" uri="{CE6537A1-D6FC-4f65-9D91-7224C49458BB}"/>
                <c:ext xmlns:c16="http://schemas.microsoft.com/office/drawing/2014/chart" uri="{C3380CC4-5D6E-409C-BE32-E72D297353CC}">
                  <c16:uniqueId val="{00000003-B142-4F3F-8DFD-6D06D50BE3D0}"/>
                </c:ext>
              </c:extLst>
            </c:dLbl>
            <c:dLbl>
              <c:idx val="4"/>
              <c:delete val="1"/>
              <c:extLst>
                <c:ext xmlns:c15="http://schemas.microsoft.com/office/drawing/2012/chart" uri="{CE6537A1-D6FC-4f65-9D91-7224C49458BB}"/>
                <c:ext xmlns:c16="http://schemas.microsoft.com/office/drawing/2014/chart" uri="{C3380CC4-5D6E-409C-BE32-E72D297353CC}">
                  <c16:uniqueId val="{00000004-B142-4F3F-8DFD-6D06D50BE3D0}"/>
                </c:ext>
              </c:extLst>
            </c:dLbl>
            <c:dLbl>
              <c:idx val="5"/>
              <c:delete val="1"/>
              <c:extLst>
                <c:ext xmlns:c15="http://schemas.microsoft.com/office/drawing/2012/chart" uri="{CE6537A1-D6FC-4f65-9D91-7224C49458BB}"/>
                <c:ext xmlns:c16="http://schemas.microsoft.com/office/drawing/2014/chart" uri="{C3380CC4-5D6E-409C-BE32-E72D297353CC}">
                  <c16:uniqueId val="{00000005-B142-4F3F-8DFD-6D06D50BE3D0}"/>
                </c:ext>
              </c:extLst>
            </c:dLbl>
            <c:dLbl>
              <c:idx val="6"/>
              <c:delete val="1"/>
              <c:extLst>
                <c:ext xmlns:c15="http://schemas.microsoft.com/office/drawing/2012/chart" uri="{CE6537A1-D6FC-4f65-9D91-7224C49458BB}"/>
                <c:ext xmlns:c16="http://schemas.microsoft.com/office/drawing/2014/chart" uri="{C3380CC4-5D6E-409C-BE32-E72D297353CC}">
                  <c16:uniqueId val="{00000006-B142-4F3F-8DFD-6D06D50BE3D0}"/>
                </c:ext>
              </c:extLst>
            </c:dLbl>
            <c:dLbl>
              <c:idx val="7"/>
              <c:delete val="1"/>
              <c:extLst>
                <c:ext xmlns:c15="http://schemas.microsoft.com/office/drawing/2012/chart" uri="{CE6537A1-D6FC-4f65-9D91-7224C49458BB}"/>
                <c:ext xmlns:c16="http://schemas.microsoft.com/office/drawing/2014/chart" uri="{C3380CC4-5D6E-409C-BE32-E72D297353CC}">
                  <c16:uniqueId val="{00000007-B142-4F3F-8DFD-6D06D50BE3D0}"/>
                </c:ext>
              </c:extLst>
            </c:dLbl>
            <c:dLbl>
              <c:idx val="8"/>
              <c:delete val="1"/>
              <c:extLst>
                <c:ext xmlns:c15="http://schemas.microsoft.com/office/drawing/2012/chart" uri="{CE6537A1-D6FC-4f65-9D91-7224C49458BB}"/>
                <c:ext xmlns:c16="http://schemas.microsoft.com/office/drawing/2014/chart" uri="{C3380CC4-5D6E-409C-BE32-E72D297353CC}">
                  <c16:uniqueId val="{00000008-B142-4F3F-8DFD-6D06D50BE3D0}"/>
                </c:ext>
              </c:extLst>
            </c:dLbl>
            <c:dLbl>
              <c:idx val="9"/>
              <c:delete val="1"/>
              <c:extLst>
                <c:ext xmlns:c15="http://schemas.microsoft.com/office/drawing/2012/chart" uri="{CE6537A1-D6FC-4f65-9D91-7224C49458BB}"/>
                <c:ext xmlns:c16="http://schemas.microsoft.com/office/drawing/2014/chart" uri="{C3380CC4-5D6E-409C-BE32-E72D297353CC}">
                  <c16:uniqueId val="{00000009-B142-4F3F-8DFD-6D06D50BE3D0}"/>
                </c:ext>
              </c:extLst>
            </c:dLbl>
            <c:dLbl>
              <c:idx val="10"/>
              <c:delete val="1"/>
              <c:extLst>
                <c:ext xmlns:c15="http://schemas.microsoft.com/office/drawing/2012/chart" uri="{CE6537A1-D6FC-4f65-9D91-7224C49458BB}"/>
                <c:ext xmlns:c16="http://schemas.microsoft.com/office/drawing/2014/chart" uri="{C3380CC4-5D6E-409C-BE32-E72D297353CC}">
                  <c16:uniqueId val="{0000000A-B142-4F3F-8DFD-6D06D50BE3D0}"/>
                </c:ext>
              </c:extLst>
            </c:dLbl>
            <c:dLbl>
              <c:idx val="11"/>
              <c:delete val="1"/>
              <c:extLst>
                <c:ext xmlns:c15="http://schemas.microsoft.com/office/drawing/2012/chart" uri="{CE6537A1-D6FC-4f65-9D91-7224C49458BB}"/>
                <c:ext xmlns:c16="http://schemas.microsoft.com/office/drawing/2014/chart" uri="{C3380CC4-5D6E-409C-BE32-E72D297353CC}">
                  <c16:uniqueId val="{0000000B-B142-4F3F-8DFD-6D06D50BE3D0}"/>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142-4F3F-8DFD-6D06D50BE3D0}"/>
                </c:ext>
              </c:extLst>
            </c:dLbl>
            <c:spPr>
              <a:noFill/>
              <a:ln>
                <a:noFill/>
              </a:ln>
              <a:effectLst/>
            </c:spPr>
            <c:txPr>
              <a:bodyPr rot="0" spcFirstLastPara="1" vertOverflow="ellipsis" vert="horz" wrap="square" lIns="38100" tIns="19050" rIns="38100" bIns="19050" anchor="ctr" anchorCtr="1">
                <a:spAutoFit/>
              </a:bodyPr>
              <a:lstStyle/>
              <a:p>
                <a:pPr>
                  <a:defRPr lang="zh-CN" sz="2400" b="0" i="0" u="none" strike="noStrike" kern="1200" baseline="0">
                    <a:solidFill>
                      <a:schemeClr val="bg1"/>
                    </a:solidFill>
                    <a:latin typeface="+mn-lt"/>
                    <a:ea typeface="+mn-ea"/>
                    <a:cs typeface="+mn-cs"/>
                  </a:defRPr>
                </a:pPr>
                <a:endParaRPr lang="zh-CN"/>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Sheet5!$B$2:$N$2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Sheet5!$B$3:$N$3</c:f>
              <c:numCache>
                <c:formatCode>0_ </c:formatCode>
                <c:ptCount val="13"/>
                <c:pt idx="0">
                  <c:v>19243.7</c:v>
                </c:pt>
                <c:pt idx="1">
                  <c:v>24213.7</c:v>
                </c:pt>
                <c:pt idx="2">
                  <c:v>26900.9</c:v>
                </c:pt>
                <c:pt idx="3">
                  <c:v>29353.4</c:v>
                </c:pt>
                <c:pt idx="4">
                  <c:v>31842.400000000001</c:v>
                </c:pt>
                <c:pt idx="5">
                  <c:v>32025</c:v>
                </c:pt>
                <c:pt idx="6">
                  <c:v>31531.200000000001</c:v>
                </c:pt>
                <c:pt idx="7">
                  <c:v>34603.300000000003</c:v>
                </c:pt>
                <c:pt idx="8">
                  <c:v>38684.6</c:v>
                </c:pt>
                <c:pt idx="9">
                  <c:v>38234.1</c:v>
                </c:pt>
                <c:pt idx="10">
                  <c:v>38538.1</c:v>
                </c:pt>
                <c:pt idx="11">
                  <c:v>47098.3</c:v>
                </c:pt>
                <c:pt idx="12">
                  <c:v>48594</c:v>
                </c:pt>
              </c:numCache>
            </c:numRef>
          </c:val>
          <c:smooth val="0"/>
          <c:extLst>
            <c:ext xmlns:c16="http://schemas.microsoft.com/office/drawing/2014/chart" uri="{C3380CC4-5D6E-409C-BE32-E72D297353CC}">
              <c16:uniqueId val="{0000000D-B142-4F3F-8DFD-6D06D50BE3D0}"/>
            </c:ext>
          </c:extLst>
        </c:ser>
        <c:ser>
          <c:idx val="1"/>
          <c:order val="1"/>
          <c:tx>
            <c:strRef>
              <c:f>Sheet5!$A$4</c:f>
              <c:strCache>
                <c:ptCount val="1"/>
                <c:pt idx="0">
                  <c:v>美国</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E-B142-4F3F-8DFD-6D06D50BE3D0}"/>
                </c:ext>
              </c:extLst>
            </c:dLbl>
            <c:dLbl>
              <c:idx val="1"/>
              <c:delete val="1"/>
              <c:extLst>
                <c:ext xmlns:c15="http://schemas.microsoft.com/office/drawing/2012/chart" uri="{CE6537A1-D6FC-4f65-9D91-7224C49458BB}"/>
                <c:ext xmlns:c16="http://schemas.microsoft.com/office/drawing/2014/chart" uri="{C3380CC4-5D6E-409C-BE32-E72D297353CC}">
                  <c16:uniqueId val="{0000000F-B142-4F3F-8DFD-6D06D50BE3D0}"/>
                </c:ext>
              </c:extLst>
            </c:dLbl>
            <c:dLbl>
              <c:idx val="2"/>
              <c:delete val="1"/>
              <c:extLst>
                <c:ext xmlns:c15="http://schemas.microsoft.com/office/drawing/2012/chart" uri="{CE6537A1-D6FC-4f65-9D91-7224C49458BB}"/>
                <c:ext xmlns:c16="http://schemas.microsoft.com/office/drawing/2014/chart" uri="{C3380CC4-5D6E-409C-BE32-E72D297353CC}">
                  <c16:uniqueId val="{00000010-B142-4F3F-8DFD-6D06D50BE3D0}"/>
                </c:ext>
              </c:extLst>
            </c:dLbl>
            <c:dLbl>
              <c:idx val="3"/>
              <c:delete val="1"/>
              <c:extLst>
                <c:ext xmlns:c15="http://schemas.microsoft.com/office/drawing/2012/chart" uri="{CE6537A1-D6FC-4f65-9D91-7224C49458BB}"/>
                <c:ext xmlns:c16="http://schemas.microsoft.com/office/drawing/2014/chart" uri="{C3380CC4-5D6E-409C-BE32-E72D297353CC}">
                  <c16:uniqueId val="{00000011-B142-4F3F-8DFD-6D06D50BE3D0}"/>
                </c:ext>
              </c:extLst>
            </c:dLbl>
            <c:dLbl>
              <c:idx val="4"/>
              <c:delete val="1"/>
              <c:extLst>
                <c:ext xmlns:c15="http://schemas.microsoft.com/office/drawing/2012/chart" uri="{CE6537A1-D6FC-4f65-9D91-7224C49458BB}"/>
                <c:ext xmlns:c16="http://schemas.microsoft.com/office/drawing/2014/chart" uri="{C3380CC4-5D6E-409C-BE32-E72D297353CC}">
                  <c16:uniqueId val="{00000012-B142-4F3F-8DFD-6D06D50BE3D0}"/>
                </c:ext>
              </c:extLst>
            </c:dLbl>
            <c:dLbl>
              <c:idx val="5"/>
              <c:delete val="1"/>
              <c:extLst>
                <c:ext xmlns:c15="http://schemas.microsoft.com/office/drawing/2012/chart" uri="{CE6537A1-D6FC-4f65-9D91-7224C49458BB}"/>
                <c:ext xmlns:c16="http://schemas.microsoft.com/office/drawing/2014/chart" uri="{C3380CC4-5D6E-409C-BE32-E72D297353CC}">
                  <c16:uniqueId val="{00000013-B142-4F3F-8DFD-6D06D50BE3D0}"/>
                </c:ext>
              </c:extLst>
            </c:dLbl>
            <c:dLbl>
              <c:idx val="6"/>
              <c:delete val="1"/>
              <c:extLst>
                <c:ext xmlns:c15="http://schemas.microsoft.com/office/drawing/2012/chart" uri="{CE6537A1-D6FC-4f65-9D91-7224C49458BB}"/>
                <c:ext xmlns:c16="http://schemas.microsoft.com/office/drawing/2014/chart" uri="{C3380CC4-5D6E-409C-BE32-E72D297353CC}">
                  <c16:uniqueId val="{00000014-B142-4F3F-8DFD-6D06D50BE3D0}"/>
                </c:ext>
              </c:extLst>
            </c:dLbl>
            <c:dLbl>
              <c:idx val="7"/>
              <c:delete val="1"/>
              <c:extLst>
                <c:ext xmlns:c15="http://schemas.microsoft.com/office/drawing/2012/chart" uri="{CE6537A1-D6FC-4f65-9D91-7224C49458BB}"/>
                <c:ext xmlns:c16="http://schemas.microsoft.com/office/drawing/2014/chart" uri="{C3380CC4-5D6E-409C-BE32-E72D297353CC}">
                  <c16:uniqueId val="{00000015-B142-4F3F-8DFD-6D06D50BE3D0}"/>
                </c:ext>
              </c:extLst>
            </c:dLbl>
            <c:dLbl>
              <c:idx val="8"/>
              <c:delete val="1"/>
              <c:extLst>
                <c:ext xmlns:c15="http://schemas.microsoft.com/office/drawing/2012/chart" uri="{CE6537A1-D6FC-4f65-9D91-7224C49458BB}"/>
                <c:ext xmlns:c16="http://schemas.microsoft.com/office/drawing/2014/chart" uri="{C3380CC4-5D6E-409C-BE32-E72D297353CC}">
                  <c16:uniqueId val="{00000016-B142-4F3F-8DFD-6D06D50BE3D0}"/>
                </c:ext>
              </c:extLst>
            </c:dLbl>
            <c:dLbl>
              <c:idx val="9"/>
              <c:delete val="1"/>
              <c:extLst>
                <c:ext xmlns:c15="http://schemas.microsoft.com/office/drawing/2012/chart" uri="{CE6537A1-D6FC-4f65-9D91-7224C49458BB}"/>
                <c:ext xmlns:c16="http://schemas.microsoft.com/office/drawing/2014/chart" uri="{C3380CC4-5D6E-409C-BE32-E72D297353CC}">
                  <c16:uniqueId val="{00000017-B142-4F3F-8DFD-6D06D50BE3D0}"/>
                </c:ext>
              </c:extLst>
            </c:dLbl>
            <c:dLbl>
              <c:idx val="10"/>
              <c:delete val="1"/>
              <c:extLst>
                <c:ext xmlns:c15="http://schemas.microsoft.com/office/drawing/2012/chart" uri="{CE6537A1-D6FC-4f65-9D91-7224C49458BB}"/>
                <c:ext xmlns:c16="http://schemas.microsoft.com/office/drawing/2014/chart" uri="{C3380CC4-5D6E-409C-BE32-E72D297353CC}">
                  <c16:uniqueId val="{00000018-B142-4F3F-8DFD-6D06D50BE3D0}"/>
                </c:ext>
              </c:extLst>
            </c:dLbl>
            <c:dLbl>
              <c:idx val="11"/>
              <c:delete val="1"/>
              <c:extLst>
                <c:ext xmlns:c15="http://schemas.microsoft.com/office/drawing/2012/chart" uri="{CE6537A1-D6FC-4f65-9D91-7224C49458BB}"/>
                <c:ext xmlns:c16="http://schemas.microsoft.com/office/drawing/2014/chart" uri="{C3380CC4-5D6E-409C-BE32-E72D297353CC}">
                  <c16:uniqueId val="{00000019-B142-4F3F-8DFD-6D06D50BE3D0}"/>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B142-4F3F-8DFD-6D06D50BE3D0}"/>
                </c:ext>
              </c:extLst>
            </c:dLbl>
            <c:spPr>
              <a:noFill/>
              <a:ln>
                <a:noFill/>
              </a:ln>
              <a:effectLst/>
            </c:spPr>
            <c:txPr>
              <a:bodyPr rot="0" spcFirstLastPara="1" vertOverflow="ellipsis" vert="horz" wrap="square" lIns="38100" tIns="19050" rIns="38100" bIns="19050" anchor="ctr" anchorCtr="1">
                <a:spAutoFit/>
              </a:bodyPr>
              <a:lstStyle/>
              <a:p>
                <a:pPr>
                  <a:defRPr lang="zh-CN" sz="2400" b="0" i="0" u="none" strike="noStrike" kern="1200" baseline="0">
                    <a:solidFill>
                      <a:schemeClr val="bg1"/>
                    </a:solidFill>
                    <a:latin typeface="+mn-lt"/>
                    <a:ea typeface="+mn-ea"/>
                    <a:cs typeface="+mn-cs"/>
                  </a:defRPr>
                </a:pPr>
                <a:endParaRPr lang="zh-CN"/>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Sheet5!$B$2:$N$2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Sheet5!$B$4:$N$4</c:f>
              <c:numCache>
                <c:formatCode>0_ </c:formatCode>
                <c:ptCount val="13"/>
                <c:pt idx="0">
                  <c:v>17889.5</c:v>
                </c:pt>
                <c:pt idx="1">
                  <c:v>18576.8</c:v>
                </c:pt>
                <c:pt idx="2">
                  <c:v>19197</c:v>
                </c:pt>
                <c:pt idx="3">
                  <c:v>19817.5</c:v>
                </c:pt>
                <c:pt idx="4">
                  <c:v>20423.400000000001</c:v>
                </c:pt>
                <c:pt idx="5">
                  <c:v>21217.9</c:v>
                </c:pt>
                <c:pt idx="6">
                  <c:v>20940.7</c:v>
                </c:pt>
                <c:pt idx="7">
                  <c:v>21749.4</c:v>
                </c:pt>
                <c:pt idx="8">
                  <c:v>23080.6</c:v>
                </c:pt>
                <c:pt idx="9">
                  <c:v>23418.5</c:v>
                </c:pt>
                <c:pt idx="10">
                  <c:v>22700</c:v>
                </c:pt>
                <c:pt idx="11">
                  <c:v>25000</c:v>
                </c:pt>
                <c:pt idx="12">
                  <c:v>28100</c:v>
                </c:pt>
              </c:numCache>
            </c:numRef>
          </c:val>
          <c:smooth val="0"/>
          <c:extLst>
            <c:ext xmlns:c16="http://schemas.microsoft.com/office/drawing/2014/chart" uri="{C3380CC4-5D6E-409C-BE32-E72D297353CC}">
              <c16:uniqueId val="{0000001B-B142-4F3F-8DFD-6D06D50BE3D0}"/>
            </c:ext>
          </c:extLst>
        </c:ser>
        <c:ser>
          <c:idx val="2"/>
          <c:order val="2"/>
          <c:tx>
            <c:strRef>
              <c:f>Sheet5!$A$5</c:f>
              <c:strCache>
                <c:ptCount val="1"/>
                <c:pt idx="0">
                  <c:v>日本</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1C-B142-4F3F-8DFD-6D06D50BE3D0}"/>
                </c:ext>
              </c:extLst>
            </c:dLbl>
            <c:dLbl>
              <c:idx val="1"/>
              <c:delete val="1"/>
              <c:extLst>
                <c:ext xmlns:c15="http://schemas.microsoft.com/office/drawing/2012/chart" uri="{CE6537A1-D6FC-4f65-9D91-7224C49458BB}"/>
                <c:ext xmlns:c16="http://schemas.microsoft.com/office/drawing/2014/chart" uri="{C3380CC4-5D6E-409C-BE32-E72D297353CC}">
                  <c16:uniqueId val="{0000001D-B142-4F3F-8DFD-6D06D50BE3D0}"/>
                </c:ext>
              </c:extLst>
            </c:dLbl>
            <c:dLbl>
              <c:idx val="2"/>
              <c:delete val="1"/>
              <c:extLst>
                <c:ext xmlns:c15="http://schemas.microsoft.com/office/drawing/2012/chart" uri="{CE6537A1-D6FC-4f65-9D91-7224C49458BB}"/>
                <c:ext xmlns:c16="http://schemas.microsoft.com/office/drawing/2014/chart" uri="{C3380CC4-5D6E-409C-BE32-E72D297353CC}">
                  <c16:uniqueId val="{0000001E-B142-4F3F-8DFD-6D06D50BE3D0}"/>
                </c:ext>
              </c:extLst>
            </c:dLbl>
            <c:dLbl>
              <c:idx val="3"/>
              <c:delete val="1"/>
              <c:extLst>
                <c:ext xmlns:c15="http://schemas.microsoft.com/office/drawing/2012/chart" uri="{CE6537A1-D6FC-4f65-9D91-7224C49458BB}"/>
                <c:ext xmlns:c16="http://schemas.microsoft.com/office/drawing/2014/chart" uri="{C3380CC4-5D6E-409C-BE32-E72D297353CC}">
                  <c16:uniqueId val="{0000001F-B142-4F3F-8DFD-6D06D50BE3D0}"/>
                </c:ext>
              </c:extLst>
            </c:dLbl>
            <c:dLbl>
              <c:idx val="4"/>
              <c:delete val="1"/>
              <c:extLst>
                <c:ext xmlns:c15="http://schemas.microsoft.com/office/drawing/2012/chart" uri="{CE6537A1-D6FC-4f65-9D91-7224C49458BB}"/>
                <c:ext xmlns:c16="http://schemas.microsoft.com/office/drawing/2014/chart" uri="{C3380CC4-5D6E-409C-BE32-E72D297353CC}">
                  <c16:uniqueId val="{00000020-B142-4F3F-8DFD-6D06D50BE3D0}"/>
                </c:ext>
              </c:extLst>
            </c:dLbl>
            <c:dLbl>
              <c:idx val="5"/>
              <c:delete val="1"/>
              <c:extLst>
                <c:ext xmlns:c15="http://schemas.microsoft.com/office/drawing/2012/chart" uri="{CE6537A1-D6FC-4f65-9D91-7224C49458BB}"/>
                <c:ext xmlns:c16="http://schemas.microsoft.com/office/drawing/2014/chart" uri="{C3380CC4-5D6E-409C-BE32-E72D297353CC}">
                  <c16:uniqueId val="{00000021-B142-4F3F-8DFD-6D06D50BE3D0}"/>
                </c:ext>
              </c:extLst>
            </c:dLbl>
            <c:dLbl>
              <c:idx val="6"/>
              <c:delete val="1"/>
              <c:extLst>
                <c:ext xmlns:c15="http://schemas.microsoft.com/office/drawing/2012/chart" uri="{CE6537A1-D6FC-4f65-9D91-7224C49458BB}"/>
                <c:ext xmlns:c16="http://schemas.microsoft.com/office/drawing/2014/chart" uri="{C3380CC4-5D6E-409C-BE32-E72D297353CC}">
                  <c16:uniqueId val="{00000022-B142-4F3F-8DFD-6D06D50BE3D0}"/>
                </c:ext>
              </c:extLst>
            </c:dLbl>
            <c:dLbl>
              <c:idx val="7"/>
              <c:delete val="1"/>
              <c:extLst>
                <c:ext xmlns:c15="http://schemas.microsoft.com/office/drawing/2012/chart" uri="{CE6537A1-D6FC-4f65-9D91-7224C49458BB}"/>
                <c:ext xmlns:c16="http://schemas.microsoft.com/office/drawing/2014/chart" uri="{C3380CC4-5D6E-409C-BE32-E72D297353CC}">
                  <c16:uniqueId val="{00000023-B142-4F3F-8DFD-6D06D50BE3D0}"/>
                </c:ext>
              </c:extLst>
            </c:dLbl>
            <c:dLbl>
              <c:idx val="8"/>
              <c:delete val="1"/>
              <c:extLst>
                <c:ext xmlns:c15="http://schemas.microsoft.com/office/drawing/2012/chart" uri="{CE6537A1-D6FC-4f65-9D91-7224C49458BB}"/>
                <c:ext xmlns:c16="http://schemas.microsoft.com/office/drawing/2014/chart" uri="{C3380CC4-5D6E-409C-BE32-E72D297353CC}">
                  <c16:uniqueId val="{00000024-B142-4F3F-8DFD-6D06D50BE3D0}"/>
                </c:ext>
              </c:extLst>
            </c:dLbl>
            <c:dLbl>
              <c:idx val="9"/>
              <c:delete val="1"/>
              <c:extLst>
                <c:ext xmlns:c15="http://schemas.microsoft.com/office/drawing/2012/chart" uri="{CE6537A1-D6FC-4f65-9D91-7224C49458BB}"/>
                <c:ext xmlns:c16="http://schemas.microsoft.com/office/drawing/2014/chart" uri="{C3380CC4-5D6E-409C-BE32-E72D297353CC}">
                  <c16:uniqueId val="{00000025-B142-4F3F-8DFD-6D06D50BE3D0}"/>
                </c:ext>
              </c:extLst>
            </c:dLbl>
            <c:dLbl>
              <c:idx val="10"/>
              <c:delete val="1"/>
              <c:extLst>
                <c:ext xmlns:c15="http://schemas.microsoft.com/office/drawing/2012/chart" uri="{CE6537A1-D6FC-4f65-9D91-7224C49458BB}"/>
                <c:ext xmlns:c16="http://schemas.microsoft.com/office/drawing/2014/chart" uri="{C3380CC4-5D6E-409C-BE32-E72D297353CC}">
                  <c16:uniqueId val="{00000026-B142-4F3F-8DFD-6D06D50BE3D0}"/>
                </c:ext>
              </c:extLst>
            </c:dLbl>
            <c:dLbl>
              <c:idx val="11"/>
              <c:delete val="1"/>
              <c:extLst>
                <c:ext xmlns:c15="http://schemas.microsoft.com/office/drawing/2012/chart" uri="{CE6537A1-D6FC-4f65-9D91-7224C49458BB}"/>
                <c:ext xmlns:c16="http://schemas.microsoft.com/office/drawing/2014/chart" uri="{C3380CC4-5D6E-409C-BE32-E72D297353CC}">
                  <c16:uniqueId val="{00000027-B142-4F3F-8DFD-6D06D50BE3D0}"/>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B142-4F3F-8DFD-6D06D50BE3D0}"/>
                </c:ext>
              </c:extLst>
            </c:dLbl>
            <c:spPr>
              <a:noFill/>
              <a:ln>
                <a:noFill/>
              </a:ln>
              <a:effectLst/>
            </c:spPr>
            <c:txPr>
              <a:bodyPr rot="0" spcFirstLastPara="1" vertOverflow="ellipsis" vert="horz" wrap="square" lIns="38100" tIns="19050" rIns="38100" bIns="19050" anchor="ctr" anchorCtr="1">
                <a:spAutoFit/>
              </a:bodyPr>
              <a:lstStyle/>
              <a:p>
                <a:pPr>
                  <a:defRPr lang="zh-CN" sz="2400" b="0" i="0" u="none" strike="noStrike" kern="1200" baseline="0">
                    <a:solidFill>
                      <a:schemeClr val="bg1"/>
                    </a:solidFill>
                    <a:latin typeface="+mn-lt"/>
                    <a:ea typeface="+mn-ea"/>
                    <a:cs typeface="+mn-cs"/>
                  </a:defRPr>
                </a:pPr>
                <a:endParaRPr lang="zh-CN"/>
              </a:p>
            </c:txPr>
            <c:dLblPos val="r"/>
            <c:showLegendKey val="0"/>
            <c:showVal val="0"/>
            <c:showCatName val="0"/>
            <c:showSerName val="0"/>
            <c:showPercent val="0"/>
            <c:showBubbleSize val="0"/>
            <c:extLst>
              <c:ext xmlns:c15="http://schemas.microsoft.com/office/drawing/2012/chart" uri="{CE6537A1-D6FC-4f65-9D91-7224C49458BB}">
                <c15:showLeaderLines val="0"/>
              </c:ext>
            </c:extLst>
          </c:dLbls>
          <c:cat>
            <c:numRef>
              <c:f>Sheet5!$B$2:$N$2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Sheet5!$B$5:$N$5</c:f>
              <c:numCache>
                <c:formatCode>0_ </c:formatCode>
                <c:ptCount val="13"/>
                <c:pt idx="0">
                  <c:v>11959.4</c:v>
                </c:pt>
                <c:pt idx="1">
                  <c:v>12176.8</c:v>
                </c:pt>
                <c:pt idx="2">
                  <c:v>12335.7</c:v>
                </c:pt>
                <c:pt idx="3">
                  <c:v>10074.9</c:v>
                </c:pt>
                <c:pt idx="4">
                  <c:v>9595</c:v>
                </c:pt>
                <c:pt idx="5">
                  <c:v>9095.4</c:v>
                </c:pt>
                <c:pt idx="6">
                  <c:v>10151.5</c:v>
                </c:pt>
                <c:pt idx="7">
                  <c:v>10076.6</c:v>
                </c:pt>
                <c:pt idx="8">
                  <c:v>10419.700000000001</c:v>
                </c:pt>
                <c:pt idx="9">
                  <c:v>10455.5</c:v>
                </c:pt>
                <c:pt idx="10">
                  <c:v>9800</c:v>
                </c:pt>
                <c:pt idx="11">
                  <c:v>9500</c:v>
                </c:pt>
                <c:pt idx="12">
                  <c:v>8400</c:v>
                </c:pt>
              </c:numCache>
            </c:numRef>
          </c:val>
          <c:smooth val="0"/>
          <c:extLst>
            <c:ext xmlns:c16="http://schemas.microsoft.com/office/drawing/2014/chart" uri="{C3380CC4-5D6E-409C-BE32-E72D297353CC}">
              <c16:uniqueId val="{00000029-B142-4F3F-8DFD-6D06D50BE3D0}"/>
            </c:ext>
          </c:extLst>
        </c:ser>
        <c:ser>
          <c:idx val="3"/>
          <c:order val="3"/>
          <c:tx>
            <c:strRef>
              <c:f>Sheet5!$A$6</c:f>
              <c:strCache>
                <c:ptCount val="1"/>
                <c:pt idx="0">
                  <c:v>韩国</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Sheet5!$B$2:$N$2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Sheet5!$B$6:$N$6</c:f>
              <c:numCache>
                <c:formatCode>0_ </c:formatCode>
                <c:ptCount val="13"/>
                <c:pt idx="0">
                  <c:v>3139.2</c:v>
                </c:pt>
                <c:pt idx="1">
                  <c:v>3538.7</c:v>
                </c:pt>
                <c:pt idx="2">
                  <c:v>3558.1</c:v>
                </c:pt>
                <c:pt idx="3">
                  <c:v>3808.9</c:v>
                </c:pt>
                <c:pt idx="4">
                  <c:v>4014</c:v>
                </c:pt>
                <c:pt idx="5">
                  <c:v>3899.8</c:v>
                </c:pt>
                <c:pt idx="6">
                  <c:v>3954</c:v>
                </c:pt>
                <c:pt idx="7">
                  <c:v>4375.7</c:v>
                </c:pt>
                <c:pt idx="8">
                  <c:v>4594.7</c:v>
                </c:pt>
                <c:pt idx="9">
                  <c:v>4169.8999999999996</c:v>
                </c:pt>
                <c:pt idx="10">
                  <c:v>4007.6</c:v>
                </c:pt>
                <c:pt idx="11">
                  <c:v>4600</c:v>
                </c:pt>
              </c:numCache>
            </c:numRef>
          </c:val>
          <c:smooth val="0"/>
          <c:extLst>
            <c:ext xmlns:c16="http://schemas.microsoft.com/office/drawing/2014/chart" uri="{C3380CC4-5D6E-409C-BE32-E72D297353CC}">
              <c16:uniqueId val="{0000002A-B142-4F3F-8DFD-6D06D50BE3D0}"/>
            </c:ext>
          </c:extLst>
        </c:ser>
        <c:ser>
          <c:idx val="4"/>
          <c:order val="4"/>
          <c:tx>
            <c:strRef>
              <c:f>Sheet5!$A$7</c:f>
              <c:strCache>
                <c:ptCount val="1"/>
                <c:pt idx="0">
                  <c:v>印度</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2B-B142-4F3F-8DFD-6D06D50BE3D0}"/>
                </c:ext>
              </c:extLst>
            </c:dLbl>
            <c:dLbl>
              <c:idx val="1"/>
              <c:delete val="1"/>
              <c:extLst>
                <c:ext xmlns:c15="http://schemas.microsoft.com/office/drawing/2012/chart" uri="{CE6537A1-D6FC-4f65-9D91-7224C49458BB}"/>
                <c:ext xmlns:c16="http://schemas.microsoft.com/office/drawing/2014/chart" uri="{C3380CC4-5D6E-409C-BE32-E72D297353CC}">
                  <c16:uniqueId val="{0000002C-B142-4F3F-8DFD-6D06D50BE3D0}"/>
                </c:ext>
              </c:extLst>
            </c:dLbl>
            <c:dLbl>
              <c:idx val="2"/>
              <c:delete val="1"/>
              <c:extLst>
                <c:ext xmlns:c15="http://schemas.microsoft.com/office/drawing/2012/chart" uri="{CE6537A1-D6FC-4f65-9D91-7224C49458BB}"/>
                <c:ext xmlns:c16="http://schemas.microsoft.com/office/drawing/2014/chart" uri="{C3380CC4-5D6E-409C-BE32-E72D297353CC}">
                  <c16:uniqueId val="{0000002D-B142-4F3F-8DFD-6D06D50BE3D0}"/>
                </c:ext>
              </c:extLst>
            </c:dLbl>
            <c:dLbl>
              <c:idx val="3"/>
              <c:delete val="1"/>
              <c:extLst>
                <c:ext xmlns:c15="http://schemas.microsoft.com/office/drawing/2012/chart" uri="{CE6537A1-D6FC-4f65-9D91-7224C49458BB}"/>
                <c:ext xmlns:c16="http://schemas.microsoft.com/office/drawing/2014/chart" uri="{C3380CC4-5D6E-409C-BE32-E72D297353CC}">
                  <c16:uniqueId val="{0000002E-B142-4F3F-8DFD-6D06D50BE3D0}"/>
                </c:ext>
              </c:extLst>
            </c:dLbl>
            <c:dLbl>
              <c:idx val="4"/>
              <c:delete val="1"/>
              <c:extLst>
                <c:ext xmlns:c15="http://schemas.microsoft.com/office/drawing/2012/chart" uri="{CE6537A1-D6FC-4f65-9D91-7224C49458BB}"/>
                <c:ext xmlns:c16="http://schemas.microsoft.com/office/drawing/2014/chart" uri="{C3380CC4-5D6E-409C-BE32-E72D297353CC}">
                  <c16:uniqueId val="{0000002F-B142-4F3F-8DFD-6D06D50BE3D0}"/>
                </c:ext>
              </c:extLst>
            </c:dLbl>
            <c:dLbl>
              <c:idx val="5"/>
              <c:delete val="1"/>
              <c:extLst>
                <c:ext xmlns:c15="http://schemas.microsoft.com/office/drawing/2012/chart" uri="{CE6537A1-D6FC-4f65-9D91-7224C49458BB}"/>
                <c:ext xmlns:c16="http://schemas.microsoft.com/office/drawing/2014/chart" uri="{C3380CC4-5D6E-409C-BE32-E72D297353CC}">
                  <c16:uniqueId val="{00000030-B142-4F3F-8DFD-6D06D50BE3D0}"/>
                </c:ext>
              </c:extLst>
            </c:dLbl>
            <c:dLbl>
              <c:idx val="6"/>
              <c:delete val="1"/>
              <c:extLst>
                <c:ext xmlns:c15="http://schemas.microsoft.com/office/drawing/2012/chart" uri="{CE6537A1-D6FC-4f65-9D91-7224C49458BB}"/>
                <c:ext xmlns:c16="http://schemas.microsoft.com/office/drawing/2014/chart" uri="{C3380CC4-5D6E-409C-BE32-E72D297353CC}">
                  <c16:uniqueId val="{00000031-B142-4F3F-8DFD-6D06D50BE3D0}"/>
                </c:ext>
              </c:extLst>
            </c:dLbl>
            <c:dLbl>
              <c:idx val="7"/>
              <c:delete val="1"/>
              <c:extLst>
                <c:ext xmlns:c15="http://schemas.microsoft.com/office/drawing/2012/chart" uri="{CE6537A1-D6FC-4f65-9D91-7224C49458BB}"/>
                <c:ext xmlns:c16="http://schemas.microsoft.com/office/drawing/2014/chart" uri="{C3380CC4-5D6E-409C-BE32-E72D297353CC}">
                  <c16:uniqueId val="{00000032-B142-4F3F-8DFD-6D06D50BE3D0}"/>
                </c:ext>
              </c:extLst>
            </c:dLbl>
            <c:dLbl>
              <c:idx val="8"/>
              <c:delete val="1"/>
              <c:extLst>
                <c:ext xmlns:c15="http://schemas.microsoft.com/office/drawing/2012/chart" uri="{CE6537A1-D6FC-4f65-9D91-7224C49458BB}"/>
                <c:ext xmlns:c16="http://schemas.microsoft.com/office/drawing/2014/chart" uri="{C3380CC4-5D6E-409C-BE32-E72D297353CC}">
                  <c16:uniqueId val="{00000033-B142-4F3F-8DFD-6D06D50BE3D0}"/>
                </c:ext>
              </c:extLst>
            </c:dLbl>
            <c:dLbl>
              <c:idx val="9"/>
              <c:delete val="1"/>
              <c:extLst>
                <c:ext xmlns:c15="http://schemas.microsoft.com/office/drawing/2012/chart" uri="{CE6537A1-D6FC-4f65-9D91-7224C49458BB}"/>
                <c:ext xmlns:c16="http://schemas.microsoft.com/office/drawing/2014/chart" uri="{C3380CC4-5D6E-409C-BE32-E72D297353CC}">
                  <c16:uniqueId val="{00000034-B142-4F3F-8DFD-6D06D50BE3D0}"/>
                </c:ext>
              </c:extLst>
            </c:dLbl>
            <c:dLbl>
              <c:idx val="10"/>
              <c:delete val="1"/>
              <c:extLst>
                <c:ext xmlns:c15="http://schemas.microsoft.com/office/drawing/2012/chart" uri="{CE6537A1-D6FC-4f65-9D91-7224C49458BB}"/>
                <c:ext xmlns:c16="http://schemas.microsoft.com/office/drawing/2014/chart" uri="{C3380CC4-5D6E-409C-BE32-E72D297353CC}">
                  <c16:uniqueId val="{00000035-B142-4F3F-8DFD-6D06D50BE3D0}"/>
                </c:ext>
              </c:extLst>
            </c:dLbl>
            <c:dLbl>
              <c:idx val="11"/>
              <c:delete val="1"/>
              <c:extLst>
                <c:ext xmlns:c15="http://schemas.microsoft.com/office/drawing/2012/chart" uri="{CE6537A1-D6FC-4f65-9D91-7224C49458BB}"/>
                <c:ext xmlns:c16="http://schemas.microsoft.com/office/drawing/2014/chart" uri="{C3380CC4-5D6E-409C-BE32-E72D297353CC}">
                  <c16:uniqueId val="{00000036-B142-4F3F-8DFD-6D06D50BE3D0}"/>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B142-4F3F-8DFD-6D06D50BE3D0}"/>
                </c:ext>
              </c:extLst>
            </c:dLbl>
            <c:spPr>
              <a:noFill/>
              <a:ln>
                <a:noFill/>
              </a:ln>
              <a:effectLst/>
            </c:spPr>
            <c:txPr>
              <a:bodyPr rot="0" spcFirstLastPara="1" vertOverflow="ellipsis" vert="horz" wrap="square" lIns="38100" tIns="19050" rIns="38100" bIns="19050" anchor="ctr" anchorCtr="1">
                <a:spAutoFit/>
              </a:bodyPr>
              <a:lstStyle/>
              <a:p>
                <a:pPr>
                  <a:defRPr lang="zh-CN" sz="2400" b="0" i="0" u="none" strike="noStrike" kern="1200" baseline="0">
                    <a:solidFill>
                      <a:schemeClr val="bg1"/>
                    </a:solidFill>
                    <a:latin typeface="+mn-lt"/>
                    <a:ea typeface="+mn-ea"/>
                    <a:cs typeface="+mn-cs"/>
                  </a:defRPr>
                </a:pPr>
                <a:endParaRPr lang="zh-CN"/>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Sheet5!$B$2:$N$2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Sheet5!$B$7:$N$7</c:f>
              <c:numCache>
                <c:formatCode>0_ </c:formatCode>
                <c:ptCount val="13"/>
                <c:pt idx="0">
                  <c:v>2853.6</c:v>
                </c:pt>
                <c:pt idx="1">
                  <c:v>2942.3</c:v>
                </c:pt>
                <c:pt idx="2">
                  <c:v>2890.8</c:v>
                </c:pt>
                <c:pt idx="3">
                  <c:v>2832.1</c:v>
                </c:pt>
                <c:pt idx="4">
                  <c:v>3072.1</c:v>
                </c:pt>
                <c:pt idx="5">
                  <c:v>3278.2</c:v>
                </c:pt>
                <c:pt idx="6">
                  <c:v>3479.4</c:v>
                </c:pt>
                <c:pt idx="7">
                  <c:v>3982</c:v>
                </c:pt>
                <c:pt idx="8">
                  <c:v>4012</c:v>
                </c:pt>
                <c:pt idx="9">
                  <c:v>3825.6</c:v>
                </c:pt>
                <c:pt idx="10">
                  <c:v>3399.8</c:v>
                </c:pt>
                <c:pt idx="11">
                  <c:v>4355</c:v>
                </c:pt>
                <c:pt idx="12">
                  <c:v>4556</c:v>
                </c:pt>
              </c:numCache>
            </c:numRef>
          </c:val>
          <c:smooth val="0"/>
          <c:extLst>
            <c:ext xmlns:c16="http://schemas.microsoft.com/office/drawing/2014/chart" uri="{C3380CC4-5D6E-409C-BE32-E72D297353CC}">
              <c16:uniqueId val="{00000038-B142-4F3F-8DFD-6D06D50BE3D0}"/>
            </c:ext>
          </c:extLst>
        </c:ser>
        <c:ser>
          <c:idx val="5"/>
          <c:order val="5"/>
          <c:tx>
            <c:strRef>
              <c:f>Sheet5!$A$8</c:f>
              <c:strCache>
                <c:ptCount val="1"/>
                <c:pt idx="0">
                  <c:v>越南</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39-B142-4F3F-8DFD-6D06D50BE3D0}"/>
                </c:ext>
              </c:extLst>
            </c:dLbl>
            <c:dLbl>
              <c:idx val="1"/>
              <c:delete val="1"/>
              <c:extLst>
                <c:ext xmlns:c15="http://schemas.microsoft.com/office/drawing/2012/chart" uri="{CE6537A1-D6FC-4f65-9D91-7224C49458BB}"/>
                <c:ext xmlns:c16="http://schemas.microsoft.com/office/drawing/2014/chart" uri="{C3380CC4-5D6E-409C-BE32-E72D297353CC}">
                  <c16:uniqueId val="{0000003A-B142-4F3F-8DFD-6D06D50BE3D0}"/>
                </c:ext>
              </c:extLst>
            </c:dLbl>
            <c:dLbl>
              <c:idx val="2"/>
              <c:delete val="1"/>
              <c:extLst>
                <c:ext xmlns:c15="http://schemas.microsoft.com/office/drawing/2012/chart" uri="{CE6537A1-D6FC-4f65-9D91-7224C49458BB}"/>
                <c:ext xmlns:c16="http://schemas.microsoft.com/office/drawing/2014/chart" uri="{C3380CC4-5D6E-409C-BE32-E72D297353CC}">
                  <c16:uniqueId val="{0000003B-B142-4F3F-8DFD-6D06D50BE3D0}"/>
                </c:ext>
              </c:extLst>
            </c:dLbl>
            <c:dLbl>
              <c:idx val="3"/>
              <c:delete val="1"/>
              <c:extLst>
                <c:ext xmlns:c15="http://schemas.microsoft.com/office/drawing/2012/chart" uri="{CE6537A1-D6FC-4f65-9D91-7224C49458BB}"/>
                <c:ext xmlns:c16="http://schemas.microsoft.com/office/drawing/2014/chart" uri="{C3380CC4-5D6E-409C-BE32-E72D297353CC}">
                  <c16:uniqueId val="{0000003C-B142-4F3F-8DFD-6D06D50BE3D0}"/>
                </c:ext>
              </c:extLst>
            </c:dLbl>
            <c:dLbl>
              <c:idx val="4"/>
              <c:delete val="1"/>
              <c:extLst>
                <c:ext xmlns:c15="http://schemas.microsoft.com/office/drawing/2012/chart" uri="{CE6537A1-D6FC-4f65-9D91-7224C49458BB}"/>
                <c:ext xmlns:c16="http://schemas.microsoft.com/office/drawing/2014/chart" uri="{C3380CC4-5D6E-409C-BE32-E72D297353CC}">
                  <c16:uniqueId val="{0000003D-B142-4F3F-8DFD-6D06D50BE3D0}"/>
                </c:ext>
              </c:extLst>
            </c:dLbl>
            <c:dLbl>
              <c:idx val="5"/>
              <c:delete val="1"/>
              <c:extLst>
                <c:ext xmlns:c15="http://schemas.microsoft.com/office/drawing/2012/chart" uri="{CE6537A1-D6FC-4f65-9D91-7224C49458BB}"/>
                <c:ext xmlns:c16="http://schemas.microsoft.com/office/drawing/2014/chart" uri="{C3380CC4-5D6E-409C-BE32-E72D297353CC}">
                  <c16:uniqueId val="{0000003E-B142-4F3F-8DFD-6D06D50BE3D0}"/>
                </c:ext>
              </c:extLst>
            </c:dLbl>
            <c:dLbl>
              <c:idx val="6"/>
              <c:delete val="1"/>
              <c:extLst>
                <c:ext xmlns:c15="http://schemas.microsoft.com/office/drawing/2012/chart" uri="{CE6537A1-D6FC-4f65-9D91-7224C49458BB}"/>
                <c:ext xmlns:c16="http://schemas.microsoft.com/office/drawing/2014/chart" uri="{C3380CC4-5D6E-409C-BE32-E72D297353CC}">
                  <c16:uniqueId val="{0000003F-B142-4F3F-8DFD-6D06D50BE3D0}"/>
                </c:ext>
              </c:extLst>
            </c:dLbl>
            <c:dLbl>
              <c:idx val="7"/>
              <c:delete val="1"/>
              <c:extLst>
                <c:ext xmlns:c15="http://schemas.microsoft.com/office/drawing/2012/chart" uri="{CE6537A1-D6FC-4f65-9D91-7224C49458BB}"/>
                <c:ext xmlns:c16="http://schemas.microsoft.com/office/drawing/2014/chart" uri="{C3380CC4-5D6E-409C-BE32-E72D297353CC}">
                  <c16:uniqueId val="{00000040-B142-4F3F-8DFD-6D06D50BE3D0}"/>
                </c:ext>
              </c:extLst>
            </c:dLbl>
            <c:dLbl>
              <c:idx val="8"/>
              <c:delete val="1"/>
              <c:extLst>
                <c:ext xmlns:c15="http://schemas.microsoft.com/office/drawing/2012/chart" uri="{CE6537A1-D6FC-4f65-9D91-7224C49458BB}"/>
                <c:ext xmlns:c16="http://schemas.microsoft.com/office/drawing/2014/chart" uri="{C3380CC4-5D6E-409C-BE32-E72D297353CC}">
                  <c16:uniqueId val="{00000041-B142-4F3F-8DFD-6D06D50BE3D0}"/>
                </c:ext>
              </c:extLst>
            </c:dLbl>
            <c:dLbl>
              <c:idx val="9"/>
              <c:delete val="1"/>
              <c:extLst>
                <c:ext xmlns:c15="http://schemas.microsoft.com/office/drawing/2012/chart" uri="{CE6537A1-D6FC-4f65-9D91-7224C49458BB}"/>
                <c:ext xmlns:c16="http://schemas.microsoft.com/office/drawing/2014/chart" uri="{C3380CC4-5D6E-409C-BE32-E72D297353CC}">
                  <c16:uniqueId val="{00000042-B142-4F3F-8DFD-6D06D50BE3D0}"/>
                </c:ext>
              </c:extLst>
            </c:dLbl>
            <c:dLbl>
              <c:idx val="10"/>
              <c:delete val="1"/>
              <c:extLst>
                <c:ext xmlns:c15="http://schemas.microsoft.com/office/drawing/2012/chart" uri="{CE6537A1-D6FC-4f65-9D91-7224C49458BB}"/>
                <c:ext xmlns:c16="http://schemas.microsoft.com/office/drawing/2014/chart" uri="{C3380CC4-5D6E-409C-BE32-E72D297353CC}">
                  <c16:uniqueId val="{00000043-B142-4F3F-8DFD-6D06D50BE3D0}"/>
                </c:ext>
              </c:extLst>
            </c:dLbl>
            <c:dLbl>
              <c:idx val="11"/>
              <c:delete val="1"/>
              <c:extLst>
                <c:ext xmlns:c15="http://schemas.microsoft.com/office/drawing/2012/chart" uri="{CE6537A1-D6FC-4f65-9D91-7224C49458BB}"/>
                <c:ext xmlns:c16="http://schemas.microsoft.com/office/drawing/2014/chart" uri="{C3380CC4-5D6E-409C-BE32-E72D297353CC}">
                  <c16:uniqueId val="{00000044-B142-4F3F-8DFD-6D06D50BE3D0}"/>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5-B142-4F3F-8DFD-6D06D50BE3D0}"/>
                </c:ext>
              </c:extLst>
            </c:dLbl>
            <c:spPr>
              <a:noFill/>
              <a:ln>
                <a:noFill/>
              </a:ln>
              <a:effectLst/>
            </c:spPr>
            <c:txPr>
              <a:bodyPr rot="0" spcFirstLastPara="1" vertOverflow="ellipsis" vert="horz" wrap="square" lIns="38100" tIns="19050" rIns="38100" bIns="19050" anchor="ctr" anchorCtr="1">
                <a:spAutoFit/>
              </a:bodyPr>
              <a:lstStyle/>
              <a:p>
                <a:pPr>
                  <a:defRPr lang="zh-CN" sz="2400" b="0" i="0" u="none" strike="noStrike" kern="1200" baseline="0">
                    <a:solidFill>
                      <a:schemeClr val="bg1"/>
                    </a:solidFill>
                    <a:latin typeface="+mn-lt"/>
                    <a:ea typeface="+mn-ea"/>
                    <a:cs typeface="+mn-cs"/>
                  </a:defRPr>
                </a:pPr>
                <a:endParaRPr lang="zh-CN"/>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Sheet5!$B$2:$N$2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Sheet5!$B$8:$N$8</c:f>
              <c:numCache>
                <c:formatCode>0_ </c:formatCode>
                <c:ptCount val="13"/>
                <c:pt idx="0">
                  <c:v>150.1</c:v>
                </c:pt>
                <c:pt idx="1">
                  <c:v>181</c:v>
                </c:pt>
                <c:pt idx="2">
                  <c:v>207</c:v>
                </c:pt>
                <c:pt idx="3">
                  <c:v>228.3</c:v>
                </c:pt>
                <c:pt idx="4">
                  <c:v>245.4</c:v>
                </c:pt>
                <c:pt idx="5">
                  <c:v>264.60000000000002</c:v>
                </c:pt>
                <c:pt idx="6">
                  <c:v>292.8</c:v>
                </c:pt>
                <c:pt idx="7">
                  <c:v>343.1</c:v>
                </c:pt>
                <c:pt idx="8">
                  <c:v>392.3</c:v>
                </c:pt>
                <c:pt idx="9">
                  <c:v>431.7</c:v>
                </c:pt>
                <c:pt idx="10">
                  <c:v>452.7</c:v>
                </c:pt>
                <c:pt idx="11">
                  <c:v>481.6</c:v>
                </c:pt>
                <c:pt idx="12">
                  <c:v>521</c:v>
                </c:pt>
              </c:numCache>
            </c:numRef>
          </c:val>
          <c:smooth val="0"/>
          <c:extLst>
            <c:ext xmlns:c16="http://schemas.microsoft.com/office/drawing/2014/chart" uri="{C3380CC4-5D6E-409C-BE32-E72D297353CC}">
              <c16:uniqueId val="{00000046-B142-4F3F-8DFD-6D06D50BE3D0}"/>
            </c:ext>
          </c:extLst>
        </c:ser>
        <c:dLbls>
          <c:showLegendKey val="0"/>
          <c:showVal val="0"/>
          <c:showCatName val="0"/>
          <c:showSerName val="0"/>
          <c:showPercent val="0"/>
          <c:showBubbleSize val="0"/>
        </c:dLbls>
        <c:marker val="1"/>
        <c:smooth val="0"/>
        <c:axId val="1337162543"/>
        <c:axId val="1337168783"/>
      </c:lineChart>
      <c:catAx>
        <c:axId val="1337162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2400" b="0" i="0" u="none" strike="noStrike" kern="1200" baseline="0">
                <a:solidFill>
                  <a:schemeClr val="bg1"/>
                </a:solidFill>
                <a:latin typeface="+mn-lt"/>
                <a:ea typeface="+mn-ea"/>
                <a:cs typeface="+mn-cs"/>
              </a:defRPr>
            </a:pPr>
            <a:endParaRPr lang="zh-CN"/>
          </a:p>
        </c:txPr>
        <c:crossAx val="1337168783"/>
        <c:crosses val="autoZero"/>
        <c:auto val="1"/>
        <c:lblAlgn val="ctr"/>
        <c:lblOffset val="100"/>
        <c:noMultiLvlLbl val="0"/>
      </c:catAx>
      <c:valAx>
        <c:axId val="1337168783"/>
        <c:scaling>
          <c:orientation val="minMax"/>
        </c:scaling>
        <c:delete val="0"/>
        <c:axPos val="l"/>
        <c:majorGridlines>
          <c:spPr>
            <a:ln w="9525" cap="flat" cmpd="sng" algn="ctr">
              <a:noFill/>
              <a:round/>
            </a:ln>
            <a:effectLst/>
          </c:spPr>
        </c:majorGridlines>
        <c:numFmt formatCode="0_ " sourceLinked="1"/>
        <c:majorTickMark val="none"/>
        <c:minorTickMark val="none"/>
        <c:tickLblPos val="nextTo"/>
        <c:spPr>
          <a:noFill/>
          <a:ln>
            <a:solidFill>
              <a:schemeClr val="bg1"/>
            </a:solidFill>
          </a:ln>
          <a:effectLst/>
        </c:spPr>
        <c:txPr>
          <a:bodyPr rot="-60000000" spcFirstLastPara="1" vertOverflow="ellipsis" vert="horz" wrap="square" anchor="ctr" anchorCtr="1"/>
          <a:lstStyle/>
          <a:p>
            <a:pPr>
              <a:defRPr lang="zh-CN" sz="2400" b="0" i="0" u="none" strike="noStrike" kern="1200" baseline="0">
                <a:solidFill>
                  <a:schemeClr val="bg1"/>
                </a:solidFill>
                <a:latin typeface="+mn-lt"/>
                <a:ea typeface="+mn-ea"/>
                <a:cs typeface="+mn-cs"/>
              </a:defRPr>
            </a:pPr>
            <a:endParaRPr lang="zh-CN"/>
          </a:p>
        </c:txPr>
        <c:crossAx val="13371625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2400" b="0" i="0" u="none" strike="noStrike" kern="1200" baseline="0">
              <a:solidFill>
                <a:schemeClr val="bg1"/>
              </a:solidFill>
              <a:latin typeface="+mn-lt"/>
              <a:ea typeface="+mn-ea"/>
              <a:cs typeface="+mn-cs"/>
            </a:defRPr>
          </a:pPr>
          <a:endParaRPr lang="zh-CN"/>
        </a:p>
      </c:txPr>
    </c:legend>
    <c:plotVisOnly val="1"/>
    <c:dispBlanksAs val="gap"/>
    <c:showDLblsOverMax val="0"/>
  </c:chart>
  <c:spPr>
    <a:noFill/>
    <a:ln w="9525" cap="flat" cmpd="sng" algn="ctr">
      <a:noFill/>
      <a:round/>
    </a:ln>
    <a:effectLst/>
  </c:spPr>
  <c:txPr>
    <a:bodyPr/>
    <a:lstStyle/>
    <a:p>
      <a:pPr>
        <a:defRPr lang="zh-CN" sz="2400">
          <a:solidFill>
            <a:schemeClr val="bg1"/>
          </a:solidFill>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Sheet1!$O$2</c:f>
              <c:strCache>
                <c:ptCount val="1"/>
                <c:pt idx="0">
                  <c:v>全球网上零售额（万亿元）</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2400" b="0" i="0" u="none" strike="noStrike" kern="1200" baseline="0">
                    <a:solidFill>
                      <a:schemeClr val="bg1"/>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Sheet1!$N$3:$N$9</c:f>
              <c:strCache>
                <c:ptCount val="7"/>
                <c:pt idx="0">
                  <c:v>2017</c:v>
                </c:pt>
                <c:pt idx="1">
                  <c:v>2018</c:v>
                </c:pt>
                <c:pt idx="2">
                  <c:v>2019</c:v>
                </c:pt>
                <c:pt idx="3">
                  <c:v>2020</c:v>
                </c:pt>
                <c:pt idx="4">
                  <c:v>2021</c:v>
                </c:pt>
                <c:pt idx="5">
                  <c:v>2022</c:v>
                </c:pt>
                <c:pt idx="6">
                  <c:v>2023Q1</c:v>
                </c:pt>
              </c:strCache>
            </c:strRef>
          </c:cat>
          <c:val>
            <c:numRef>
              <c:f>Sheet1!$O$3:$O$9</c:f>
              <c:numCache>
                <c:formatCode>0.00_ </c:formatCode>
                <c:ptCount val="7"/>
                <c:pt idx="0">
                  <c:v>16.84</c:v>
                </c:pt>
                <c:pt idx="1">
                  <c:v>21.09</c:v>
                </c:pt>
                <c:pt idx="2">
                  <c:v>23.72</c:v>
                </c:pt>
                <c:pt idx="3">
                  <c:v>30.27</c:v>
                </c:pt>
                <c:pt idx="4">
                  <c:v>36.85</c:v>
                </c:pt>
                <c:pt idx="5">
                  <c:v>40.43</c:v>
                </c:pt>
              </c:numCache>
            </c:numRef>
          </c:val>
          <c:extLst>
            <c:ext xmlns:c16="http://schemas.microsoft.com/office/drawing/2014/chart" uri="{C3380CC4-5D6E-409C-BE32-E72D297353CC}">
              <c16:uniqueId val="{00000000-5847-4D0A-9BFD-5C3F6CFDD099}"/>
            </c:ext>
          </c:extLst>
        </c:ser>
        <c:ser>
          <c:idx val="1"/>
          <c:order val="1"/>
          <c:tx>
            <c:strRef>
              <c:f>Sheet1!$P$2</c:f>
              <c:strCache>
                <c:ptCount val="1"/>
                <c:pt idx="0">
                  <c:v>我国实物商品网上零售额（万亿元）</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2400" b="0" i="0" u="none" strike="noStrike" kern="1200" baseline="0">
                    <a:solidFill>
                      <a:schemeClr val="bg1"/>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Sheet1!$N$3:$N$9</c:f>
              <c:strCache>
                <c:ptCount val="7"/>
                <c:pt idx="0">
                  <c:v>2017</c:v>
                </c:pt>
                <c:pt idx="1">
                  <c:v>2018</c:v>
                </c:pt>
                <c:pt idx="2">
                  <c:v>2019</c:v>
                </c:pt>
                <c:pt idx="3">
                  <c:v>2020</c:v>
                </c:pt>
                <c:pt idx="4">
                  <c:v>2021</c:v>
                </c:pt>
                <c:pt idx="5">
                  <c:v>2022</c:v>
                </c:pt>
                <c:pt idx="6">
                  <c:v>2023Q1</c:v>
                </c:pt>
              </c:strCache>
            </c:strRef>
          </c:cat>
          <c:val>
            <c:numRef>
              <c:f>Sheet1!$P$3:$P$9</c:f>
              <c:numCache>
                <c:formatCode>0.00_ </c:formatCode>
                <c:ptCount val="7"/>
                <c:pt idx="0">
                  <c:v>5.48</c:v>
                </c:pt>
                <c:pt idx="1">
                  <c:v>7.02</c:v>
                </c:pt>
                <c:pt idx="2">
                  <c:v>8.52</c:v>
                </c:pt>
                <c:pt idx="3">
                  <c:v>9.76</c:v>
                </c:pt>
                <c:pt idx="4">
                  <c:v>10.8</c:v>
                </c:pt>
                <c:pt idx="5">
                  <c:v>11.96</c:v>
                </c:pt>
              </c:numCache>
            </c:numRef>
          </c:val>
          <c:extLst>
            <c:ext xmlns:c16="http://schemas.microsoft.com/office/drawing/2014/chart" uri="{C3380CC4-5D6E-409C-BE32-E72D297353CC}">
              <c16:uniqueId val="{00000001-5847-4D0A-9BFD-5C3F6CFDD099}"/>
            </c:ext>
          </c:extLst>
        </c:ser>
        <c:dLbls>
          <c:showLegendKey val="0"/>
          <c:showVal val="0"/>
          <c:showCatName val="0"/>
          <c:showSerName val="0"/>
          <c:showPercent val="0"/>
          <c:showBubbleSize val="0"/>
        </c:dLbls>
        <c:gapWidth val="219"/>
        <c:overlap val="-27"/>
        <c:axId val="514984352"/>
        <c:axId val="732515584"/>
      </c:barChart>
      <c:lineChart>
        <c:grouping val="standard"/>
        <c:varyColors val="0"/>
        <c:ser>
          <c:idx val="2"/>
          <c:order val="2"/>
          <c:tx>
            <c:strRef>
              <c:f>Sheet1!$Q$2</c:f>
              <c:strCache>
                <c:ptCount val="1"/>
                <c:pt idx="0">
                  <c:v>全球网上零售额增速</c:v>
                </c:pt>
              </c:strCache>
            </c:strRef>
          </c:tx>
          <c:spPr>
            <a:ln w="28575" cap="rnd">
              <a:solidFill>
                <a:schemeClr val="accent3"/>
              </a:solidFill>
              <a:prstDash val="solid"/>
              <a:round/>
            </a:ln>
            <a:effectLst/>
          </c:spPr>
          <c:marker>
            <c:symbol val="none"/>
          </c:marker>
          <c:dLbls>
            <c:dLbl>
              <c:idx val="6"/>
              <c:layout>
                <c:manualLayout>
                  <c:x val="-9.1148579100002701E-3"/>
                  <c:y val="-1.7488293046206499E-2"/>
                </c:manualLayout>
              </c:layout>
              <c:tx>
                <c:rich>
                  <a:bodyPr/>
                  <a:lstStyle/>
                  <a:p>
                    <a:fld id="{530A314C-96B8-407F-A29A-A1F94A5A4B4D}" type="VALUE">
                      <a:rPr lang="en-US" altLang="zh-CN"/>
                      <a:pPr/>
                      <a:t>[值]</a:t>
                    </a:fld>
                    <a:endParaRPr lang="zh-CN" alt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847-4D0A-9BFD-5C3F6CFDD099}"/>
                </c:ext>
              </c:extLst>
            </c:dLbl>
            <c:spPr>
              <a:noFill/>
              <a:ln>
                <a:noFill/>
              </a:ln>
              <a:effectLst/>
            </c:spPr>
            <c:txPr>
              <a:bodyPr rot="0" spcFirstLastPara="1" vertOverflow="ellipsis" vert="horz" wrap="square" lIns="38100" tIns="19050" rIns="38100" bIns="19050" anchor="ctr" anchorCtr="1"/>
              <a:lstStyle/>
              <a:p>
                <a:pPr>
                  <a:defRPr lang="zh-CN" sz="2400" b="0" i="0" u="none" strike="noStrike" kern="1200" baseline="0">
                    <a:solidFill>
                      <a:schemeClr val="bg1"/>
                    </a:solidFill>
                    <a:latin typeface="+mn-lt"/>
                    <a:ea typeface="+mn-ea"/>
                    <a:cs typeface="+mn-cs"/>
                  </a:defRPr>
                </a:pPr>
                <a:endParaRPr lang="zh-CN"/>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Sheet1!$N$3:$N$9</c:f>
              <c:strCache>
                <c:ptCount val="7"/>
                <c:pt idx="0">
                  <c:v>2017</c:v>
                </c:pt>
                <c:pt idx="1">
                  <c:v>2018</c:v>
                </c:pt>
                <c:pt idx="2">
                  <c:v>2019</c:v>
                </c:pt>
                <c:pt idx="3">
                  <c:v>2020</c:v>
                </c:pt>
                <c:pt idx="4">
                  <c:v>2021</c:v>
                </c:pt>
                <c:pt idx="5">
                  <c:v>2022</c:v>
                </c:pt>
                <c:pt idx="6">
                  <c:v>2023Q1</c:v>
                </c:pt>
              </c:strCache>
            </c:strRef>
          </c:cat>
          <c:val>
            <c:numRef>
              <c:f>Sheet1!$Q$3:$Q$9</c:f>
              <c:numCache>
                <c:formatCode>0.0%</c:formatCode>
                <c:ptCount val="7"/>
                <c:pt idx="0">
                  <c:v>0.29099999999999998</c:v>
                </c:pt>
                <c:pt idx="1">
                  <c:v>0.252</c:v>
                </c:pt>
                <c:pt idx="2">
                  <c:v>0.125</c:v>
                </c:pt>
                <c:pt idx="3">
                  <c:v>0.27600000000000002</c:v>
                </c:pt>
                <c:pt idx="4">
                  <c:v>0.17100000000000001</c:v>
                </c:pt>
                <c:pt idx="5">
                  <c:v>9.7000000000000003E-2</c:v>
                </c:pt>
                <c:pt idx="6">
                  <c:v>0.104</c:v>
                </c:pt>
              </c:numCache>
            </c:numRef>
          </c:val>
          <c:smooth val="0"/>
          <c:extLst>
            <c:ext xmlns:c16="http://schemas.microsoft.com/office/drawing/2014/chart" uri="{C3380CC4-5D6E-409C-BE32-E72D297353CC}">
              <c16:uniqueId val="{00000003-5847-4D0A-9BFD-5C3F6CFDD099}"/>
            </c:ext>
          </c:extLst>
        </c:ser>
        <c:ser>
          <c:idx val="3"/>
          <c:order val="3"/>
          <c:tx>
            <c:strRef>
              <c:f>Sheet1!$R$2</c:f>
              <c:strCache>
                <c:ptCount val="1"/>
                <c:pt idx="0">
                  <c:v>我国实物网零增速</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lstStyle/>
              <a:p>
                <a:pPr>
                  <a:defRPr lang="zh-CN" sz="2400" b="0" i="0" u="none" strike="noStrike" kern="1200" baseline="0">
                    <a:solidFill>
                      <a:schemeClr val="bg1"/>
                    </a:solidFill>
                    <a:latin typeface="+mn-lt"/>
                    <a:ea typeface="+mn-ea"/>
                    <a:cs typeface="+mn-cs"/>
                  </a:defRPr>
                </a:pPr>
                <a:endParaRPr lang="zh-CN"/>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Sheet1!$N$3:$N$9</c:f>
              <c:strCache>
                <c:ptCount val="7"/>
                <c:pt idx="0">
                  <c:v>2017</c:v>
                </c:pt>
                <c:pt idx="1">
                  <c:v>2018</c:v>
                </c:pt>
                <c:pt idx="2">
                  <c:v>2019</c:v>
                </c:pt>
                <c:pt idx="3">
                  <c:v>2020</c:v>
                </c:pt>
                <c:pt idx="4">
                  <c:v>2021</c:v>
                </c:pt>
                <c:pt idx="5">
                  <c:v>2022</c:v>
                </c:pt>
                <c:pt idx="6">
                  <c:v>2023Q1</c:v>
                </c:pt>
              </c:strCache>
            </c:strRef>
          </c:cat>
          <c:val>
            <c:numRef>
              <c:f>Sheet1!$R$3:$R$9</c:f>
              <c:numCache>
                <c:formatCode>0.0%</c:formatCode>
                <c:ptCount val="7"/>
                <c:pt idx="0">
                  <c:v>0.28000000000000003</c:v>
                </c:pt>
                <c:pt idx="1">
                  <c:v>0.254</c:v>
                </c:pt>
                <c:pt idx="2">
                  <c:v>0.19500000000000001</c:v>
                </c:pt>
                <c:pt idx="3">
                  <c:v>0.14799999999999999</c:v>
                </c:pt>
                <c:pt idx="4">
                  <c:v>0.12</c:v>
                </c:pt>
                <c:pt idx="5">
                  <c:v>6.2E-2</c:v>
                </c:pt>
                <c:pt idx="6">
                  <c:v>7.2999999999999995E-2</c:v>
                </c:pt>
              </c:numCache>
            </c:numRef>
          </c:val>
          <c:smooth val="0"/>
          <c:extLst>
            <c:ext xmlns:c16="http://schemas.microsoft.com/office/drawing/2014/chart" uri="{C3380CC4-5D6E-409C-BE32-E72D297353CC}">
              <c16:uniqueId val="{00000004-5847-4D0A-9BFD-5C3F6CFDD099}"/>
            </c:ext>
          </c:extLst>
        </c:ser>
        <c:ser>
          <c:idx val="4"/>
          <c:order val="4"/>
          <c:tx>
            <c:strRef>
              <c:f>Sheet1!$S$2</c:f>
              <c:strCache>
                <c:ptCount val="1"/>
                <c:pt idx="0">
                  <c:v>我国网零在全球占比</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lstStyle/>
              <a:p>
                <a:pPr>
                  <a:defRPr lang="zh-CN" sz="2400" b="0" i="0" u="none" strike="noStrike" kern="1200" baseline="0">
                    <a:solidFill>
                      <a:schemeClr val="bg1"/>
                    </a:solidFill>
                    <a:latin typeface="+mn-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Sheet1!$N$3:$N$9</c:f>
              <c:strCache>
                <c:ptCount val="7"/>
                <c:pt idx="0">
                  <c:v>2017</c:v>
                </c:pt>
                <c:pt idx="1">
                  <c:v>2018</c:v>
                </c:pt>
                <c:pt idx="2">
                  <c:v>2019</c:v>
                </c:pt>
                <c:pt idx="3">
                  <c:v>2020</c:v>
                </c:pt>
                <c:pt idx="4">
                  <c:v>2021</c:v>
                </c:pt>
                <c:pt idx="5">
                  <c:v>2022</c:v>
                </c:pt>
                <c:pt idx="6">
                  <c:v>2023Q1</c:v>
                </c:pt>
              </c:strCache>
            </c:strRef>
          </c:cat>
          <c:val>
            <c:numRef>
              <c:f>Sheet1!$S$3:$S$9</c:f>
              <c:numCache>
                <c:formatCode>0.0%</c:formatCode>
                <c:ptCount val="7"/>
                <c:pt idx="0">
                  <c:v>0.32541567695961998</c:v>
                </c:pt>
                <c:pt idx="1">
                  <c:v>0.33285917496443801</c:v>
                </c:pt>
                <c:pt idx="2">
                  <c:v>0.359190556492411</c:v>
                </c:pt>
                <c:pt idx="3">
                  <c:v>0.322431450280806</c:v>
                </c:pt>
                <c:pt idx="4">
                  <c:v>0.29308005427408401</c:v>
                </c:pt>
                <c:pt idx="5">
                  <c:v>0.29581993569131798</c:v>
                </c:pt>
              </c:numCache>
            </c:numRef>
          </c:val>
          <c:smooth val="0"/>
          <c:extLst>
            <c:ext xmlns:c16="http://schemas.microsoft.com/office/drawing/2014/chart" uri="{C3380CC4-5D6E-409C-BE32-E72D297353CC}">
              <c16:uniqueId val="{00000005-5847-4D0A-9BFD-5C3F6CFDD099}"/>
            </c:ext>
          </c:extLst>
        </c:ser>
        <c:dLbls>
          <c:showLegendKey val="0"/>
          <c:showVal val="0"/>
          <c:showCatName val="0"/>
          <c:showSerName val="0"/>
          <c:showPercent val="0"/>
          <c:showBubbleSize val="0"/>
        </c:dLbls>
        <c:marker val="1"/>
        <c:smooth val="0"/>
        <c:axId val="515193632"/>
        <c:axId val="515489296"/>
      </c:lineChart>
      <c:catAx>
        <c:axId val="514984352"/>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lang="zh-CN" sz="2400" b="0" i="0" u="none" strike="noStrike" kern="1200" baseline="0">
                <a:solidFill>
                  <a:schemeClr val="bg1"/>
                </a:solidFill>
                <a:latin typeface="+mn-lt"/>
                <a:ea typeface="+mn-ea"/>
                <a:cs typeface="+mn-cs"/>
              </a:defRPr>
            </a:pPr>
            <a:endParaRPr lang="zh-CN"/>
          </a:p>
        </c:txPr>
        <c:crossAx val="732515584"/>
        <c:crosses val="autoZero"/>
        <c:auto val="1"/>
        <c:lblAlgn val="ctr"/>
        <c:lblOffset val="100"/>
        <c:noMultiLvlLbl val="0"/>
      </c:catAx>
      <c:valAx>
        <c:axId val="732515584"/>
        <c:scaling>
          <c:orientation val="minMax"/>
        </c:scaling>
        <c:delete val="0"/>
        <c:axPos val="l"/>
        <c:majorGridlines>
          <c:spPr>
            <a:ln w="9525" cap="flat" cmpd="sng" algn="ctr">
              <a:noFill/>
              <a:round/>
            </a:ln>
            <a:effectLst/>
          </c:spPr>
        </c:majorGridlines>
        <c:numFmt formatCode="0.00_ " sourceLinked="1"/>
        <c:majorTickMark val="none"/>
        <c:minorTickMark val="none"/>
        <c:tickLblPos val="nextTo"/>
        <c:spPr>
          <a:noFill/>
          <a:ln>
            <a:solidFill>
              <a:schemeClr val="bg1"/>
            </a:solidFill>
          </a:ln>
          <a:effectLst/>
        </c:spPr>
        <c:txPr>
          <a:bodyPr rot="-60000000" spcFirstLastPara="1" vertOverflow="ellipsis" vert="horz" wrap="square" anchor="ctr" anchorCtr="1"/>
          <a:lstStyle/>
          <a:p>
            <a:pPr>
              <a:defRPr lang="zh-CN" sz="2400" b="0" i="0" u="none" strike="noStrike" kern="1200" baseline="0">
                <a:solidFill>
                  <a:schemeClr val="bg1"/>
                </a:solidFill>
                <a:latin typeface="+mn-lt"/>
                <a:ea typeface="+mn-ea"/>
                <a:cs typeface="+mn-cs"/>
              </a:defRPr>
            </a:pPr>
            <a:endParaRPr lang="zh-CN"/>
          </a:p>
        </c:txPr>
        <c:crossAx val="514984352"/>
        <c:crosses val="autoZero"/>
        <c:crossBetween val="between"/>
      </c:valAx>
      <c:catAx>
        <c:axId val="515193632"/>
        <c:scaling>
          <c:orientation val="minMax"/>
        </c:scaling>
        <c:delete val="1"/>
        <c:axPos val="b"/>
        <c:numFmt formatCode="General" sourceLinked="1"/>
        <c:majorTickMark val="none"/>
        <c:minorTickMark val="none"/>
        <c:tickLblPos val="nextTo"/>
        <c:crossAx val="515489296"/>
        <c:crosses val="autoZero"/>
        <c:auto val="1"/>
        <c:lblAlgn val="ctr"/>
        <c:lblOffset val="100"/>
        <c:noMultiLvlLbl val="0"/>
      </c:catAx>
      <c:valAx>
        <c:axId val="515489296"/>
        <c:scaling>
          <c:orientation val="minMax"/>
        </c:scaling>
        <c:delete val="0"/>
        <c:axPos val="r"/>
        <c:numFmt formatCode="0.0%" sourceLinked="1"/>
        <c:majorTickMark val="none"/>
        <c:minorTickMark val="none"/>
        <c:tickLblPos val="nextTo"/>
        <c:spPr>
          <a:noFill/>
          <a:ln>
            <a:solidFill>
              <a:schemeClr val="bg1"/>
            </a:solidFill>
          </a:ln>
          <a:effectLst/>
        </c:spPr>
        <c:txPr>
          <a:bodyPr rot="-60000000" spcFirstLastPara="1" vertOverflow="ellipsis" vert="horz" wrap="square" anchor="ctr" anchorCtr="1"/>
          <a:lstStyle/>
          <a:p>
            <a:pPr>
              <a:defRPr lang="zh-CN" sz="2400" b="0" i="0" u="none" strike="noStrike" kern="1200" baseline="0">
                <a:solidFill>
                  <a:schemeClr val="bg1"/>
                </a:solidFill>
                <a:latin typeface="+mn-lt"/>
                <a:ea typeface="+mn-ea"/>
                <a:cs typeface="+mn-cs"/>
              </a:defRPr>
            </a:pPr>
            <a:endParaRPr lang="zh-CN"/>
          </a:p>
        </c:txPr>
        <c:crossAx val="515193632"/>
        <c:crosses val="max"/>
        <c:crossBetween val="between"/>
      </c:valAx>
      <c:spPr>
        <a:noFill/>
        <a:ln>
          <a:noFill/>
        </a:ln>
        <a:effectLst/>
      </c:spPr>
    </c:plotArea>
    <c:legend>
      <c:legendPos val="b"/>
      <c:layout>
        <c:manualLayout>
          <c:xMode val="edge"/>
          <c:yMode val="edge"/>
          <c:x val="6.7458560998169007E-2"/>
          <c:y val="0.83505480370825702"/>
          <c:w val="0.88165534693093495"/>
          <c:h val="0.155907610252323"/>
        </c:manualLayout>
      </c:layout>
      <c:overlay val="0"/>
      <c:spPr>
        <a:noFill/>
        <a:ln>
          <a:noFill/>
        </a:ln>
        <a:effectLst/>
      </c:spPr>
      <c:txPr>
        <a:bodyPr rot="0" spcFirstLastPara="1" vertOverflow="ellipsis" vert="horz" wrap="square" anchor="ctr" anchorCtr="1"/>
        <a:lstStyle/>
        <a:p>
          <a:pPr>
            <a:defRPr lang="zh-CN" sz="2400" b="0" i="0" u="none" strike="noStrike" kern="1200" baseline="0">
              <a:solidFill>
                <a:schemeClr val="bg1"/>
              </a:solidFill>
              <a:latin typeface="+mn-lt"/>
              <a:ea typeface="+mn-ea"/>
              <a:cs typeface="+mn-cs"/>
            </a:defRPr>
          </a:pPr>
          <a:endParaRPr lang="zh-CN"/>
        </a:p>
      </c:txPr>
    </c:legend>
    <c:plotVisOnly val="1"/>
    <c:dispBlanksAs val="gap"/>
    <c:showDLblsOverMax val="0"/>
  </c:chart>
  <c:spPr>
    <a:noFill/>
    <a:ln w="9525" cap="flat" cmpd="sng" algn="ctr">
      <a:noFill/>
      <a:round/>
    </a:ln>
    <a:effectLst/>
  </c:spPr>
  <c:txPr>
    <a:bodyPr/>
    <a:lstStyle/>
    <a:p>
      <a:pPr>
        <a:defRPr lang="zh-CN" sz="2400">
          <a:solidFill>
            <a:schemeClr val="bg1"/>
          </a:solidFill>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Sheet5!$A$3</c:f>
              <c:strCache>
                <c:ptCount val="1"/>
                <c:pt idx="0">
                  <c:v>中国</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770F-423F-A53A-0FC370CD19CF}"/>
                </c:ext>
              </c:extLst>
            </c:dLbl>
            <c:dLbl>
              <c:idx val="1"/>
              <c:delete val="1"/>
              <c:extLst>
                <c:ext xmlns:c15="http://schemas.microsoft.com/office/drawing/2012/chart" uri="{CE6537A1-D6FC-4f65-9D91-7224C49458BB}"/>
                <c:ext xmlns:c16="http://schemas.microsoft.com/office/drawing/2014/chart" uri="{C3380CC4-5D6E-409C-BE32-E72D297353CC}">
                  <c16:uniqueId val="{00000001-770F-423F-A53A-0FC370CD19CF}"/>
                </c:ext>
              </c:extLst>
            </c:dLbl>
            <c:dLbl>
              <c:idx val="2"/>
              <c:delete val="1"/>
              <c:extLst>
                <c:ext xmlns:c15="http://schemas.microsoft.com/office/drawing/2012/chart" uri="{CE6537A1-D6FC-4f65-9D91-7224C49458BB}"/>
                <c:ext xmlns:c16="http://schemas.microsoft.com/office/drawing/2014/chart" uri="{C3380CC4-5D6E-409C-BE32-E72D297353CC}">
                  <c16:uniqueId val="{00000002-770F-423F-A53A-0FC370CD19CF}"/>
                </c:ext>
              </c:extLst>
            </c:dLbl>
            <c:dLbl>
              <c:idx val="3"/>
              <c:delete val="1"/>
              <c:extLst>
                <c:ext xmlns:c15="http://schemas.microsoft.com/office/drawing/2012/chart" uri="{CE6537A1-D6FC-4f65-9D91-7224C49458BB}"/>
                <c:ext xmlns:c16="http://schemas.microsoft.com/office/drawing/2014/chart" uri="{C3380CC4-5D6E-409C-BE32-E72D297353CC}">
                  <c16:uniqueId val="{00000003-770F-423F-A53A-0FC370CD19CF}"/>
                </c:ext>
              </c:extLst>
            </c:dLbl>
            <c:dLbl>
              <c:idx val="4"/>
              <c:delete val="1"/>
              <c:extLst>
                <c:ext xmlns:c15="http://schemas.microsoft.com/office/drawing/2012/chart" uri="{CE6537A1-D6FC-4f65-9D91-7224C49458BB}"/>
                <c:ext xmlns:c16="http://schemas.microsoft.com/office/drawing/2014/chart" uri="{C3380CC4-5D6E-409C-BE32-E72D297353CC}">
                  <c16:uniqueId val="{00000004-770F-423F-A53A-0FC370CD19CF}"/>
                </c:ext>
              </c:extLst>
            </c:dLbl>
            <c:dLbl>
              <c:idx val="5"/>
              <c:delete val="1"/>
              <c:extLst>
                <c:ext xmlns:c15="http://schemas.microsoft.com/office/drawing/2012/chart" uri="{CE6537A1-D6FC-4f65-9D91-7224C49458BB}"/>
                <c:ext xmlns:c16="http://schemas.microsoft.com/office/drawing/2014/chart" uri="{C3380CC4-5D6E-409C-BE32-E72D297353CC}">
                  <c16:uniqueId val="{00000005-770F-423F-A53A-0FC370CD19CF}"/>
                </c:ext>
              </c:extLst>
            </c:dLbl>
            <c:dLbl>
              <c:idx val="6"/>
              <c:delete val="1"/>
              <c:extLst>
                <c:ext xmlns:c15="http://schemas.microsoft.com/office/drawing/2012/chart" uri="{CE6537A1-D6FC-4f65-9D91-7224C49458BB}"/>
                <c:ext xmlns:c16="http://schemas.microsoft.com/office/drawing/2014/chart" uri="{C3380CC4-5D6E-409C-BE32-E72D297353CC}">
                  <c16:uniqueId val="{00000006-770F-423F-A53A-0FC370CD19CF}"/>
                </c:ext>
              </c:extLst>
            </c:dLbl>
            <c:dLbl>
              <c:idx val="7"/>
              <c:delete val="1"/>
              <c:extLst>
                <c:ext xmlns:c15="http://schemas.microsoft.com/office/drawing/2012/chart" uri="{CE6537A1-D6FC-4f65-9D91-7224C49458BB}"/>
                <c:ext xmlns:c16="http://schemas.microsoft.com/office/drawing/2014/chart" uri="{C3380CC4-5D6E-409C-BE32-E72D297353CC}">
                  <c16:uniqueId val="{00000007-770F-423F-A53A-0FC370CD19CF}"/>
                </c:ext>
              </c:extLst>
            </c:dLbl>
            <c:dLbl>
              <c:idx val="8"/>
              <c:delete val="1"/>
              <c:extLst>
                <c:ext xmlns:c15="http://schemas.microsoft.com/office/drawing/2012/chart" uri="{CE6537A1-D6FC-4f65-9D91-7224C49458BB}"/>
                <c:ext xmlns:c16="http://schemas.microsoft.com/office/drawing/2014/chart" uri="{C3380CC4-5D6E-409C-BE32-E72D297353CC}">
                  <c16:uniqueId val="{00000008-770F-423F-A53A-0FC370CD19CF}"/>
                </c:ext>
              </c:extLst>
            </c:dLbl>
            <c:dLbl>
              <c:idx val="9"/>
              <c:delete val="1"/>
              <c:extLst>
                <c:ext xmlns:c15="http://schemas.microsoft.com/office/drawing/2012/chart" uri="{CE6537A1-D6FC-4f65-9D91-7224C49458BB}"/>
                <c:ext xmlns:c16="http://schemas.microsoft.com/office/drawing/2014/chart" uri="{C3380CC4-5D6E-409C-BE32-E72D297353CC}">
                  <c16:uniqueId val="{00000009-770F-423F-A53A-0FC370CD19CF}"/>
                </c:ext>
              </c:extLst>
            </c:dLbl>
            <c:dLbl>
              <c:idx val="10"/>
              <c:delete val="1"/>
              <c:extLst>
                <c:ext xmlns:c15="http://schemas.microsoft.com/office/drawing/2012/chart" uri="{CE6537A1-D6FC-4f65-9D91-7224C49458BB}"/>
                <c:ext xmlns:c16="http://schemas.microsoft.com/office/drawing/2014/chart" uri="{C3380CC4-5D6E-409C-BE32-E72D297353CC}">
                  <c16:uniqueId val="{0000000A-770F-423F-A53A-0FC370CD19CF}"/>
                </c:ext>
              </c:extLst>
            </c:dLbl>
            <c:dLbl>
              <c:idx val="11"/>
              <c:delete val="1"/>
              <c:extLst>
                <c:ext xmlns:c15="http://schemas.microsoft.com/office/drawing/2012/chart" uri="{CE6537A1-D6FC-4f65-9D91-7224C49458BB}"/>
                <c:ext xmlns:c16="http://schemas.microsoft.com/office/drawing/2014/chart" uri="{C3380CC4-5D6E-409C-BE32-E72D297353CC}">
                  <c16:uniqueId val="{0000000B-770F-423F-A53A-0FC370CD19CF}"/>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70F-423F-A53A-0FC370CD19CF}"/>
                </c:ext>
              </c:extLst>
            </c:dLbl>
            <c:spPr>
              <a:noFill/>
              <a:ln>
                <a:noFill/>
              </a:ln>
              <a:effectLst/>
            </c:spPr>
            <c:txPr>
              <a:bodyPr rot="0" spcFirstLastPara="1" vertOverflow="ellipsis" vert="horz" wrap="square" lIns="38100" tIns="19050" rIns="38100" bIns="19050" anchor="ctr" anchorCtr="1"/>
              <a:lstStyle/>
              <a:p>
                <a:pPr>
                  <a:defRPr lang="zh-CN" sz="4000" b="0" i="0" u="none" strike="noStrike" kern="1200" baseline="0">
                    <a:solidFill>
                      <a:schemeClr val="bg1"/>
                    </a:solidFill>
                    <a:latin typeface="+mn-lt"/>
                    <a:ea typeface="+mn-ea"/>
                    <a:cs typeface="+mn-cs"/>
                  </a:defRPr>
                </a:pPr>
                <a:endParaRPr lang="zh-CN"/>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Sheet5!$B$2:$N$2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Sheet5!$B$3:$N$3</c:f>
              <c:numCache>
                <c:formatCode>0_ </c:formatCode>
                <c:ptCount val="13"/>
                <c:pt idx="0">
                  <c:v>19243.7</c:v>
                </c:pt>
                <c:pt idx="1">
                  <c:v>24213.7</c:v>
                </c:pt>
                <c:pt idx="2">
                  <c:v>26900.9</c:v>
                </c:pt>
                <c:pt idx="3">
                  <c:v>29353.4</c:v>
                </c:pt>
                <c:pt idx="4">
                  <c:v>31842.400000000001</c:v>
                </c:pt>
                <c:pt idx="5">
                  <c:v>32025</c:v>
                </c:pt>
                <c:pt idx="6">
                  <c:v>31531.200000000001</c:v>
                </c:pt>
                <c:pt idx="7">
                  <c:v>34603.300000000003</c:v>
                </c:pt>
                <c:pt idx="8">
                  <c:v>38684.6</c:v>
                </c:pt>
                <c:pt idx="9">
                  <c:v>38234.1</c:v>
                </c:pt>
                <c:pt idx="10">
                  <c:v>38538.1</c:v>
                </c:pt>
                <c:pt idx="11">
                  <c:v>47098.3</c:v>
                </c:pt>
                <c:pt idx="12">
                  <c:v>48594</c:v>
                </c:pt>
              </c:numCache>
            </c:numRef>
          </c:val>
          <c:smooth val="0"/>
          <c:extLst>
            <c:ext xmlns:c16="http://schemas.microsoft.com/office/drawing/2014/chart" uri="{C3380CC4-5D6E-409C-BE32-E72D297353CC}">
              <c16:uniqueId val="{0000000D-770F-423F-A53A-0FC370CD19CF}"/>
            </c:ext>
          </c:extLst>
        </c:ser>
        <c:ser>
          <c:idx val="1"/>
          <c:order val="1"/>
          <c:tx>
            <c:strRef>
              <c:f>Sheet5!$A$4</c:f>
              <c:strCache>
                <c:ptCount val="1"/>
                <c:pt idx="0">
                  <c:v>美国</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E-770F-423F-A53A-0FC370CD19CF}"/>
                </c:ext>
              </c:extLst>
            </c:dLbl>
            <c:dLbl>
              <c:idx val="1"/>
              <c:delete val="1"/>
              <c:extLst>
                <c:ext xmlns:c15="http://schemas.microsoft.com/office/drawing/2012/chart" uri="{CE6537A1-D6FC-4f65-9D91-7224C49458BB}"/>
                <c:ext xmlns:c16="http://schemas.microsoft.com/office/drawing/2014/chart" uri="{C3380CC4-5D6E-409C-BE32-E72D297353CC}">
                  <c16:uniqueId val="{0000000F-770F-423F-A53A-0FC370CD19CF}"/>
                </c:ext>
              </c:extLst>
            </c:dLbl>
            <c:dLbl>
              <c:idx val="2"/>
              <c:delete val="1"/>
              <c:extLst>
                <c:ext xmlns:c15="http://schemas.microsoft.com/office/drawing/2012/chart" uri="{CE6537A1-D6FC-4f65-9D91-7224C49458BB}"/>
                <c:ext xmlns:c16="http://schemas.microsoft.com/office/drawing/2014/chart" uri="{C3380CC4-5D6E-409C-BE32-E72D297353CC}">
                  <c16:uniqueId val="{00000010-770F-423F-A53A-0FC370CD19CF}"/>
                </c:ext>
              </c:extLst>
            </c:dLbl>
            <c:dLbl>
              <c:idx val="3"/>
              <c:delete val="1"/>
              <c:extLst>
                <c:ext xmlns:c15="http://schemas.microsoft.com/office/drawing/2012/chart" uri="{CE6537A1-D6FC-4f65-9D91-7224C49458BB}"/>
                <c:ext xmlns:c16="http://schemas.microsoft.com/office/drawing/2014/chart" uri="{C3380CC4-5D6E-409C-BE32-E72D297353CC}">
                  <c16:uniqueId val="{00000011-770F-423F-A53A-0FC370CD19CF}"/>
                </c:ext>
              </c:extLst>
            </c:dLbl>
            <c:dLbl>
              <c:idx val="4"/>
              <c:delete val="1"/>
              <c:extLst>
                <c:ext xmlns:c15="http://schemas.microsoft.com/office/drawing/2012/chart" uri="{CE6537A1-D6FC-4f65-9D91-7224C49458BB}"/>
                <c:ext xmlns:c16="http://schemas.microsoft.com/office/drawing/2014/chart" uri="{C3380CC4-5D6E-409C-BE32-E72D297353CC}">
                  <c16:uniqueId val="{00000012-770F-423F-A53A-0FC370CD19CF}"/>
                </c:ext>
              </c:extLst>
            </c:dLbl>
            <c:dLbl>
              <c:idx val="5"/>
              <c:delete val="1"/>
              <c:extLst>
                <c:ext xmlns:c15="http://schemas.microsoft.com/office/drawing/2012/chart" uri="{CE6537A1-D6FC-4f65-9D91-7224C49458BB}"/>
                <c:ext xmlns:c16="http://schemas.microsoft.com/office/drawing/2014/chart" uri="{C3380CC4-5D6E-409C-BE32-E72D297353CC}">
                  <c16:uniqueId val="{00000013-770F-423F-A53A-0FC370CD19CF}"/>
                </c:ext>
              </c:extLst>
            </c:dLbl>
            <c:dLbl>
              <c:idx val="6"/>
              <c:delete val="1"/>
              <c:extLst>
                <c:ext xmlns:c15="http://schemas.microsoft.com/office/drawing/2012/chart" uri="{CE6537A1-D6FC-4f65-9D91-7224C49458BB}"/>
                <c:ext xmlns:c16="http://schemas.microsoft.com/office/drawing/2014/chart" uri="{C3380CC4-5D6E-409C-BE32-E72D297353CC}">
                  <c16:uniqueId val="{00000014-770F-423F-A53A-0FC370CD19CF}"/>
                </c:ext>
              </c:extLst>
            </c:dLbl>
            <c:dLbl>
              <c:idx val="7"/>
              <c:delete val="1"/>
              <c:extLst>
                <c:ext xmlns:c15="http://schemas.microsoft.com/office/drawing/2012/chart" uri="{CE6537A1-D6FC-4f65-9D91-7224C49458BB}"/>
                <c:ext xmlns:c16="http://schemas.microsoft.com/office/drawing/2014/chart" uri="{C3380CC4-5D6E-409C-BE32-E72D297353CC}">
                  <c16:uniqueId val="{00000015-770F-423F-A53A-0FC370CD19CF}"/>
                </c:ext>
              </c:extLst>
            </c:dLbl>
            <c:dLbl>
              <c:idx val="8"/>
              <c:delete val="1"/>
              <c:extLst>
                <c:ext xmlns:c15="http://schemas.microsoft.com/office/drawing/2012/chart" uri="{CE6537A1-D6FC-4f65-9D91-7224C49458BB}"/>
                <c:ext xmlns:c16="http://schemas.microsoft.com/office/drawing/2014/chart" uri="{C3380CC4-5D6E-409C-BE32-E72D297353CC}">
                  <c16:uniqueId val="{00000016-770F-423F-A53A-0FC370CD19CF}"/>
                </c:ext>
              </c:extLst>
            </c:dLbl>
            <c:dLbl>
              <c:idx val="9"/>
              <c:delete val="1"/>
              <c:extLst>
                <c:ext xmlns:c15="http://schemas.microsoft.com/office/drawing/2012/chart" uri="{CE6537A1-D6FC-4f65-9D91-7224C49458BB}"/>
                <c:ext xmlns:c16="http://schemas.microsoft.com/office/drawing/2014/chart" uri="{C3380CC4-5D6E-409C-BE32-E72D297353CC}">
                  <c16:uniqueId val="{00000017-770F-423F-A53A-0FC370CD19CF}"/>
                </c:ext>
              </c:extLst>
            </c:dLbl>
            <c:dLbl>
              <c:idx val="10"/>
              <c:delete val="1"/>
              <c:extLst>
                <c:ext xmlns:c15="http://schemas.microsoft.com/office/drawing/2012/chart" uri="{CE6537A1-D6FC-4f65-9D91-7224C49458BB}"/>
                <c:ext xmlns:c16="http://schemas.microsoft.com/office/drawing/2014/chart" uri="{C3380CC4-5D6E-409C-BE32-E72D297353CC}">
                  <c16:uniqueId val="{00000018-770F-423F-A53A-0FC370CD19CF}"/>
                </c:ext>
              </c:extLst>
            </c:dLbl>
            <c:dLbl>
              <c:idx val="11"/>
              <c:delete val="1"/>
              <c:extLst>
                <c:ext xmlns:c15="http://schemas.microsoft.com/office/drawing/2012/chart" uri="{CE6537A1-D6FC-4f65-9D91-7224C49458BB}"/>
                <c:ext xmlns:c16="http://schemas.microsoft.com/office/drawing/2014/chart" uri="{C3380CC4-5D6E-409C-BE32-E72D297353CC}">
                  <c16:uniqueId val="{00000019-770F-423F-A53A-0FC370CD19CF}"/>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770F-423F-A53A-0FC370CD19CF}"/>
                </c:ext>
              </c:extLst>
            </c:dLbl>
            <c:spPr>
              <a:noFill/>
              <a:ln>
                <a:noFill/>
              </a:ln>
              <a:effectLst/>
            </c:spPr>
            <c:txPr>
              <a:bodyPr rot="0" spcFirstLastPara="1" vertOverflow="ellipsis" vert="horz" wrap="square" lIns="38100" tIns="19050" rIns="38100" bIns="19050" anchor="ctr" anchorCtr="1"/>
              <a:lstStyle/>
              <a:p>
                <a:pPr>
                  <a:defRPr lang="zh-CN" sz="4000" b="0" i="0" u="none" strike="noStrike" kern="1200" baseline="0">
                    <a:solidFill>
                      <a:schemeClr val="bg1"/>
                    </a:solidFill>
                    <a:latin typeface="+mn-lt"/>
                    <a:ea typeface="+mn-ea"/>
                    <a:cs typeface="+mn-cs"/>
                  </a:defRPr>
                </a:pPr>
                <a:endParaRPr lang="zh-CN"/>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Sheet5!$B$2:$N$2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Sheet5!$B$4:$N$4</c:f>
              <c:numCache>
                <c:formatCode>0_ </c:formatCode>
                <c:ptCount val="13"/>
                <c:pt idx="0">
                  <c:v>17889.5</c:v>
                </c:pt>
                <c:pt idx="1">
                  <c:v>18576.8</c:v>
                </c:pt>
                <c:pt idx="2">
                  <c:v>19197</c:v>
                </c:pt>
                <c:pt idx="3">
                  <c:v>19817.5</c:v>
                </c:pt>
                <c:pt idx="4">
                  <c:v>20423.400000000001</c:v>
                </c:pt>
                <c:pt idx="5">
                  <c:v>21217.9</c:v>
                </c:pt>
                <c:pt idx="6">
                  <c:v>20940.7</c:v>
                </c:pt>
                <c:pt idx="7">
                  <c:v>21749.4</c:v>
                </c:pt>
                <c:pt idx="8">
                  <c:v>23080.6</c:v>
                </c:pt>
                <c:pt idx="9">
                  <c:v>23418.5</c:v>
                </c:pt>
                <c:pt idx="10">
                  <c:v>22700</c:v>
                </c:pt>
                <c:pt idx="11">
                  <c:v>25000</c:v>
                </c:pt>
                <c:pt idx="12">
                  <c:v>28100</c:v>
                </c:pt>
              </c:numCache>
            </c:numRef>
          </c:val>
          <c:smooth val="0"/>
          <c:extLst>
            <c:ext xmlns:c16="http://schemas.microsoft.com/office/drawing/2014/chart" uri="{C3380CC4-5D6E-409C-BE32-E72D297353CC}">
              <c16:uniqueId val="{0000001B-770F-423F-A53A-0FC370CD19CF}"/>
            </c:ext>
          </c:extLst>
        </c:ser>
        <c:ser>
          <c:idx val="2"/>
          <c:order val="2"/>
          <c:tx>
            <c:strRef>
              <c:f>Sheet5!$A$5</c:f>
              <c:strCache>
                <c:ptCount val="1"/>
                <c:pt idx="0">
                  <c:v>日本</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1C-770F-423F-A53A-0FC370CD19CF}"/>
                </c:ext>
              </c:extLst>
            </c:dLbl>
            <c:dLbl>
              <c:idx val="1"/>
              <c:delete val="1"/>
              <c:extLst>
                <c:ext xmlns:c15="http://schemas.microsoft.com/office/drawing/2012/chart" uri="{CE6537A1-D6FC-4f65-9D91-7224C49458BB}"/>
                <c:ext xmlns:c16="http://schemas.microsoft.com/office/drawing/2014/chart" uri="{C3380CC4-5D6E-409C-BE32-E72D297353CC}">
                  <c16:uniqueId val="{0000001D-770F-423F-A53A-0FC370CD19CF}"/>
                </c:ext>
              </c:extLst>
            </c:dLbl>
            <c:dLbl>
              <c:idx val="2"/>
              <c:delete val="1"/>
              <c:extLst>
                <c:ext xmlns:c15="http://schemas.microsoft.com/office/drawing/2012/chart" uri="{CE6537A1-D6FC-4f65-9D91-7224C49458BB}"/>
                <c:ext xmlns:c16="http://schemas.microsoft.com/office/drawing/2014/chart" uri="{C3380CC4-5D6E-409C-BE32-E72D297353CC}">
                  <c16:uniqueId val="{0000001E-770F-423F-A53A-0FC370CD19CF}"/>
                </c:ext>
              </c:extLst>
            </c:dLbl>
            <c:dLbl>
              <c:idx val="3"/>
              <c:delete val="1"/>
              <c:extLst>
                <c:ext xmlns:c15="http://schemas.microsoft.com/office/drawing/2012/chart" uri="{CE6537A1-D6FC-4f65-9D91-7224C49458BB}"/>
                <c:ext xmlns:c16="http://schemas.microsoft.com/office/drawing/2014/chart" uri="{C3380CC4-5D6E-409C-BE32-E72D297353CC}">
                  <c16:uniqueId val="{0000001F-770F-423F-A53A-0FC370CD19CF}"/>
                </c:ext>
              </c:extLst>
            </c:dLbl>
            <c:dLbl>
              <c:idx val="4"/>
              <c:delete val="1"/>
              <c:extLst>
                <c:ext xmlns:c15="http://schemas.microsoft.com/office/drawing/2012/chart" uri="{CE6537A1-D6FC-4f65-9D91-7224C49458BB}"/>
                <c:ext xmlns:c16="http://schemas.microsoft.com/office/drawing/2014/chart" uri="{C3380CC4-5D6E-409C-BE32-E72D297353CC}">
                  <c16:uniqueId val="{00000020-770F-423F-A53A-0FC370CD19CF}"/>
                </c:ext>
              </c:extLst>
            </c:dLbl>
            <c:dLbl>
              <c:idx val="5"/>
              <c:delete val="1"/>
              <c:extLst>
                <c:ext xmlns:c15="http://schemas.microsoft.com/office/drawing/2012/chart" uri="{CE6537A1-D6FC-4f65-9D91-7224C49458BB}"/>
                <c:ext xmlns:c16="http://schemas.microsoft.com/office/drawing/2014/chart" uri="{C3380CC4-5D6E-409C-BE32-E72D297353CC}">
                  <c16:uniqueId val="{00000021-770F-423F-A53A-0FC370CD19CF}"/>
                </c:ext>
              </c:extLst>
            </c:dLbl>
            <c:dLbl>
              <c:idx val="6"/>
              <c:delete val="1"/>
              <c:extLst>
                <c:ext xmlns:c15="http://schemas.microsoft.com/office/drawing/2012/chart" uri="{CE6537A1-D6FC-4f65-9D91-7224C49458BB}"/>
                <c:ext xmlns:c16="http://schemas.microsoft.com/office/drawing/2014/chart" uri="{C3380CC4-5D6E-409C-BE32-E72D297353CC}">
                  <c16:uniqueId val="{00000022-770F-423F-A53A-0FC370CD19CF}"/>
                </c:ext>
              </c:extLst>
            </c:dLbl>
            <c:dLbl>
              <c:idx val="7"/>
              <c:delete val="1"/>
              <c:extLst>
                <c:ext xmlns:c15="http://schemas.microsoft.com/office/drawing/2012/chart" uri="{CE6537A1-D6FC-4f65-9D91-7224C49458BB}"/>
                <c:ext xmlns:c16="http://schemas.microsoft.com/office/drawing/2014/chart" uri="{C3380CC4-5D6E-409C-BE32-E72D297353CC}">
                  <c16:uniqueId val="{00000023-770F-423F-A53A-0FC370CD19CF}"/>
                </c:ext>
              </c:extLst>
            </c:dLbl>
            <c:dLbl>
              <c:idx val="8"/>
              <c:delete val="1"/>
              <c:extLst>
                <c:ext xmlns:c15="http://schemas.microsoft.com/office/drawing/2012/chart" uri="{CE6537A1-D6FC-4f65-9D91-7224C49458BB}"/>
                <c:ext xmlns:c16="http://schemas.microsoft.com/office/drawing/2014/chart" uri="{C3380CC4-5D6E-409C-BE32-E72D297353CC}">
                  <c16:uniqueId val="{00000024-770F-423F-A53A-0FC370CD19CF}"/>
                </c:ext>
              </c:extLst>
            </c:dLbl>
            <c:dLbl>
              <c:idx val="9"/>
              <c:delete val="1"/>
              <c:extLst>
                <c:ext xmlns:c15="http://schemas.microsoft.com/office/drawing/2012/chart" uri="{CE6537A1-D6FC-4f65-9D91-7224C49458BB}"/>
                <c:ext xmlns:c16="http://schemas.microsoft.com/office/drawing/2014/chart" uri="{C3380CC4-5D6E-409C-BE32-E72D297353CC}">
                  <c16:uniqueId val="{00000025-770F-423F-A53A-0FC370CD19CF}"/>
                </c:ext>
              </c:extLst>
            </c:dLbl>
            <c:dLbl>
              <c:idx val="10"/>
              <c:delete val="1"/>
              <c:extLst>
                <c:ext xmlns:c15="http://schemas.microsoft.com/office/drawing/2012/chart" uri="{CE6537A1-D6FC-4f65-9D91-7224C49458BB}"/>
                <c:ext xmlns:c16="http://schemas.microsoft.com/office/drawing/2014/chart" uri="{C3380CC4-5D6E-409C-BE32-E72D297353CC}">
                  <c16:uniqueId val="{00000026-770F-423F-A53A-0FC370CD19CF}"/>
                </c:ext>
              </c:extLst>
            </c:dLbl>
            <c:dLbl>
              <c:idx val="11"/>
              <c:delete val="1"/>
              <c:extLst>
                <c:ext xmlns:c15="http://schemas.microsoft.com/office/drawing/2012/chart" uri="{CE6537A1-D6FC-4f65-9D91-7224C49458BB}"/>
                <c:ext xmlns:c16="http://schemas.microsoft.com/office/drawing/2014/chart" uri="{C3380CC4-5D6E-409C-BE32-E72D297353CC}">
                  <c16:uniqueId val="{00000027-770F-423F-A53A-0FC370CD19CF}"/>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770F-423F-A53A-0FC370CD19CF}"/>
                </c:ext>
              </c:extLst>
            </c:dLbl>
            <c:spPr>
              <a:noFill/>
              <a:ln>
                <a:noFill/>
              </a:ln>
              <a:effectLst/>
            </c:spPr>
            <c:txPr>
              <a:bodyPr rot="0" spcFirstLastPara="1" vertOverflow="ellipsis" vert="horz" wrap="square" lIns="38100" tIns="19050" rIns="38100" bIns="19050" anchor="ctr" anchorCtr="1"/>
              <a:lstStyle/>
              <a:p>
                <a:pPr>
                  <a:defRPr lang="zh-CN" sz="4000" b="0" i="0" u="none" strike="noStrike" kern="1200" baseline="0">
                    <a:solidFill>
                      <a:schemeClr val="bg1"/>
                    </a:solidFill>
                    <a:latin typeface="+mn-lt"/>
                    <a:ea typeface="+mn-ea"/>
                    <a:cs typeface="+mn-cs"/>
                  </a:defRPr>
                </a:pPr>
                <a:endParaRPr lang="zh-CN"/>
              </a:p>
            </c:txPr>
            <c:dLblPos val="r"/>
            <c:showLegendKey val="0"/>
            <c:showVal val="0"/>
            <c:showCatName val="0"/>
            <c:showSerName val="0"/>
            <c:showPercent val="0"/>
            <c:showBubbleSize val="0"/>
            <c:extLst>
              <c:ext xmlns:c15="http://schemas.microsoft.com/office/drawing/2012/chart" uri="{CE6537A1-D6FC-4f65-9D91-7224C49458BB}">
                <c15:showLeaderLines val="0"/>
              </c:ext>
            </c:extLst>
          </c:dLbls>
          <c:cat>
            <c:numRef>
              <c:f>Sheet5!$B$2:$N$2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Sheet5!$B$5:$N$5</c:f>
              <c:numCache>
                <c:formatCode>0_ </c:formatCode>
                <c:ptCount val="13"/>
                <c:pt idx="0">
                  <c:v>11959.4</c:v>
                </c:pt>
                <c:pt idx="1">
                  <c:v>12176.8</c:v>
                </c:pt>
                <c:pt idx="2">
                  <c:v>12335.7</c:v>
                </c:pt>
                <c:pt idx="3">
                  <c:v>10074.9</c:v>
                </c:pt>
                <c:pt idx="4">
                  <c:v>9595</c:v>
                </c:pt>
                <c:pt idx="5">
                  <c:v>9095.4</c:v>
                </c:pt>
                <c:pt idx="6">
                  <c:v>10151.5</c:v>
                </c:pt>
                <c:pt idx="7">
                  <c:v>10076.6</c:v>
                </c:pt>
                <c:pt idx="8">
                  <c:v>10419.700000000001</c:v>
                </c:pt>
                <c:pt idx="9">
                  <c:v>10455.5</c:v>
                </c:pt>
                <c:pt idx="10">
                  <c:v>9800</c:v>
                </c:pt>
                <c:pt idx="11">
                  <c:v>9500</c:v>
                </c:pt>
                <c:pt idx="12">
                  <c:v>8400</c:v>
                </c:pt>
              </c:numCache>
            </c:numRef>
          </c:val>
          <c:smooth val="0"/>
          <c:extLst>
            <c:ext xmlns:c16="http://schemas.microsoft.com/office/drawing/2014/chart" uri="{C3380CC4-5D6E-409C-BE32-E72D297353CC}">
              <c16:uniqueId val="{00000029-770F-423F-A53A-0FC370CD19CF}"/>
            </c:ext>
          </c:extLst>
        </c:ser>
        <c:ser>
          <c:idx val="3"/>
          <c:order val="3"/>
          <c:tx>
            <c:strRef>
              <c:f>Sheet5!$A$6</c:f>
              <c:strCache>
                <c:ptCount val="1"/>
                <c:pt idx="0">
                  <c:v>韩国</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Sheet5!$B$2:$N$2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Sheet5!$B$6:$N$6</c:f>
              <c:numCache>
                <c:formatCode>0_ </c:formatCode>
                <c:ptCount val="13"/>
                <c:pt idx="0">
                  <c:v>3139.2</c:v>
                </c:pt>
                <c:pt idx="1">
                  <c:v>3538.7</c:v>
                </c:pt>
                <c:pt idx="2">
                  <c:v>3558.1</c:v>
                </c:pt>
                <c:pt idx="3">
                  <c:v>3808.9</c:v>
                </c:pt>
                <c:pt idx="4">
                  <c:v>4014</c:v>
                </c:pt>
                <c:pt idx="5">
                  <c:v>3899.8</c:v>
                </c:pt>
                <c:pt idx="6">
                  <c:v>3954</c:v>
                </c:pt>
                <c:pt idx="7">
                  <c:v>4375.7</c:v>
                </c:pt>
                <c:pt idx="8">
                  <c:v>4594.7</c:v>
                </c:pt>
                <c:pt idx="9">
                  <c:v>4169.8999999999996</c:v>
                </c:pt>
                <c:pt idx="10">
                  <c:v>4007.6</c:v>
                </c:pt>
                <c:pt idx="11">
                  <c:v>4600</c:v>
                </c:pt>
              </c:numCache>
            </c:numRef>
          </c:val>
          <c:smooth val="0"/>
          <c:extLst>
            <c:ext xmlns:c16="http://schemas.microsoft.com/office/drawing/2014/chart" uri="{C3380CC4-5D6E-409C-BE32-E72D297353CC}">
              <c16:uniqueId val="{0000002A-770F-423F-A53A-0FC370CD19CF}"/>
            </c:ext>
          </c:extLst>
        </c:ser>
        <c:ser>
          <c:idx val="4"/>
          <c:order val="4"/>
          <c:tx>
            <c:strRef>
              <c:f>Sheet5!$A$7</c:f>
              <c:strCache>
                <c:ptCount val="1"/>
                <c:pt idx="0">
                  <c:v>印度</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2B-770F-423F-A53A-0FC370CD19CF}"/>
                </c:ext>
              </c:extLst>
            </c:dLbl>
            <c:dLbl>
              <c:idx val="1"/>
              <c:delete val="1"/>
              <c:extLst>
                <c:ext xmlns:c15="http://schemas.microsoft.com/office/drawing/2012/chart" uri="{CE6537A1-D6FC-4f65-9D91-7224C49458BB}"/>
                <c:ext xmlns:c16="http://schemas.microsoft.com/office/drawing/2014/chart" uri="{C3380CC4-5D6E-409C-BE32-E72D297353CC}">
                  <c16:uniqueId val="{0000002C-770F-423F-A53A-0FC370CD19CF}"/>
                </c:ext>
              </c:extLst>
            </c:dLbl>
            <c:dLbl>
              <c:idx val="2"/>
              <c:delete val="1"/>
              <c:extLst>
                <c:ext xmlns:c15="http://schemas.microsoft.com/office/drawing/2012/chart" uri="{CE6537A1-D6FC-4f65-9D91-7224C49458BB}"/>
                <c:ext xmlns:c16="http://schemas.microsoft.com/office/drawing/2014/chart" uri="{C3380CC4-5D6E-409C-BE32-E72D297353CC}">
                  <c16:uniqueId val="{0000002D-770F-423F-A53A-0FC370CD19CF}"/>
                </c:ext>
              </c:extLst>
            </c:dLbl>
            <c:dLbl>
              <c:idx val="3"/>
              <c:delete val="1"/>
              <c:extLst>
                <c:ext xmlns:c15="http://schemas.microsoft.com/office/drawing/2012/chart" uri="{CE6537A1-D6FC-4f65-9D91-7224C49458BB}"/>
                <c:ext xmlns:c16="http://schemas.microsoft.com/office/drawing/2014/chart" uri="{C3380CC4-5D6E-409C-BE32-E72D297353CC}">
                  <c16:uniqueId val="{0000002E-770F-423F-A53A-0FC370CD19CF}"/>
                </c:ext>
              </c:extLst>
            </c:dLbl>
            <c:dLbl>
              <c:idx val="4"/>
              <c:delete val="1"/>
              <c:extLst>
                <c:ext xmlns:c15="http://schemas.microsoft.com/office/drawing/2012/chart" uri="{CE6537A1-D6FC-4f65-9D91-7224C49458BB}"/>
                <c:ext xmlns:c16="http://schemas.microsoft.com/office/drawing/2014/chart" uri="{C3380CC4-5D6E-409C-BE32-E72D297353CC}">
                  <c16:uniqueId val="{0000002F-770F-423F-A53A-0FC370CD19CF}"/>
                </c:ext>
              </c:extLst>
            </c:dLbl>
            <c:dLbl>
              <c:idx val="5"/>
              <c:delete val="1"/>
              <c:extLst>
                <c:ext xmlns:c15="http://schemas.microsoft.com/office/drawing/2012/chart" uri="{CE6537A1-D6FC-4f65-9D91-7224C49458BB}"/>
                <c:ext xmlns:c16="http://schemas.microsoft.com/office/drawing/2014/chart" uri="{C3380CC4-5D6E-409C-BE32-E72D297353CC}">
                  <c16:uniqueId val="{00000030-770F-423F-A53A-0FC370CD19CF}"/>
                </c:ext>
              </c:extLst>
            </c:dLbl>
            <c:dLbl>
              <c:idx val="6"/>
              <c:delete val="1"/>
              <c:extLst>
                <c:ext xmlns:c15="http://schemas.microsoft.com/office/drawing/2012/chart" uri="{CE6537A1-D6FC-4f65-9D91-7224C49458BB}"/>
                <c:ext xmlns:c16="http://schemas.microsoft.com/office/drawing/2014/chart" uri="{C3380CC4-5D6E-409C-BE32-E72D297353CC}">
                  <c16:uniqueId val="{00000031-770F-423F-A53A-0FC370CD19CF}"/>
                </c:ext>
              </c:extLst>
            </c:dLbl>
            <c:dLbl>
              <c:idx val="7"/>
              <c:delete val="1"/>
              <c:extLst>
                <c:ext xmlns:c15="http://schemas.microsoft.com/office/drawing/2012/chart" uri="{CE6537A1-D6FC-4f65-9D91-7224C49458BB}"/>
                <c:ext xmlns:c16="http://schemas.microsoft.com/office/drawing/2014/chart" uri="{C3380CC4-5D6E-409C-BE32-E72D297353CC}">
                  <c16:uniqueId val="{00000032-770F-423F-A53A-0FC370CD19CF}"/>
                </c:ext>
              </c:extLst>
            </c:dLbl>
            <c:dLbl>
              <c:idx val="8"/>
              <c:delete val="1"/>
              <c:extLst>
                <c:ext xmlns:c15="http://schemas.microsoft.com/office/drawing/2012/chart" uri="{CE6537A1-D6FC-4f65-9D91-7224C49458BB}"/>
                <c:ext xmlns:c16="http://schemas.microsoft.com/office/drawing/2014/chart" uri="{C3380CC4-5D6E-409C-BE32-E72D297353CC}">
                  <c16:uniqueId val="{00000033-770F-423F-A53A-0FC370CD19CF}"/>
                </c:ext>
              </c:extLst>
            </c:dLbl>
            <c:dLbl>
              <c:idx val="9"/>
              <c:delete val="1"/>
              <c:extLst>
                <c:ext xmlns:c15="http://schemas.microsoft.com/office/drawing/2012/chart" uri="{CE6537A1-D6FC-4f65-9D91-7224C49458BB}"/>
                <c:ext xmlns:c16="http://schemas.microsoft.com/office/drawing/2014/chart" uri="{C3380CC4-5D6E-409C-BE32-E72D297353CC}">
                  <c16:uniqueId val="{00000034-770F-423F-A53A-0FC370CD19CF}"/>
                </c:ext>
              </c:extLst>
            </c:dLbl>
            <c:dLbl>
              <c:idx val="10"/>
              <c:delete val="1"/>
              <c:extLst>
                <c:ext xmlns:c15="http://schemas.microsoft.com/office/drawing/2012/chart" uri="{CE6537A1-D6FC-4f65-9D91-7224C49458BB}"/>
                <c:ext xmlns:c16="http://schemas.microsoft.com/office/drawing/2014/chart" uri="{C3380CC4-5D6E-409C-BE32-E72D297353CC}">
                  <c16:uniqueId val="{00000035-770F-423F-A53A-0FC370CD19CF}"/>
                </c:ext>
              </c:extLst>
            </c:dLbl>
            <c:dLbl>
              <c:idx val="11"/>
              <c:delete val="1"/>
              <c:extLst>
                <c:ext xmlns:c15="http://schemas.microsoft.com/office/drawing/2012/chart" uri="{CE6537A1-D6FC-4f65-9D91-7224C49458BB}"/>
                <c:ext xmlns:c16="http://schemas.microsoft.com/office/drawing/2014/chart" uri="{C3380CC4-5D6E-409C-BE32-E72D297353CC}">
                  <c16:uniqueId val="{00000036-770F-423F-A53A-0FC370CD19CF}"/>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770F-423F-A53A-0FC370CD19CF}"/>
                </c:ext>
              </c:extLst>
            </c:dLbl>
            <c:spPr>
              <a:noFill/>
              <a:ln>
                <a:noFill/>
              </a:ln>
              <a:effectLst/>
            </c:spPr>
            <c:txPr>
              <a:bodyPr rot="0" spcFirstLastPara="1" vertOverflow="ellipsis" vert="horz" wrap="square" lIns="38100" tIns="19050" rIns="38100" bIns="19050" anchor="ctr" anchorCtr="1"/>
              <a:lstStyle/>
              <a:p>
                <a:pPr>
                  <a:defRPr lang="zh-CN" sz="4000" b="0" i="0" u="none" strike="noStrike" kern="1200" baseline="0">
                    <a:solidFill>
                      <a:schemeClr val="bg1"/>
                    </a:solidFill>
                    <a:latin typeface="+mn-lt"/>
                    <a:ea typeface="+mn-ea"/>
                    <a:cs typeface="+mn-cs"/>
                  </a:defRPr>
                </a:pPr>
                <a:endParaRPr lang="zh-CN"/>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Sheet5!$B$2:$N$2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Sheet5!$B$7:$N$7</c:f>
              <c:numCache>
                <c:formatCode>0_ </c:formatCode>
                <c:ptCount val="13"/>
                <c:pt idx="0">
                  <c:v>2853.6</c:v>
                </c:pt>
                <c:pt idx="1">
                  <c:v>2942.3</c:v>
                </c:pt>
                <c:pt idx="2">
                  <c:v>2890.8</c:v>
                </c:pt>
                <c:pt idx="3">
                  <c:v>2832.1</c:v>
                </c:pt>
                <c:pt idx="4">
                  <c:v>3072.1</c:v>
                </c:pt>
                <c:pt idx="5">
                  <c:v>3278.2</c:v>
                </c:pt>
                <c:pt idx="6">
                  <c:v>3479.4</c:v>
                </c:pt>
                <c:pt idx="7">
                  <c:v>3982</c:v>
                </c:pt>
                <c:pt idx="8">
                  <c:v>4012</c:v>
                </c:pt>
                <c:pt idx="9">
                  <c:v>3825.6</c:v>
                </c:pt>
                <c:pt idx="10">
                  <c:v>3399.8</c:v>
                </c:pt>
                <c:pt idx="11">
                  <c:v>4355</c:v>
                </c:pt>
                <c:pt idx="12">
                  <c:v>4556</c:v>
                </c:pt>
              </c:numCache>
            </c:numRef>
          </c:val>
          <c:smooth val="0"/>
          <c:extLst>
            <c:ext xmlns:c16="http://schemas.microsoft.com/office/drawing/2014/chart" uri="{C3380CC4-5D6E-409C-BE32-E72D297353CC}">
              <c16:uniqueId val="{00000038-770F-423F-A53A-0FC370CD19CF}"/>
            </c:ext>
          </c:extLst>
        </c:ser>
        <c:ser>
          <c:idx val="5"/>
          <c:order val="5"/>
          <c:tx>
            <c:strRef>
              <c:f>Sheet5!$A$8</c:f>
              <c:strCache>
                <c:ptCount val="1"/>
                <c:pt idx="0">
                  <c:v>越南</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39-770F-423F-A53A-0FC370CD19CF}"/>
                </c:ext>
              </c:extLst>
            </c:dLbl>
            <c:dLbl>
              <c:idx val="1"/>
              <c:delete val="1"/>
              <c:extLst>
                <c:ext xmlns:c15="http://schemas.microsoft.com/office/drawing/2012/chart" uri="{CE6537A1-D6FC-4f65-9D91-7224C49458BB}"/>
                <c:ext xmlns:c16="http://schemas.microsoft.com/office/drawing/2014/chart" uri="{C3380CC4-5D6E-409C-BE32-E72D297353CC}">
                  <c16:uniqueId val="{0000003A-770F-423F-A53A-0FC370CD19CF}"/>
                </c:ext>
              </c:extLst>
            </c:dLbl>
            <c:dLbl>
              <c:idx val="2"/>
              <c:delete val="1"/>
              <c:extLst>
                <c:ext xmlns:c15="http://schemas.microsoft.com/office/drawing/2012/chart" uri="{CE6537A1-D6FC-4f65-9D91-7224C49458BB}"/>
                <c:ext xmlns:c16="http://schemas.microsoft.com/office/drawing/2014/chart" uri="{C3380CC4-5D6E-409C-BE32-E72D297353CC}">
                  <c16:uniqueId val="{0000003B-770F-423F-A53A-0FC370CD19CF}"/>
                </c:ext>
              </c:extLst>
            </c:dLbl>
            <c:dLbl>
              <c:idx val="3"/>
              <c:delete val="1"/>
              <c:extLst>
                <c:ext xmlns:c15="http://schemas.microsoft.com/office/drawing/2012/chart" uri="{CE6537A1-D6FC-4f65-9D91-7224C49458BB}"/>
                <c:ext xmlns:c16="http://schemas.microsoft.com/office/drawing/2014/chart" uri="{C3380CC4-5D6E-409C-BE32-E72D297353CC}">
                  <c16:uniqueId val="{0000003C-770F-423F-A53A-0FC370CD19CF}"/>
                </c:ext>
              </c:extLst>
            </c:dLbl>
            <c:dLbl>
              <c:idx val="4"/>
              <c:delete val="1"/>
              <c:extLst>
                <c:ext xmlns:c15="http://schemas.microsoft.com/office/drawing/2012/chart" uri="{CE6537A1-D6FC-4f65-9D91-7224C49458BB}"/>
                <c:ext xmlns:c16="http://schemas.microsoft.com/office/drawing/2014/chart" uri="{C3380CC4-5D6E-409C-BE32-E72D297353CC}">
                  <c16:uniqueId val="{0000003D-770F-423F-A53A-0FC370CD19CF}"/>
                </c:ext>
              </c:extLst>
            </c:dLbl>
            <c:dLbl>
              <c:idx val="5"/>
              <c:delete val="1"/>
              <c:extLst>
                <c:ext xmlns:c15="http://schemas.microsoft.com/office/drawing/2012/chart" uri="{CE6537A1-D6FC-4f65-9D91-7224C49458BB}"/>
                <c:ext xmlns:c16="http://schemas.microsoft.com/office/drawing/2014/chart" uri="{C3380CC4-5D6E-409C-BE32-E72D297353CC}">
                  <c16:uniqueId val="{0000003E-770F-423F-A53A-0FC370CD19CF}"/>
                </c:ext>
              </c:extLst>
            </c:dLbl>
            <c:dLbl>
              <c:idx val="6"/>
              <c:delete val="1"/>
              <c:extLst>
                <c:ext xmlns:c15="http://schemas.microsoft.com/office/drawing/2012/chart" uri="{CE6537A1-D6FC-4f65-9D91-7224C49458BB}"/>
                <c:ext xmlns:c16="http://schemas.microsoft.com/office/drawing/2014/chart" uri="{C3380CC4-5D6E-409C-BE32-E72D297353CC}">
                  <c16:uniqueId val="{0000003F-770F-423F-A53A-0FC370CD19CF}"/>
                </c:ext>
              </c:extLst>
            </c:dLbl>
            <c:dLbl>
              <c:idx val="7"/>
              <c:delete val="1"/>
              <c:extLst>
                <c:ext xmlns:c15="http://schemas.microsoft.com/office/drawing/2012/chart" uri="{CE6537A1-D6FC-4f65-9D91-7224C49458BB}"/>
                <c:ext xmlns:c16="http://schemas.microsoft.com/office/drawing/2014/chart" uri="{C3380CC4-5D6E-409C-BE32-E72D297353CC}">
                  <c16:uniqueId val="{00000040-770F-423F-A53A-0FC370CD19CF}"/>
                </c:ext>
              </c:extLst>
            </c:dLbl>
            <c:dLbl>
              <c:idx val="8"/>
              <c:delete val="1"/>
              <c:extLst>
                <c:ext xmlns:c15="http://schemas.microsoft.com/office/drawing/2012/chart" uri="{CE6537A1-D6FC-4f65-9D91-7224C49458BB}"/>
                <c:ext xmlns:c16="http://schemas.microsoft.com/office/drawing/2014/chart" uri="{C3380CC4-5D6E-409C-BE32-E72D297353CC}">
                  <c16:uniqueId val="{00000041-770F-423F-A53A-0FC370CD19CF}"/>
                </c:ext>
              </c:extLst>
            </c:dLbl>
            <c:dLbl>
              <c:idx val="9"/>
              <c:delete val="1"/>
              <c:extLst>
                <c:ext xmlns:c15="http://schemas.microsoft.com/office/drawing/2012/chart" uri="{CE6537A1-D6FC-4f65-9D91-7224C49458BB}"/>
                <c:ext xmlns:c16="http://schemas.microsoft.com/office/drawing/2014/chart" uri="{C3380CC4-5D6E-409C-BE32-E72D297353CC}">
                  <c16:uniqueId val="{00000042-770F-423F-A53A-0FC370CD19CF}"/>
                </c:ext>
              </c:extLst>
            </c:dLbl>
            <c:dLbl>
              <c:idx val="10"/>
              <c:delete val="1"/>
              <c:extLst>
                <c:ext xmlns:c15="http://schemas.microsoft.com/office/drawing/2012/chart" uri="{CE6537A1-D6FC-4f65-9D91-7224C49458BB}"/>
                <c:ext xmlns:c16="http://schemas.microsoft.com/office/drawing/2014/chart" uri="{C3380CC4-5D6E-409C-BE32-E72D297353CC}">
                  <c16:uniqueId val="{00000043-770F-423F-A53A-0FC370CD19CF}"/>
                </c:ext>
              </c:extLst>
            </c:dLbl>
            <c:dLbl>
              <c:idx val="11"/>
              <c:delete val="1"/>
              <c:extLst>
                <c:ext xmlns:c15="http://schemas.microsoft.com/office/drawing/2012/chart" uri="{CE6537A1-D6FC-4f65-9D91-7224C49458BB}"/>
                <c:ext xmlns:c16="http://schemas.microsoft.com/office/drawing/2014/chart" uri="{C3380CC4-5D6E-409C-BE32-E72D297353CC}">
                  <c16:uniqueId val="{00000044-770F-423F-A53A-0FC370CD19CF}"/>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5-770F-423F-A53A-0FC370CD19CF}"/>
                </c:ext>
              </c:extLst>
            </c:dLbl>
            <c:spPr>
              <a:noFill/>
              <a:ln>
                <a:noFill/>
              </a:ln>
              <a:effectLst/>
            </c:spPr>
            <c:txPr>
              <a:bodyPr rot="0" spcFirstLastPara="1" vertOverflow="ellipsis" vert="horz" wrap="square" lIns="38100" tIns="19050" rIns="38100" bIns="19050" anchor="ctr" anchorCtr="1"/>
              <a:lstStyle/>
              <a:p>
                <a:pPr>
                  <a:defRPr lang="zh-CN" sz="4000" b="0" i="0" u="none" strike="noStrike" kern="1200" baseline="0">
                    <a:solidFill>
                      <a:schemeClr val="bg1"/>
                    </a:solidFill>
                    <a:latin typeface="+mn-lt"/>
                    <a:ea typeface="+mn-ea"/>
                    <a:cs typeface="+mn-cs"/>
                  </a:defRPr>
                </a:pPr>
                <a:endParaRPr lang="zh-CN"/>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Sheet5!$B$2:$N$2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Sheet5!$B$8:$N$8</c:f>
              <c:numCache>
                <c:formatCode>0_ </c:formatCode>
                <c:ptCount val="13"/>
                <c:pt idx="0">
                  <c:v>150.1</c:v>
                </c:pt>
                <c:pt idx="1">
                  <c:v>181</c:v>
                </c:pt>
                <c:pt idx="2">
                  <c:v>207</c:v>
                </c:pt>
                <c:pt idx="3">
                  <c:v>228.3</c:v>
                </c:pt>
                <c:pt idx="4">
                  <c:v>245.4</c:v>
                </c:pt>
                <c:pt idx="5">
                  <c:v>264.60000000000002</c:v>
                </c:pt>
                <c:pt idx="6">
                  <c:v>292.8</c:v>
                </c:pt>
                <c:pt idx="7">
                  <c:v>343.1</c:v>
                </c:pt>
                <c:pt idx="8">
                  <c:v>392.3</c:v>
                </c:pt>
                <c:pt idx="9">
                  <c:v>431.7</c:v>
                </c:pt>
                <c:pt idx="10">
                  <c:v>452.7</c:v>
                </c:pt>
                <c:pt idx="11">
                  <c:v>481.6</c:v>
                </c:pt>
                <c:pt idx="12">
                  <c:v>521</c:v>
                </c:pt>
              </c:numCache>
            </c:numRef>
          </c:val>
          <c:smooth val="0"/>
          <c:extLst>
            <c:ext xmlns:c16="http://schemas.microsoft.com/office/drawing/2014/chart" uri="{C3380CC4-5D6E-409C-BE32-E72D297353CC}">
              <c16:uniqueId val="{00000046-770F-423F-A53A-0FC370CD19CF}"/>
            </c:ext>
          </c:extLst>
        </c:ser>
        <c:dLbls>
          <c:showLegendKey val="0"/>
          <c:showVal val="0"/>
          <c:showCatName val="0"/>
          <c:showSerName val="0"/>
          <c:showPercent val="0"/>
          <c:showBubbleSize val="0"/>
        </c:dLbls>
        <c:marker val="1"/>
        <c:smooth val="0"/>
        <c:axId val="1337162543"/>
        <c:axId val="1337168783"/>
      </c:lineChart>
      <c:catAx>
        <c:axId val="1337162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4000" b="0" i="0" u="none" strike="noStrike" kern="1200" baseline="0">
                <a:solidFill>
                  <a:schemeClr val="bg1"/>
                </a:solidFill>
                <a:latin typeface="+mn-lt"/>
                <a:ea typeface="+mn-ea"/>
                <a:cs typeface="+mn-cs"/>
              </a:defRPr>
            </a:pPr>
            <a:endParaRPr lang="zh-CN"/>
          </a:p>
        </c:txPr>
        <c:crossAx val="1337168783"/>
        <c:crosses val="autoZero"/>
        <c:auto val="1"/>
        <c:lblAlgn val="ctr"/>
        <c:lblOffset val="100"/>
        <c:noMultiLvlLbl val="0"/>
      </c:catAx>
      <c:valAx>
        <c:axId val="1337168783"/>
        <c:scaling>
          <c:orientation val="minMax"/>
        </c:scaling>
        <c:delete val="0"/>
        <c:axPos val="l"/>
        <c:majorGridlines>
          <c:spPr>
            <a:ln w="9525" cap="flat" cmpd="sng" algn="ctr">
              <a:noFill/>
              <a:round/>
            </a:ln>
            <a:effectLst/>
          </c:spPr>
        </c:majorGridlines>
        <c:numFmt formatCode="0_ " sourceLinked="1"/>
        <c:majorTickMark val="none"/>
        <c:minorTickMark val="none"/>
        <c:tickLblPos val="nextTo"/>
        <c:spPr>
          <a:noFill/>
          <a:ln>
            <a:solidFill>
              <a:schemeClr val="bg1"/>
            </a:solidFill>
          </a:ln>
          <a:effectLst/>
        </c:spPr>
        <c:txPr>
          <a:bodyPr rot="-60000000" spcFirstLastPara="1" vertOverflow="ellipsis" vert="horz" wrap="square" anchor="ctr" anchorCtr="1"/>
          <a:lstStyle/>
          <a:p>
            <a:pPr>
              <a:defRPr lang="zh-CN" sz="4000" b="0" i="0" u="none" strike="noStrike" kern="1200" baseline="0">
                <a:solidFill>
                  <a:schemeClr val="bg1"/>
                </a:solidFill>
                <a:latin typeface="+mn-lt"/>
                <a:ea typeface="+mn-ea"/>
                <a:cs typeface="+mn-cs"/>
              </a:defRPr>
            </a:pPr>
            <a:endParaRPr lang="zh-CN"/>
          </a:p>
        </c:txPr>
        <c:crossAx val="13371625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4000" b="0" i="0" u="none" strike="noStrike" kern="1200" baseline="0">
              <a:solidFill>
                <a:schemeClr val="bg1"/>
              </a:solidFill>
              <a:latin typeface="+mn-lt"/>
              <a:ea typeface="+mn-ea"/>
              <a:cs typeface="+mn-cs"/>
            </a:defRPr>
          </a:pPr>
          <a:endParaRPr lang="zh-CN"/>
        </a:p>
      </c:txPr>
    </c:legend>
    <c:plotVisOnly val="1"/>
    <c:dispBlanksAs val="gap"/>
    <c:showDLblsOverMax val="0"/>
  </c:chart>
  <c:spPr>
    <a:noFill/>
    <a:ln w="9525" cap="flat" cmpd="sng" algn="ctr">
      <a:noFill/>
      <a:round/>
    </a:ln>
    <a:effectLst/>
  </c:spPr>
  <c:txPr>
    <a:bodyPr/>
    <a:lstStyle/>
    <a:p>
      <a:pPr>
        <a:defRPr lang="zh-CN" sz="4000">
          <a:solidFill>
            <a:schemeClr val="bg1"/>
          </a:solidFill>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FFC000"/>
            </a:solidFill>
            <a:ln>
              <a:solidFill>
                <a:srgbClr val="FFCE4D"/>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Sheet1!$B$4:$B$13</c:f>
              <c:strCache>
                <c:ptCount val="10"/>
                <c:pt idx="0">
                  <c:v>Wayfair</c:v>
                </c:pt>
                <c:pt idx="1">
                  <c:v>Costco Wholesale</c:v>
                </c:pt>
                <c:pt idx="2">
                  <c:v>Kroger</c:v>
                </c:pt>
                <c:pt idx="3">
                  <c:v>The Home Depot</c:v>
                </c:pt>
                <c:pt idx="4">
                  <c:v>Target</c:v>
                </c:pt>
                <c:pt idx="5">
                  <c:v>Best Buy</c:v>
                </c:pt>
                <c:pt idx="6">
                  <c:v>Apple</c:v>
                </c:pt>
                <c:pt idx="7">
                  <c:v>eBay</c:v>
                </c:pt>
                <c:pt idx="8">
                  <c:v>Walmart</c:v>
                </c:pt>
                <c:pt idx="9">
                  <c:v>Amazon</c:v>
                </c:pt>
              </c:strCache>
            </c:strRef>
          </c:cat>
          <c:val>
            <c:numRef>
              <c:f>Sheet1!$C$4:$C$13</c:f>
              <c:numCache>
                <c:formatCode>General</c:formatCode>
                <c:ptCount val="10"/>
                <c:pt idx="0">
                  <c:v>13.88</c:v>
                </c:pt>
                <c:pt idx="1">
                  <c:v>14.58</c:v>
                </c:pt>
                <c:pt idx="2">
                  <c:v>15.04</c:v>
                </c:pt>
                <c:pt idx="3">
                  <c:v>20.02</c:v>
                </c:pt>
                <c:pt idx="4">
                  <c:v>20.23</c:v>
                </c:pt>
                <c:pt idx="5">
                  <c:v>20.34</c:v>
                </c:pt>
                <c:pt idx="6">
                  <c:v>33.619999999999997</c:v>
                </c:pt>
                <c:pt idx="7">
                  <c:v>38.67</c:v>
                </c:pt>
                <c:pt idx="8">
                  <c:v>64.62</c:v>
                </c:pt>
                <c:pt idx="9">
                  <c:v>367.19</c:v>
                </c:pt>
              </c:numCache>
            </c:numRef>
          </c:val>
          <c:extLst>
            <c:ext xmlns:c16="http://schemas.microsoft.com/office/drawing/2014/chart" uri="{C3380CC4-5D6E-409C-BE32-E72D297353CC}">
              <c16:uniqueId val="{00000000-D61E-4947-BF64-6EDCE21B050E}"/>
            </c:ext>
          </c:extLst>
        </c:ser>
        <c:dLbls>
          <c:showLegendKey val="0"/>
          <c:showVal val="0"/>
          <c:showCatName val="0"/>
          <c:showSerName val="0"/>
          <c:showPercent val="0"/>
          <c:showBubbleSize val="0"/>
        </c:dLbls>
        <c:gapWidth val="73"/>
        <c:overlap val="-20"/>
        <c:axId val="2017677264"/>
        <c:axId val="2017756880"/>
      </c:barChart>
      <c:catAx>
        <c:axId val="20176772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2017756880"/>
        <c:crosses val="autoZero"/>
        <c:auto val="1"/>
        <c:lblAlgn val="ctr"/>
        <c:lblOffset val="100"/>
        <c:noMultiLvlLbl val="0"/>
      </c:catAx>
      <c:valAx>
        <c:axId val="20177568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2017677264"/>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Sheet1!$E$37</c:f>
              <c:strCache>
                <c:ptCount val="1"/>
                <c:pt idx="0">
                  <c:v>市场规模（亿美元）</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Sheet1!$D$38:$D$43</c:f>
              <c:strCache>
                <c:ptCount val="6"/>
                <c:pt idx="0">
                  <c:v>2015</c:v>
                </c:pt>
                <c:pt idx="1">
                  <c:v>2016</c:v>
                </c:pt>
                <c:pt idx="2">
                  <c:v>2017</c:v>
                </c:pt>
                <c:pt idx="3">
                  <c:v>2018</c:v>
                </c:pt>
                <c:pt idx="4">
                  <c:v>2019</c:v>
                </c:pt>
                <c:pt idx="5">
                  <c:v>2020e</c:v>
                </c:pt>
              </c:strCache>
            </c:strRef>
          </c:cat>
          <c:val>
            <c:numRef>
              <c:f>Sheet1!$E$38:$E$43</c:f>
              <c:numCache>
                <c:formatCode>0.0_);[Red]\(0.0\)</c:formatCode>
                <c:ptCount val="6"/>
                <c:pt idx="0">
                  <c:v>222</c:v>
                </c:pt>
                <c:pt idx="1">
                  <c:v>281.2</c:v>
                </c:pt>
                <c:pt idx="2">
                  <c:v>340.6</c:v>
                </c:pt>
                <c:pt idx="3">
                  <c:v>404.6</c:v>
                </c:pt>
                <c:pt idx="4">
                  <c:v>486.6</c:v>
                </c:pt>
                <c:pt idx="5">
                  <c:v>554</c:v>
                </c:pt>
              </c:numCache>
            </c:numRef>
          </c:val>
          <c:extLst>
            <c:ext xmlns:c16="http://schemas.microsoft.com/office/drawing/2014/chart" uri="{C3380CC4-5D6E-409C-BE32-E72D297353CC}">
              <c16:uniqueId val="{00000000-42E7-41D6-8E81-AECBFDA34C90}"/>
            </c:ext>
          </c:extLst>
        </c:ser>
        <c:dLbls>
          <c:showLegendKey val="0"/>
          <c:showVal val="0"/>
          <c:showCatName val="0"/>
          <c:showSerName val="0"/>
          <c:showPercent val="0"/>
          <c:showBubbleSize val="0"/>
        </c:dLbls>
        <c:gapWidth val="219"/>
        <c:overlap val="-27"/>
        <c:axId val="1037425344"/>
        <c:axId val="1037259424"/>
      </c:barChart>
      <c:catAx>
        <c:axId val="1037425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0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037259424"/>
        <c:crosses val="autoZero"/>
        <c:auto val="1"/>
        <c:lblAlgn val="ctr"/>
        <c:lblOffset val="100"/>
        <c:noMultiLvlLbl val="0"/>
      </c:catAx>
      <c:valAx>
        <c:axId val="1037259424"/>
        <c:scaling>
          <c:orientation val="minMax"/>
        </c:scaling>
        <c:delete val="0"/>
        <c:axPos val="l"/>
        <c:majorGridlines>
          <c:spPr>
            <a:ln w="9525" cap="flat" cmpd="sng" algn="ctr">
              <a:solidFill>
                <a:schemeClr val="tx1">
                  <a:lumMod val="15000"/>
                  <a:lumOff val="85000"/>
                </a:schemeClr>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lang="zh-CN" sz="10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037425344"/>
        <c:crosses val="autoZero"/>
        <c:crossBetween val="between"/>
      </c:valAx>
      <c:spPr>
        <a:noFill/>
        <a:ln>
          <a:noFill/>
        </a:ln>
        <a:effectLst/>
      </c:spPr>
    </c:plotArea>
    <c:plotVisOnly val="1"/>
    <c:dispBlanksAs val="gap"/>
    <c:showDLblsOverMax val="0"/>
  </c:chart>
  <c:spPr>
    <a:noFill/>
    <a:ln>
      <a:noFill/>
    </a:ln>
    <a:effectLst/>
  </c:spPr>
  <c:txPr>
    <a:bodyPr/>
    <a:lstStyle/>
    <a:p>
      <a:pPr>
        <a:defRPr lang="zh-CN" sz="10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Sheet1!$E$50</c:f>
              <c:strCache>
                <c:ptCount val="1"/>
                <c:pt idx="0">
                  <c:v>电商占零售比例</c:v>
                </c:pt>
              </c:strCache>
            </c:strRef>
          </c:tx>
          <c:spPr>
            <a:solidFill>
              <a:srgbClr val="FFCE4D"/>
            </a:solidFill>
            <a:ln>
              <a:solidFill>
                <a:srgbClr val="FFCE4D"/>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Sheet1!$D$51:$D$55</c:f>
              <c:strCache>
                <c:ptCount val="5"/>
                <c:pt idx="0">
                  <c:v>中东北非地区</c:v>
                </c:pt>
                <c:pt idx="1">
                  <c:v>海湾国家</c:v>
                </c:pt>
                <c:pt idx="2">
                  <c:v>阿联酋</c:v>
                </c:pt>
                <c:pt idx="3">
                  <c:v>沙特阿拉伯</c:v>
                </c:pt>
                <c:pt idx="4">
                  <c:v>埃及</c:v>
                </c:pt>
              </c:strCache>
            </c:strRef>
          </c:cat>
          <c:val>
            <c:numRef>
              <c:f>Sheet1!$E$51:$E$55</c:f>
              <c:numCache>
                <c:formatCode>0%</c:formatCode>
                <c:ptCount val="5"/>
                <c:pt idx="0" formatCode="0.00%">
                  <c:v>1.9E-2</c:v>
                </c:pt>
                <c:pt idx="1">
                  <c:v>0.03</c:v>
                </c:pt>
                <c:pt idx="2" formatCode="0.00%">
                  <c:v>4.2000000000000003E-2</c:v>
                </c:pt>
                <c:pt idx="3" formatCode="0.00%">
                  <c:v>3.7999999999999999E-2</c:v>
                </c:pt>
                <c:pt idx="4" formatCode="0.00%">
                  <c:v>2.5000000000000001E-2</c:v>
                </c:pt>
              </c:numCache>
            </c:numRef>
          </c:val>
          <c:extLst>
            <c:ext xmlns:c16="http://schemas.microsoft.com/office/drawing/2014/chart" uri="{C3380CC4-5D6E-409C-BE32-E72D297353CC}">
              <c16:uniqueId val="{00000000-1C2D-4517-A7D9-1B421BB74DA9}"/>
            </c:ext>
          </c:extLst>
        </c:ser>
        <c:dLbls>
          <c:showLegendKey val="0"/>
          <c:showVal val="0"/>
          <c:showCatName val="0"/>
          <c:showSerName val="0"/>
          <c:showPercent val="0"/>
          <c:showBubbleSize val="0"/>
        </c:dLbls>
        <c:gapWidth val="182"/>
        <c:axId val="774111104"/>
        <c:axId val="752062368"/>
      </c:barChart>
      <c:catAx>
        <c:axId val="774111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752062368"/>
        <c:crosses val="autoZero"/>
        <c:auto val="1"/>
        <c:lblAlgn val="ctr"/>
        <c:lblOffset val="100"/>
        <c:noMultiLvlLbl val="0"/>
      </c:catAx>
      <c:valAx>
        <c:axId val="752062368"/>
        <c:scaling>
          <c:orientation val="minMax"/>
          <c:max val="0.1"/>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774111104"/>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Sheet1!$E$60</c:f>
              <c:strCache>
                <c:ptCount val="1"/>
                <c:pt idx="0">
                  <c:v>人均电商消费（美元）</c:v>
                </c:pt>
              </c:strCache>
            </c:strRef>
          </c:tx>
          <c:spPr>
            <a:solidFill>
              <a:schemeClr val="tx1">
                <a:lumMod val="50000"/>
                <a:lumOff val="50000"/>
              </a:schemeClr>
            </a:solidFill>
            <a:ln>
              <a:solidFill>
                <a:schemeClr val="tx1">
                  <a:lumMod val="50000"/>
                  <a:lumOff val="50000"/>
                </a:schemeClr>
              </a:solidFill>
            </a:ln>
            <a:effectLst/>
          </c:spPr>
          <c:invertIfNegative val="0"/>
          <c:dLbls>
            <c:spPr>
              <a:noFill/>
              <a:ln>
                <a:noFill/>
              </a:ln>
              <a:effectLst/>
            </c:spPr>
            <c:txPr>
              <a:bodyPr rot="0" spcFirstLastPara="1"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Sheet1!$D$61:$D$65</c:f>
              <c:strCache>
                <c:ptCount val="5"/>
                <c:pt idx="0">
                  <c:v>土耳其</c:v>
                </c:pt>
                <c:pt idx="1">
                  <c:v>沙特阿拉伯</c:v>
                </c:pt>
                <c:pt idx="2">
                  <c:v>以色列</c:v>
                </c:pt>
                <c:pt idx="3">
                  <c:v>卡塔尔</c:v>
                </c:pt>
                <c:pt idx="4">
                  <c:v>阿联酋</c:v>
                </c:pt>
              </c:strCache>
            </c:strRef>
          </c:cat>
          <c:val>
            <c:numRef>
              <c:f>Sheet1!$E$61:$E$65</c:f>
              <c:numCache>
                <c:formatCode>0_);[Red]\(0\)</c:formatCode>
                <c:ptCount val="5"/>
                <c:pt idx="0">
                  <c:v>475</c:v>
                </c:pt>
                <c:pt idx="1">
                  <c:v>527</c:v>
                </c:pt>
                <c:pt idx="2">
                  <c:v>1181</c:v>
                </c:pt>
                <c:pt idx="3">
                  <c:v>1488</c:v>
                </c:pt>
                <c:pt idx="4">
                  <c:v>3104</c:v>
                </c:pt>
              </c:numCache>
            </c:numRef>
          </c:val>
          <c:extLst>
            <c:ext xmlns:c16="http://schemas.microsoft.com/office/drawing/2014/chart" uri="{C3380CC4-5D6E-409C-BE32-E72D297353CC}">
              <c16:uniqueId val="{00000000-4F52-404B-8B66-B00C2F4D03FA}"/>
            </c:ext>
          </c:extLst>
        </c:ser>
        <c:dLbls>
          <c:showLegendKey val="0"/>
          <c:showVal val="0"/>
          <c:showCatName val="0"/>
          <c:showSerName val="0"/>
          <c:showPercent val="0"/>
          <c:showBubbleSize val="0"/>
        </c:dLbls>
        <c:gapWidth val="182"/>
        <c:axId val="1037535200"/>
        <c:axId val="1037248176"/>
      </c:barChart>
      <c:catAx>
        <c:axId val="10375352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037248176"/>
        <c:crosses val="autoZero"/>
        <c:auto val="1"/>
        <c:lblAlgn val="ctr"/>
        <c:lblOffset val="100"/>
        <c:noMultiLvlLbl val="0"/>
      </c:catAx>
      <c:valAx>
        <c:axId val="1037248176"/>
        <c:scaling>
          <c:orientation val="minMax"/>
        </c:scaling>
        <c:delete val="0"/>
        <c:axPos val="b"/>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037535200"/>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withinLinear" id="18">
  <a:schemeClr val="accent5"/>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5" kern="1200"/>
  </cs:axisTitle>
  <cs:categoryAxis>
    <cs:lnRef idx="0"/>
    <cs:fillRef idx="0"/>
    <cs:effectRef idx="0"/>
    <cs:fontRef idx="minor">
      <a:schemeClr val="tx1">
        <a:lumMod val="65000"/>
        <a:lumOff val="35000"/>
      </a:schemeClr>
    </cs:fontRef>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lt1"/>
    </cs:fontRef>
    <cs:defRPr sz="1195"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5"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3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FA127B-C591-4499-8D7F-17E1C30E3166}" type="datetimeFigureOut">
              <a:rPr lang="zh-CN" altLang="en-US" smtClean="0"/>
              <a:t>2023/8/20</a:t>
            </a:fld>
            <a:endParaRPr lang="zh-CN" altLang="en-US"/>
          </a:p>
        </p:txBody>
      </p:sp>
      <p:sp>
        <p:nvSpPr>
          <p:cNvPr id="4" name="幻灯片图像占位符 3"/>
          <p:cNvSpPr>
            <a:spLocks noGrp="1" noRot="1" noChangeAspect="1"/>
          </p:cNvSpPr>
          <p:nvPr>
            <p:ph type="sldImg" idx="2"/>
          </p:nvPr>
        </p:nvSpPr>
        <p:spPr>
          <a:xfrm>
            <a:off x="344488" y="1143000"/>
            <a:ext cx="61690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47CE0D-18F9-4686-B84D-E57915D7A05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79" name="幻灯片图像占位符 1"/>
          <p:cNvSpPr>
            <a:spLocks noGrp="1" noRot="1" noChangeAspect="1"/>
          </p:cNvSpPr>
          <p:nvPr>
            <p:ph type="sldImg" idx="2"/>
          </p:nvPr>
        </p:nvSpPr>
        <p:spPr/>
      </p:sp>
      <p:sp>
        <p:nvSpPr>
          <p:cNvPr id="1048880"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4488" y="1143000"/>
            <a:ext cx="6169025"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5885" rtl="0" eaLnBrk="1" fontAlgn="auto" latinLnBrk="0" hangingPunct="1">
              <a:lnSpc>
                <a:spcPct val="100000"/>
              </a:lnSpc>
              <a:spcBef>
                <a:spcPts val="0"/>
              </a:spcBef>
              <a:spcAft>
                <a:spcPts val="0"/>
              </a:spcAft>
              <a:buClrTx/>
              <a:buSzTx/>
              <a:buFontTx/>
              <a:buNone/>
              <a:defRPr/>
            </a:pPr>
            <a:fld id="{CCDB860D-56C1-4361-9B5F-A1AE2BF324F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A1E15ACD-1E79-8644-AED0-D7CF3C2DA87F}" type="slidenum">
              <a:rPr kumimoji="1" lang="zh-CN" altLang="en-US" smtClean="0"/>
              <a:t>17</a:t>
            </a:fld>
            <a:endParaRPr kumimoji="1"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kumimoji="1" lang="zh-CN" altLang="en-US" dirty="0"/>
          </a:p>
        </p:txBody>
      </p:sp>
    </p:spTree>
    <p:extLst>
      <p:ext uri="{BB962C8B-B14F-4D97-AF65-F5344CB8AC3E}">
        <p14:creationId xmlns:p14="http://schemas.microsoft.com/office/powerpoint/2010/main" val="2976214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latinLnBrk="1"/>
            <a:endParaRPr lang="zh-CN" altLang="en-US" dirty="0"/>
          </a:p>
        </p:txBody>
      </p:sp>
      <p:sp>
        <p:nvSpPr>
          <p:cNvPr id="4" name="灯片编号占位符 3"/>
          <p:cNvSpPr>
            <a:spLocks noGrp="1"/>
          </p:cNvSpPr>
          <p:nvPr>
            <p:ph type="sldNum" sz="quarter" idx="5"/>
          </p:nvPr>
        </p:nvSpPr>
        <p:spPr/>
        <p:txBody>
          <a:bodyPr/>
          <a:lstStyle/>
          <a:p>
            <a:fld id="{A1E15ACD-1E79-8644-AED0-D7CF3C2DA87F}" type="slidenum">
              <a:rPr kumimoji="1" lang="zh-CN" altLang="en-US" smtClean="0"/>
              <a:t>24</a:t>
            </a:fld>
            <a:endParaRPr kumimoji="1" lang="zh-CN" altLang="en-US"/>
          </a:p>
        </p:txBody>
      </p:sp>
    </p:spTree>
    <p:extLst>
      <p:ext uri="{BB962C8B-B14F-4D97-AF65-F5344CB8AC3E}">
        <p14:creationId xmlns:p14="http://schemas.microsoft.com/office/powerpoint/2010/main" val="2128430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1E15ACD-1E79-8644-AED0-D7CF3C2DA87F}" type="slidenum">
              <a:rPr kumimoji="1" lang="zh-CN" altLang="en-US" smtClean="0"/>
              <a:t>25</a:t>
            </a:fld>
            <a:endParaRPr kumimoji="1" lang="zh-CN" altLang="en-US"/>
          </a:p>
        </p:txBody>
      </p:sp>
    </p:spTree>
    <p:extLst>
      <p:ext uri="{BB962C8B-B14F-4D97-AF65-F5344CB8AC3E}">
        <p14:creationId xmlns:p14="http://schemas.microsoft.com/office/powerpoint/2010/main" val="899670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latinLnBrk="1"/>
            <a:endParaRPr lang="zh-CN" altLang="en-US" dirty="0"/>
          </a:p>
        </p:txBody>
      </p:sp>
      <p:sp>
        <p:nvSpPr>
          <p:cNvPr id="4" name="灯片编号占位符 3"/>
          <p:cNvSpPr>
            <a:spLocks noGrp="1"/>
          </p:cNvSpPr>
          <p:nvPr>
            <p:ph type="sldNum" sz="quarter" idx="5"/>
          </p:nvPr>
        </p:nvSpPr>
        <p:spPr/>
        <p:txBody>
          <a:bodyPr/>
          <a:lstStyle/>
          <a:p>
            <a:fld id="{A1E15ACD-1E79-8644-AED0-D7CF3C2DA87F}" type="slidenum">
              <a:rPr kumimoji="1" lang="zh-CN" altLang="en-US" smtClean="0"/>
              <a:t>26</a:t>
            </a:fld>
            <a:endParaRPr kumimoji="1" lang="zh-CN" altLang="en-US"/>
          </a:p>
        </p:txBody>
      </p:sp>
    </p:spTree>
    <p:extLst>
      <p:ext uri="{BB962C8B-B14F-4D97-AF65-F5344CB8AC3E}">
        <p14:creationId xmlns:p14="http://schemas.microsoft.com/office/powerpoint/2010/main" val="3093499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kumimoji="1" lang="zh-CN" altLang="en-US" dirty="0"/>
          </a:p>
        </p:txBody>
      </p:sp>
    </p:spTree>
    <p:extLst>
      <p:ext uri="{BB962C8B-B14F-4D97-AF65-F5344CB8AC3E}">
        <p14:creationId xmlns:p14="http://schemas.microsoft.com/office/powerpoint/2010/main" val="3865722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4064123" y="2660865"/>
            <a:ext cx="24384736" cy="5660450"/>
          </a:xfrm>
        </p:spPr>
        <p:txBody>
          <a:bodyPr anchor="b"/>
          <a:lstStyle>
            <a:lvl1pPr algn="ctr">
              <a:defRPr sz="14225"/>
            </a:lvl1pPr>
          </a:lstStyle>
          <a:p>
            <a:r>
              <a:rPr lang="zh-CN" altLang="en-US"/>
              <a:t>单击此处编辑母版标题样式</a:t>
            </a:r>
            <a:endParaRPr lang="en-US" dirty="0"/>
          </a:p>
        </p:txBody>
      </p:sp>
      <p:sp>
        <p:nvSpPr>
          <p:cNvPr id="3" name="Subtitle 2"/>
          <p:cNvSpPr>
            <a:spLocks noGrp="1"/>
          </p:cNvSpPr>
          <p:nvPr>
            <p:ph type="subTitle" idx="1"/>
          </p:nvPr>
        </p:nvSpPr>
        <p:spPr>
          <a:xfrm>
            <a:off x="4064123" y="8539605"/>
            <a:ext cx="24384736" cy="3925430"/>
          </a:xfrm>
        </p:spPr>
        <p:txBody>
          <a:bodyPr/>
          <a:lstStyle>
            <a:lvl1pPr marL="0" indent="0" algn="ctr">
              <a:buNone/>
              <a:defRPr sz="5685"/>
            </a:lvl1pPr>
            <a:lvl2pPr marL="1083945" indent="0" algn="ctr">
              <a:buNone/>
              <a:defRPr sz="4745"/>
            </a:lvl2pPr>
            <a:lvl3pPr marL="2167890" indent="0" algn="ctr">
              <a:buNone/>
              <a:defRPr sz="4265"/>
            </a:lvl3pPr>
            <a:lvl4pPr marL="3251835" indent="0" algn="ctr">
              <a:buNone/>
              <a:defRPr sz="3795"/>
            </a:lvl4pPr>
            <a:lvl5pPr marL="4335145" indent="0" algn="ctr">
              <a:buNone/>
              <a:defRPr sz="3795"/>
            </a:lvl5pPr>
            <a:lvl6pPr marL="5419725" indent="0" algn="ctr">
              <a:buNone/>
              <a:defRPr sz="3795"/>
            </a:lvl6pPr>
            <a:lvl7pPr marL="6503035" indent="0" algn="ctr">
              <a:buNone/>
              <a:defRPr sz="3795"/>
            </a:lvl7pPr>
            <a:lvl8pPr marL="7586980" indent="0" algn="ctr">
              <a:buNone/>
              <a:defRPr sz="3795"/>
            </a:lvl8pPr>
            <a:lvl9pPr marL="8671560" indent="0" algn="ctr">
              <a:buNone/>
              <a:defRPr sz="3795"/>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BB85DAA8-E1F6-FD4A-AF61-F4FFF99DD086}" type="datetimeFigureOut">
              <a:rPr kumimoji="1" lang="zh-CN" altLang="en-US" smtClean="0"/>
              <a:t>2023/8/20</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9474D229-4E2C-BD4D-9FA2-D9C3A20C4A0A}" type="slidenum">
              <a:rPr kumimoji="1" lang="zh-CN" altLang="en-US" smtClean="0"/>
              <a:t>‹#›</a:t>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BB85DAA8-E1F6-FD4A-AF61-F4FFF99DD086}" type="datetimeFigureOut">
              <a:rPr kumimoji="1" lang="zh-CN" altLang="en-US" smtClean="0"/>
              <a:t>2023/8/20</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9474D229-4E2C-BD4D-9FA2-D9C3A20C4A0A}" type="slidenum">
              <a:rPr kumimoji="1" lang="zh-CN" altLang="en-US" smtClean="0"/>
              <a:t>‹#›</a:t>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267103" y="865626"/>
            <a:ext cx="7010612" cy="1377853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235267" y="865626"/>
            <a:ext cx="20625423" cy="1377853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BB85DAA8-E1F6-FD4A-AF61-F4FFF99DD086}" type="datetimeFigureOut">
              <a:rPr kumimoji="1" lang="zh-CN" altLang="en-US" smtClean="0"/>
              <a:t>2023/8/20</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9474D229-4E2C-BD4D-9FA2-D9C3A20C4A0A}" type="slidenum">
              <a:rPr kumimoji="1" lang="zh-CN" altLang="en-US" smtClean="0"/>
              <a:t>‹#›</a:t>
            </a:fld>
            <a:endParaRPr kumimoji="1"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两项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2235200" y="4327830"/>
            <a:ext cx="13817600" cy="10315290"/>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16459200" y="4327830"/>
            <a:ext cx="13817600" cy="10315290"/>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grpSp>
        <p:nvGrpSpPr>
          <p:cNvPr id="11" name="组合 10"/>
          <p:cNvGrpSpPr/>
          <p:nvPr userDrawn="1"/>
        </p:nvGrpSpPr>
        <p:grpSpPr>
          <a:xfrm>
            <a:off x="1452427" y="865566"/>
            <a:ext cx="1565547" cy="1391444"/>
            <a:chOff x="465519" y="342525"/>
            <a:chExt cx="609685" cy="609558"/>
          </a:xfrm>
        </p:grpSpPr>
        <p:sp>
          <p:nvSpPr>
            <p:cNvPr id="12" name="iconfont-11253-5322139"/>
            <p:cNvSpPr>
              <a:spLocks noChangeAspect="1"/>
            </p:cNvSpPr>
            <p:nvPr/>
          </p:nvSpPr>
          <p:spPr>
            <a:xfrm>
              <a:off x="465519" y="342525"/>
              <a:ext cx="609685" cy="609558"/>
            </a:xfrm>
            <a:custGeom>
              <a:avLst/>
              <a:gdLst>
                <a:gd name="T0" fmla="*/ 4989 w 9978"/>
                <a:gd name="T1" fmla="*/ 2495 h 9976"/>
                <a:gd name="T2" fmla="*/ 4283 w 9978"/>
                <a:gd name="T3" fmla="*/ 749 h 9976"/>
                <a:gd name="T4" fmla="*/ 2495 w 9978"/>
                <a:gd name="T5" fmla="*/ 0 h 9976"/>
                <a:gd name="T6" fmla="*/ 749 w 9978"/>
                <a:gd name="T7" fmla="*/ 749 h 9976"/>
                <a:gd name="T8" fmla="*/ 0 w 9978"/>
                <a:gd name="T9" fmla="*/ 2495 h 9976"/>
                <a:gd name="T10" fmla="*/ 749 w 9978"/>
                <a:gd name="T11" fmla="*/ 4283 h 9976"/>
                <a:gd name="T12" fmla="*/ 2079 w 9978"/>
                <a:gd name="T13" fmla="*/ 4989 h 9976"/>
                <a:gd name="T14" fmla="*/ 2079 w 9978"/>
                <a:gd name="T15" fmla="*/ 6360 h 9976"/>
                <a:gd name="T16" fmla="*/ 1373 w 9978"/>
                <a:gd name="T17" fmla="*/ 6776 h 9976"/>
                <a:gd name="T18" fmla="*/ 833 w 9978"/>
                <a:gd name="T19" fmla="*/ 8106 h 9976"/>
                <a:gd name="T20" fmla="*/ 1373 w 9978"/>
                <a:gd name="T21" fmla="*/ 9436 h 9976"/>
                <a:gd name="T22" fmla="*/ 2703 w 9978"/>
                <a:gd name="T23" fmla="*/ 9976 h 9976"/>
                <a:gd name="T24" fmla="*/ 4033 w 9978"/>
                <a:gd name="T25" fmla="*/ 9436 h 9976"/>
                <a:gd name="T26" fmla="*/ 4573 w 9978"/>
                <a:gd name="T27" fmla="*/ 8106 h 9976"/>
                <a:gd name="T28" fmla="*/ 4532 w 9978"/>
                <a:gd name="T29" fmla="*/ 7690 h 9976"/>
                <a:gd name="T30" fmla="*/ 7567 w 9978"/>
                <a:gd name="T31" fmla="*/ 5861 h 9976"/>
                <a:gd name="T32" fmla="*/ 8523 w 9978"/>
                <a:gd name="T33" fmla="*/ 6235 h 9976"/>
                <a:gd name="T34" fmla="*/ 9562 w 9978"/>
                <a:gd name="T35" fmla="*/ 5819 h 9976"/>
                <a:gd name="T36" fmla="*/ 9978 w 9978"/>
                <a:gd name="T37" fmla="*/ 4780 h 9976"/>
                <a:gd name="T38" fmla="*/ 9562 w 9978"/>
                <a:gd name="T39" fmla="*/ 3741 h 9976"/>
                <a:gd name="T40" fmla="*/ 8523 w 9978"/>
                <a:gd name="T41" fmla="*/ 3325 h 9976"/>
                <a:gd name="T42" fmla="*/ 7484 w 9978"/>
                <a:gd name="T43" fmla="*/ 3741 h 9976"/>
                <a:gd name="T44" fmla="*/ 7400 w 9978"/>
                <a:gd name="T45" fmla="*/ 3866 h 9976"/>
                <a:gd name="T46" fmla="*/ 4989 w 9978"/>
                <a:gd name="T47" fmla="*/ 2869 h 9976"/>
                <a:gd name="T48" fmla="*/ 4989 w 9978"/>
                <a:gd name="T49" fmla="*/ 2495 h 9976"/>
                <a:gd name="T50" fmla="*/ 4698 w 9978"/>
                <a:gd name="T51" fmla="*/ 3701 h 9976"/>
                <a:gd name="T52" fmla="*/ 7109 w 9978"/>
                <a:gd name="T53" fmla="*/ 4615 h 9976"/>
                <a:gd name="T54" fmla="*/ 7068 w 9978"/>
                <a:gd name="T55" fmla="*/ 4781 h 9976"/>
                <a:gd name="T56" fmla="*/ 7152 w 9978"/>
                <a:gd name="T57" fmla="*/ 5198 h 9976"/>
                <a:gd name="T58" fmla="*/ 4115 w 9978"/>
                <a:gd name="T59" fmla="*/ 6901 h 9976"/>
                <a:gd name="T60" fmla="*/ 4032 w 9978"/>
                <a:gd name="T61" fmla="*/ 6776 h 9976"/>
                <a:gd name="T62" fmla="*/ 2909 w 9978"/>
                <a:gd name="T63" fmla="*/ 6278 h 9976"/>
                <a:gd name="T64" fmla="*/ 2909 w 9978"/>
                <a:gd name="T65" fmla="*/ 4990 h 9976"/>
                <a:gd name="T66" fmla="*/ 4280 w 9978"/>
                <a:gd name="T67" fmla="*/ 4284 h 9976"/>
                <a:gd name="T68" fmla="*/ 4698 w 9978"/>
                <a:gd name="T69" fmla="*/ 3701 h 9976"/>
                <a:gd name="T70" fmla="*/ 4698 w 9978"/>
                <a:gd name="T71" fmla="*/ 3701 h 9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78" h="9976">
                  <a:moveTo>
                    <a:pt x="4989" y="2495"/>
                  </a:moveTo>
                  <a:cubicBezTo>
                    <a:pt x="4989" y="1830"/>
                    <a:pt x="4739" y="1206"/>
                    <a:pt x="4283" y="749"/>
                  </a:cubicBezTo>
                  <a:cubicBezTo>
                    <a:pt x="3784" y="250"/>
                    <a:pt x="3202" y="0"/>
                    <a:pt x="2495" y="0"/>
                  </a:cubicBezTo>
                  <a:cubicBezTo>
                    <a:pt x="1830" y="0"/>
                    <a:pt x="1207" y="250"/>
                    <a:pt x="749" y="749"/>
                  </a:cubicBezTo>
                  <a:cubicBezTo>
                    <a:pt x="250" y="1206"/>
                    <a:pt x="0" y="1830"/>
                    <a:pt x="0" y="2495"/>
                  </a:cubicBezTo>
                  <a:cubicBezTo>
                    <a:pt x="0" y="3201"/>
                    <a:pt x="250" y="3784"/>
                    <a:pt x="749" y="4283"/>
                  </a:cubicBezTo>
                  <a:cubicBezTo>
                    <a:pt x="1123" y="4656"/>
                    <a:pt x="1580" y="4906"/>
                    <a:pt x="2079" y="4989"/>
                  </a:cubicBezTo>
                  <a:lnTo>
                    <a:pt x="2079" y="6360"/>
                  </a:lnTo>
                  <a:cubicBezTo>
                    <a:pt x="1829" y="6444"/>
                    <a:pt x="1580" y="6568"/>
                    <a:pt x="1373" y="6776"/>
                  </a:cubicBezTo>
                  <a:cubicBezTo>
                    <a:pt x="1040" y="7150"/>
                    <a:pt x="833" y="7608"/>
                    <a:pt x="833" y="8106"/>
                  </a:cubicBezTo>
                  <a:cubicBezTo>
                    <a:pt x="833" y="8646"/>
                    <a:pt x="1040" y="9063"/>
                    <a:pt x="1373" y="9436"/>
                  </a:cubicBezTo>
                  <a:cubicBezTo>
                    <a:pt x="1747" y="9810"/>
                    <a:pt x="2204" y="9976"/>
                    <a:pt x="2703" y="9976"/>
                  </a:cubicBezTo>
                  <a:cubicBezTo>
                    <a:pt x="3243" y="9976"/>
                    <a:pt x="3659" y="9810"/>
                    <a:pt x="4033" y="9436"/>
                  </a:cubicBezTo>
                  <a:cubicBezTo>
                    <a:pt x="4407" y="9063"/>
                    <a:pt x="4573" y="8646"/>
                    <a:pt x="4573" y="8106"/>
                  </a:cubicBezTo>
                  <a:cubicBezTo>
                    <a:pt x="4573" y="7981"/>
                    <a:pt x="4573" y="7815"/>
                    <a:pt x="4532" y="7690"/>
                  </a:cubicBezTo>
                  <a:lnTo>
                    <a:pt x="7567" y="5861"/>
                  </a:lnTo>
                  <a:cubicBezTo>
                    <a:pt x="7817" y="6111"/>
                    <a:pt x="8149" y="6235"/>
                    <a:pt x="8523" y="6235"/>
                  </a:cubicBezTo>
                  <a:cubicBezTo>
                    <a:pt x="8939" y="6235"/>
                    <a:pt x="9272" y="6110"/>
                    <a:pt x="9562" y="5819"/>
                  </a:cubicBezTo>
                  <a:cubicBezTo>
                    <a:pt x="9853" y="5528"/>
                    <a:pt x="9978" y="5195"/>
                    <a:pt x="9978" y="4780"/>
                  </a:cubicBezTo>
                  <a:cubicBezTo>
                    <a:pt x="9978" y="4406"/>
                    <a:pt x="9853" y="4031"/>
                    <a:pt x="9562" y="3741"/>
                  </a:cubicBezTo>
                  <a:cubicBezTo>
                    <a:pt x="9270" y="3491"/>
                    <a:pt x="8938" y="3325"/>
                    <a:pt x="8523" y="3325"/>
                  </a:cubicBezTo>
                  <a:cubicBezTo>
                    <a:pt x="8149" y="3325"/>
                    <a:pt x="7774" y="3491"/>
                    <a:pt x="7484" y="3741"/>
                  </a:cubicBezTo>
                  <a:cubicBezTo>
                    <a:pt x="7484" y="3784"/>
                    <a:pt x="7443" y="3825"/>
                    <a:pt x="7400" y="3866"/>
                  </a:cubicBezTo>
                  <a:lnTo>
                    <a:pt x="4989" y="2869"/>
                  </a:lnTo>
                  <a:lnTo>
                    <a:pt x="4989" y="2495"/>
                  </a:lnTo>
                  <a:close/>
                  <a:moveTo>
                    <a:pt x="4698" y="3701"/>
                  </a:moveTo>
                  <a:lnTo>
                    <a:pt x="7109" y="4615"/>
                  </a:lnTo>
                  <a:cubicBezTo>
                    <a:pt x="7068" y="4698"/>
                    <a:pt x="7068" y="4740"/>
                    <a:pt x="7068" y="4781"/>
                  </a:cubicBezTo>
                  <a:cubicBezTo>
                    <a:pt x="7068" y="4948"/>
                    <a:pt x="7109" y="5073"/>
                    <a:pt x="7152" y="5198"/>
                  </a:cubicBezTo>
                  <a:lnTo>
                    <a:pt x="4115" y="6901"/>
                  </a:lnTo>
                  <a:cubicBezTo>
                    <a:pt x="4074" y="6859"/>
                    <a:pt x="4032" y="6818"/>
                    <a:pt x="4032" y="6776"/>
                  </a:cubicBezTo>
                  <a:cubicBezTo>
                    <a:pt x="3699" y="6486"/>
                    <a:pt x="3367" y="6319"/>
                    <a:pt x="2909" y="6278"/>
                  </a:cubicBezTo>
                  <a:lnTo>
                    <a:pt x="2909" y="4990"/>
                  </a:lnTo>
                  <a:cubicBezTo>
                    <a:pt x="3449" y="4906"/>
                    <a:pt x="3865" y="4658"/>
                    <a:pt x="4280" y="4284"/>
                  </a:cubicBezTo>
                  <a:cubicBezTo>
                    <a:pt x="4448" y="4075"/>
                    <a:pt x="4614" y="3909"/>
                    <a:pt x="4698" y="3701"/>
                  </a:cubicBezTo>
                  <a:close/>
                  <a:moveTo>
                    <a:pt x="4698" y="3701"/>
                  </a:move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a:p>
          </p:txBody>
        </p:sp>
        <p:sp>
          <p:nvSpPr>
            <p:cNvPr id="13" name="椭圆 12"/>
            <p:cNvSpPr/>
            <p:nvPr/>
          </p:nvSpPr>
          <p:spPr>
            <a:xfrm>
              <a:off x="467961" y="344904"/>
              <a:ext cx="302400" cy="302400"/>
            </a:xfrm>
            <a:prstGeom prst="ellipse">
              <a:avLst/>
            </a:prstGeom>
            <a:solidFill>
              <a:srgbClr val="1D39E2"/>
            </a:solidFill>
            <a:ln>
              <a:solidFill>
                <a:srgbClr val="1D39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4265"/>
            </a:p>
          </p:txBody>
        </p:sp>
      </p:grpSp>
      <p:sp>
        <p:nvSpPr>
          <p:cNvPr id="17" name="标题 1"/>
          <p:cNvSpPr txBox="1"/>
          <p:nvPr userDrawn="1"/>
        </p:nvSpPr>
        <p:spPr>
          <a:xfrm>
            <a:off x="3232989" y="1025414"/>
            <a:ext cx="27947883" cy="1697714"/>
          </a:xfrm>
          <a:prstGeom prst="rect">
            <a:avLst/>
          </a:prstGeom>
        </p:spPr>
        <p:txBody>
          <a:bodyPr>
            <a:noAutofit/>
          </a:bodyPr>
          <a:lstStyle>
            <a:lvl1pPr algn="l" defTabSz="914400" rtl="0" eaLnBrk="0" fontAlgn="base" latinLnBrk="0" hangingPunct="0">
              <a:lnSpc>
                <a:spcPct val="90000"/>
              </a:lnSpc>
              <a:spcBef>
                <a:spcPct val="0"/>
              </a:spcBef>
              <a:spcAft>
                <a:spcPct val="0"/>
              </a:spcAft>
              <a:buNone/>
              <a:defRPr kumimoji="1" sz="2400" b="1" kern="1200">
                <a:solidFill>
                  <a:srgbClr val="00388B"/>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rtl="0" eaLnBrk="0" fontAlgn="base" hangingPunct="0">
              <a:spcBef>
                <a:spcPct val="0"/>
              </a:spcBef>
              <a:spcAft>
                <a:spcPct val="0"/>
              </a:spcAft>
              <a:defRPr kumimoji="1" sz="4400">
                <a:solidFill>
                  <a:schemeClr val="tx1"/>
                </a:solidFill>
                <a:latin typeface="Franklin Gothic Medium" panose="020B0603020102020204" pitchFamily="34" charset="0"/>
                <a:ea typeface="微软雅黑" panose="020B0503020204020204" pitchFamily="34" charset="-122"/>
                <a:cs typeface="微软雅黑" panose="020B0503020204020204" pitchFamily="34" charset="-122"/>
              </a:defRPr>
            </a:lvl2pPr>
            <a:lvl3pPr algn="ctr" rtl="0" eaLnBrk="0" fontAlgn="base" hangingPunct="0">
              <a:spcBef>
                <a:spcPct val="0"/>
              </a:spcBef>
              <a:spcAft>
                <a:spcPct val="0"/>
              </a:spcAft>
              <a:defRPr kumimoji="1" sz="4400">
                <a:solidFill>
                  <a:schemeClr val="tx1"/>
                </a:solidFill>
                <a:latin typeface="Franklin Gothic Medium" panose="020B0603020102020204" pitchFamily="34" charset="0"/>
                <a:ea typeface="微软雅黑" panose="020B0503020204020204" pitchFamily="34" charset="-122"/>
                <a:cs typeface="微软雅黑" panose="020B0503020204020204" pitchFamily="34" charset="-122"/>
              </a:defRPr>
            </a:lvl3pPr>
            <a:lvl4pPr algn="ctr" rtl="0" eaLnBrk="0" fontAlgn="base" hangingPunct="0">
              <a:spcBef>
                <a:spcPct val="0"/>
              </a:spcBef>
              <a:spcAft>
                <a:spcPct val="0"/>
              </a:spcAft>
              <a:defRPr kumimoji="1" sz="4400">
                <a:solidFill>
                  <a:schemeClr val="tx1"/>
                </a:solidFill>
                <a:latin typeface="Franklin Gothic Medium" panose="020B0603020102020204" pitchFamily="34" charset="0"/>
                <a:ea typeface="微软雅黑" panose="020B0503020204020204" pitchFamily="34" charset="-122"/>
                <a:cs typeface="微软雅黑" panose="020B0503020204020204" pitchFamily="34" charset="-122"/>
              </a:defRPr>
            </a:lvl4pPr>
            <a:lvl5pPr algn="ctr" rtl="0" eaLnBrk="0" fontAlgn="base" hangingPunct="0">
              <a:spcBef>
                <a:spcPct val="0"/>
              </a:spcBef>
              <a:spcAft>
                <a:spcPct val="0"/>
              </a:spcAft>
              <a:defRPr kumimoji="1" sz="4400">
                <a:solidFill>
                  <a:schemeClr val="tx1"/>
                </a:solidFill>
                <a:latin typeface="Franklin Gothic Medium" panose="020B0603020102020204" pitchFamily="34" charset="0"/>
                <a:ea typeface="微软雅黑" panose="020B0503020204020204" pitchFamily="34" charset="-122"/>
                <a:cs typeface="微软雅黑" panose="020B0503020204020204" pitchFamily="34" charset="-122"/>
              </a:defRPr>
            </a:lvl5pPr>
            <a:lvl6pPr marL="457200" algn="ctr" rtl="0" fontAlgn="base">
              <a:spcBef>
                <a:spcPct val="0"/>
              </a:spcBef>
              <a:spcAft>
                <a:spcPct val="0"/>
              </a:spcAft>
              <a:defRPr sz="4400">
                <a:solidFill>
                  <a:schemeClr val="tx1"/>
                </a:solidFill>
                <a:latin typeface="Verdana" panose="020B0604030504040204" pitchFamily="34" charset="0"/>
                <a:ea typeface="微软雅黑" panose="020B0503020204020204" pitchFamily="34" charset="-122"/>
              </a:defRPr>
            </a:lvl6pPr>
            <a:lvl7pPr marL="914400" algn="ctr" rtl="0" fontAlgn="base">
              <a:spcBef>
                <a:spcPct val="0"/>
              </a:spcBef>
              <a:spcAft>
                <a:spcPct val="0"/>
              </a:spcAft>
              <a:defRPr sz="4400">
                <a:solidFill>
                  <a:schemeClr val="tx1"/>
                </a:solidFill>
                <a:latin typeface="Verdana" panose="020B0604030504040204" pitchFamily="34" charset="0"/>
                <a:ea typeface="微软雅黑" panose="020B0503020204020204" pitchFamily="34" charset="-122"/>
              </a:defRPr>
            </a:lvl7pPr>
            <a:lvl8pPr marL="1371600" algn="ctr" rtl="0" fontAlgn="base">
              <a:spcBef>
                <a:spcPct val="0"/>
              </a:spcBef>
              <a:spcAft>
                <a:spcPct val="0"/>
              </a:spcAft>
              <a:defRPr sz="4400">
                <a:solidFill>
                  <a:schemeClr val="tx1"/>
                </a:solidFill>
                <a:latin typeface="Verdana" panose="020B0604030504040204" pitchFamily="34" charset="0"/>
                <a:ea typeface="微软雅黑" panose="020B0503020204020204" pitchFamily="34" charset="-122"/>
              </a:defRPr>
            </a:lvl8pPr>
            <a:lvl9pPr marL="1828800" algn="ctr" rtl="0" fontAlgn="base">
              <a:spcBef>
                <a:spcPct val="0"/>
              </a:spcBef>
              <a:spcAft>
                <a:spcPct val="0"/>
              </a:spcAft>
              <a:defRPr sz="4400">
                <a:solidFill>
                  <a:schemeClr val="tx1"/>
                </a:solidFill>
                <a:latin typeface="Verdana" panose="020B0604030504040204" pitchFamily="34" charset="0"/>
                <a:ea typeface="微软雅黑" panose="020B0503020204020204" pitchFamily="34" charset="-122"/>
              </a:defRPr>
            </a:lvl9pPr>
          </a:lstStyle>
          <a:p>
            <a:endParaRPr lang="zh-CN" altLang="en-US" sz="6640" dirty="0">
              <a:solidFill>
                <a:srgbClr val="2446ED"/>
              </a:solidFill>
              <a:latin typeface="华文中宋" panose="02010600040101010101" pitchFamily="2" charset="-122"/>
              <a:ea typeface="华文中宋" panose="02010600040101010101" pitchFamily="2" charset="-122"/>
            </a:endParaRPr>
          </a:p>
        </p:txBody>
      </p:sp>
      <p:sp>
        <p:nvSpPr>
          <p:cNvPr id="22" name="灯片编号占位符 4"/>
          <p:cNvSpPr txBox="1"/>
          <p:nvPr userDrawn="1"/>
        </p:nvSpPr>
        <p:spPr>
          <a:xfrm>
            <a:off x="30849621" y="15456940"/>
            <a:ext cx="1662379" cy="865566"/>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sz="2370" dirty="0">
                <a:solidFill>
                  <a:schemeClr val="accent5"/>
                </a:solidFill>
                <a:latin typeface="微软雅黑" panose="020B0503020204020204" pitchFamily="34" charset="-122"/>
                <a:ea typeface="微软雅黑" panose="020B0503020204020204" pitchFamily="34" charset="-122"/>
              </a:rPr>
              <a:t>-</a:t>
            </a:r>
            <a:r>
              <a:rPr kumimoji="1" lang="zh-CN" altLang="en-US" sz="2370" dirty="0">
                <a:solidFill>
                  <a:schemeClr val="accent5"/>
                </a:solidFill>
                <a:latin typeface="微软雅黑" panose="020B0503020204020204" pitchFamily="34" charset="-122"/>
                <a:ea typeface="微软雅黑" panose="020B0503020204020204" pitchFamily="34" charset="-122"/>
              </a:rPr>
              <a:t> </a:t>
            </a:r>
            <a:fld id="{75475823-39F9-4F4D-BAB1-070AC0C8594B}" type="slidenum">
              <a:rPr kumimoji="1" lang="en-US" altLang="zh-CN" sz="2370" smtClean="0">
                <a:solidFill>
                  <a:schemeClr val="accent5"/>
                </a:solidFill>
                <a:latin typeface="微软雅黑" panose="020B0503020204020204" pitchFamily="34" charset="-122"/>
                <a:ea typeface="微软雅黑" panose="020B0503020204020204" pitchFamily="34" charset="-122"/>
              </a:rPr>
              <a:t>‹#›</a:t>
            </a:fld>
            <a:r>
              <a:rPr kumimoji="1" lang="zh-CN" altLang="en-US" sz="2370" dirty="0">
                <a:solidFill>
                  <a:schemeClr val="accent5"/>
                </a:solidFill>
                <a:latin typeface="微软雅黑" panose="020B0503020204020204" pitchFamily="34" charset="-122"/>
                <a:ea typeface="微软雅黑" panose="020B0503020204020204" pitchFamily="34" charset="-122"/>
              </a:rPr>
              <a:t> </a:t>
            </a:r>
            <a:r>
              <a:rPr kumimoji="1" lang="en-US" altLang="zh-CN" sz="2370" dirty="0">
                <a:solidFill>
                  <a:schemeClr val="accent5"/>
                </a:solidFill>
                <a:latin typeface="微软雅黑" panose="020B0503020204020204" pitchFamily="34" charset="-122"/>
                <a:ea typeface="微软雅黑" panose="020B0503020204020204" pitchFamily="34" charset="-122"/>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sp>
        <p:nvSpPr>
          <p:cNvPr id="7" name="Do not remove" hidden="1"/>
          <p:cNvSpPr/>
          <p:nvPr userDrawn="1">
            <p:custDataLst>
              <p:tags r:id="rId1"/>
            </p:custDataLst>
          </p:nvPr>
        </p:nvSpPr>
        <p:spPr bwMode="auto">
          <a:xfrm>
            <a:off x="0" y="0"/>
            <a:ext cx="33867" cy="30107"/>
          </a:xfrm>
          <a:prstGeom prst="octagon">
            <a:avLst/>
          </a:prstGeom>
          <a:noFill/>
          <a:ln>
            <a:noFill/>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33536" tIns="346829" rIns="433536" bIns="346829" numCol="1" spcCol="0" rtlCol="0" fromWordArt="0" anchor="t" anchorCtr="0" forceAA="0" compatLnSpc="1">
            <a:noAutofit/>
          </a:bodyPr>
          <a:lstStyle/>
          <a:p>
            <a:pPr algn="l" defTabSz="2209800" fontAlgn="base">
              <a:spcBef>
                <a:spcPct val="0"/>
              </a:spcBef>
              <a:spcAft>
                <a:spcPct val="0"/>
              </a:spcAft>
            </a:pPr>
            <a:endParaRPr lang="en-US" sz="4740" err="1">
              <a:gradFill>
                <a:gsLst>
                  <a:gs pos="0">
                    <a:srgbClr val="FFFFFF"/>
                  </a:gs>
                  <a:gs pos="100000">
                    <a:srgbClr val="FFFFFF"/>
                  </a:gs>
                </a:gsLst>
                <a:lin ang="5400000" scaled="0"/>
              </a:gradFill>
              <a:ea typeface="Segoe UI" panose="020B0502040204020203" pitchFamily="34" charset="0"/>
              <a:cs typeface="Segoe UI" panose="020B0502040204020203" pitchFamily="34" charset="0"/>
            </a:endParaRPr>
          </a:p>
        </p:txBody>
      </p:sp>
      <p:sp>
        <p:nvSpPr>
          <p:cNvPr id="11" name="Slide Number Placeholder 5"/>
          <p:cNvSpPr>
            <a:spLocks noGrp="1"/>
          </p:cNvSpPr>
          <p:nvPr>
            <p:ph type="sldNum" sz="quarter" idx="12"/>
          </p:nvPr>
        </p:nvSpPr>
        <p:spPr>
          <a:xfrm>
            <a:off x="24818600" y="15108980"/>
            <a:ext cx="7315200" cy="865566"/>
          </a:xfrm>
        </p:spPr>
        <p:txBody>
          <a:bodyPr/>
          <a:lstStyle>
            <a:lvl1pPr>
              <a:defRPr sz="237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defRPr>
            </a:lvl1pPr>
          </a:lstStyle>
          <a:p>
            <a:fld id="{AE816AD7-38E3-2F45-B9F9-688DEA054062}" type="slidenum">
              <a:rPr lang="en-US" smtClean="0"/>
              <a:t>‹#›</a:t>
            </a:fld>
            <a:endParaRPr lang="en-US"/>
          </a:p>
        </p:txBody>
      </p:sp>
      <p:sp>
        <p:nvSpPr>
          <p:cNvPr id="14" name="Title 1"/>
          <p:cNvSpPr>
            <a:spLocks noGrp="1"/>
          </p:cNvSpPr>
          <p:nvPr>
            <p:ph type="title"/>
          </p:nvPr>
        </p:nvSpPr>
        <p:spPr>
          <a:xfrm>
            <a:off x="1181968" y="1887651"/>
            <a:ext cx="30148053" cy="929850"/>
          </a:xfrm>
        </p:spPr>
        <p:txBody>
          <a:bodyPr>
            <a:noAutofit/>
          </a:bodyPr>
          <a:lstStyle>
            <a:lvl1pPr algn="l">
              <a:defRPr sz="6640" b="1">
                <a:solidFill>
                  <a:schemeClr val="tx1">
                    <a:lumMod val="75000"/>
                    <a:lumOff val="25000"/>
                  </a:schemeClr>
                </a:solidFill>
                <a:latin typeface="+mj-lt"/>
                <a:ea typeface="Arial" panose="020B0604020202020204" pitchFamily="34" charset="0"/>
                <a:cs typeface="Arial" panose="020B0604020202020204" pitchFamily="34" charset="0"/>
              </a:defRPr>
            </a:lvl1pPr>
          </a:lstStyle>
          <a:p>
            <a:r>
              <a:rPr lang="en-US" altLang="zh-CN"/>
              <a:t>Click to edit Master title style</a:t>
            </a:r>
            <a:endParaRPr lang="en-US"/>
          </a:p>
        </p:txBody>
      </p:sp>
    </p:spTree>
    <p:extLst>
      <p:ext uri="{BB962C8B-B14F-4D97-AF65-F5344CB8AC3E}">
        <p14:creationId xmlns:p14="http://schemas.microsoft.com/office/powerpoint/2010/main" val="3632123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8/20/2023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extLst>
      <p:ext uri="{BB962C8B-B14F-4D97-AF65-F5344CB8AC3E}">
        <p14:creationId xmlns:p14="http://schemas.microsoft.com/office/powerpoint/2010/main" val="415389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BB85DAA8-E1F6-FD4A-AF61-F4FFF99DD086}" type="datetimeFigureOut">
              <a:rPr kumimoji="1" lang="zh-CN" altLang="en-US" smtClean="0"/>
              <a:t>2023/8/20</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9474D229-4E2C-BD4D-9FA2-D9C3A20C4A0A}" type="slidenum">
              <a:rPr kumimoji="1" lang="zh-CN" altLang="en-US" smtClean="0"/>
              <a:t>‹#›</a:t>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218334" y="4053398"/>
            <a:ext cx="28042447" cy="6763182"/>
          </a:xfrm>
        </p:spPr>
        <p:txBody>
          <a:bodyPr anchor="b"/>
          <a:lstStyle>
            <a:lvl1pPr>
              <a:defRPr sz="14225"/>
            </a:lvl1pPr>
          </a:lstStyle>
          <a:p>
            <a:r>
              <a:rPr lang="zh-CN" altLang="en-US"/>
              <a:t>单击此处编辑母版标题样式</a:t>
            </a:r>
            <a:endParaRPr lang="en-US" dirty="0"/>
          </a:p>
        </p:txBody>
      </p:sp>
      <p:sp>
        <p:nvSpPr>
          <p:cNvPr id="3" name="Text Placeholder 2"/>
          <p:cNvSpPr>
            <a:spLocks noGrp="1"/>
          </p:cNvSpPr>
          <p:nvPr>
            <p:ph type="body" idx="1"/>
          </p:nvPr>
        </p:nvSpPr>
        <p:spPr>
          <a:xfrm>
            <a:off x="2218334" y="10880562"/>
            <a:ext cx="28042447" cy="3556599"/>
          </a:xfrm>
        </p:spPr>
        <p:txBody>
          <a:bodyPr/>
          <a:lstStyle>
            <a:lvl1pPr marL="0" indent="0">
              <a:buNone/>
              <a:defRPr sz="5685">
                <a:solidFill>
                  <a:schemeClr val="tx1">
                    <a:tint val="75000"/>
                  </a:schemeClr>
                </a:solidFill>
              </a:defRPr>
            </a:lvl1pPr>
            <a:lvl2pPr marL="1083945" indent="0">
              <a:buNone/>
              <a:defRPr sz="4745">
                <a:solidFill>
                  <a:schemeClr val="tx1">
                    <a:tint val="75000"/>
                  </a:schemeClr>
                </a:solidFill>
              </a:defRPr>
            </a:lvl2pPr>
            <a:lvl3pPr marL="2167890" indent="0">
              <a:buNone/>
              <a:defRPr sz="4265">
                <a:solidFill>
                  <a:schemeClr val="tx1">
                    <a:tint val="75000"/>
                  </a:schemeClr>
                </a:solidFill>
              </a:defRPr>
            </a:lvl3pPr>
            <a:lvl4pPr marL="3251835" indent="0">
              <a:buNone/>
              <a:defRPr sz="3795">
                <a:solidFill>
                  <a:schemeClr val="tx1">
                    <a:tint val="75000"/>
                  </a:schemeClr>
                </a:solidFill>
              </a:defRPr>
            </a:lvl4pPr>
            <a:lvl5pPr marL="4335145" indent="0">
              <a:buNone/>
              <a:defRPr sz="3795">
                <a:solidFill>
                  <a:schemeClr val="tx1">
                    <a:tint val="75000"/>
                  </a:schemeClr>
                </a:solidFill>
              </a:defRPr>
            </a:lvl5pPr>
            <a:lvl6pPr marL="5419725" indent="0">
              <a:buNone/>
              <a:defRPr sz="3795">
                <a:solidFill>
                  <a:schemeClr val="tx1">
                    <a:tint val="75000"/>
                  </a:schemeClr>
                </a:solidFill>
              </a:defRPr>
            </a:lvl6pPr>
            <a:lvl7pPr marL="6503035" indent="0">
              <a:buNone/>
              <a:defRPr sz="3795">
                <a:solidFill>
                  <a:schemeClr val="tx1">
                    <a:tint val="75000"/>
                  </a:schemeClr>
                </a:solidFill>
              </a:defRPr>
            </a:lvl7pPr>
            <a:lvl8pPr marL="7586980" indent="0">
              <a:buNone/>
              <a:defRPr sz="3795">
                <a:solidFill>
                  <a:schemeClr val="tx1">
                    <a:tint val="75000"/>
                  </a:schemeClr>
                </a:solidFill>
              </a:defRPr>
            </a:lvl8pPr>
            <a:lvl9pPr marL="8671560" indent="0">
              <a:buNone/>
              <a:defRPr sz="3795">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B85DAA8-E1F6-FD4A-AF61-F4FFF99DD086}" type="datetimeFigureOut">
              <a:rPr kumimoji="1" lang="zh-CN" altLang="en-US" smtClean="0"/>
              <a:t>2023/8/20</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9474D229-4E2C-BD4D-9FA2-D9C3A20C4A0A}" type="slidenum">
              <a:rPr kumimoji="1" lang="zh-CN" altLang="en-US" smtClean="0"/>
              <a:t>‹#›</a:t>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2235267" y="4328137"/>
            <a:ext cx="13818017" cy="1031602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16459697" y="4328137"/>
            <a:ext cx="13818017" cy="1031602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BB85DAA8-E1F6-FD4A-AF61-F4FFF99DD086}" type="datetimeFigureOut">
              <a:rPr kumimoji="1" lang="zh-CN" altLang="en-US" smtClean="0"/>
              <a:t>2023/8/20</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9474D229-4E2C-BD4D-9FA2-D9C3A20C4A0A}" type="slidenum">
              <a:rPr kumimoji="1" lang="zh-CN" altLang="en-US" smtClean="0"/>
              <a:t>‹#›</a:t>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239502" y="865630"/>
            <a:ext cx="28042447" cy="3142605"/>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2239504" y="3985651"/>
            <a:ext cx="13754515" cy="1953307"/>
          </a:xfrm>
        </p:spPr>
        <p:txBody>
          <a:bodyPr anchor="b"/>
          <a:lstStyle>
            <a:lvl1pPr marL="0" indent="0">
              <a:buNone/>
              <a:defRPr sz="5685" b="1"/>
            </a:lvl1pPr>
            <a:lvl2pPr marL="1083945" indent="0">
              <a:buNone/>
              <a:defRPr sz="4745" b="1"/>
            </a:lvl2pPr>
            <a:lvl3pPr marL="2167890" indent="0">
              <a:buNone/>
              <a:defRPr sz="4265" b="1"/>
            </a:lvl3pPr>
            <a:lvl4pPr marL="3251835" indent="0">
              <a:buNone/>
              <a:defRPr sz="3795" b="1"/>
            </a:lvl4pPr>
            <a:lvl5pPr marL="4335145" indent="0">
              <a:buNone/>
              <a:defRPr sz="3795" b="1"/>
            </a:lvl5pPr>
            <a:lvl6pPr marL="5419725" indent="0">
              <a:buNone/>
              <a:defRPr sz="3795" b="1"/>
            </a:lvl6pPr>
            <a:lvl7pPr marL="6503035" indent="0">
              <a:buNone/>
              <a:defRPr sz="3795" b="1"/>
            </a:lvl7pPr>
            <a:lvl8pPr marL="7586980" indent="0">
              <a:buNone/>
              <a:defRPr sz="3795" b="1"/>
            </a:lvl8pPr>
            <a:lvl9pPr marL="8671560" indent="0">
              <a:buNone/>
              <a:defRPr sz="3795" b="1"/>
            </a:lvl9pPr>
          </a:lstStyle>
          <a:p>
            <a:pPr lvl="0"/>
            <a:r>
              <a:rPr lang="zh-CN" altLang="en-US"/>
              <a:t>单击此处编辑母版文本样式</a:t>
            </a:r>
          </a:p>
        </p:txBody>
      </p:sp>
      <p:sp>
        <p:nvSpPr>
          <p:cNvPr id="4" name="Content Placeholder 3"/>
          <p:cNvSpPr>
            <a:spLocks noGrp="1"/>
          </p:cNvSpPr>
          <p:nvPr>
            <p:ph sz="half" idx="2"/>
          </p:nvPr>
        </p:nvSpPr>
        <p:spPr>
          <a:xfrm>
            <a:off x="2239504" y="5938958"/>
            <a:ext cx="13754515" cy="873531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16459697" y="3985651"/>
            <a:ext cx="13822252" cy="1953307"/>
          </a:xfrm>
        </p:spPr>
        <p:txBody>
          <a:bodyPr anchor="b"/>
          <a:lstStyle>
            <a:lvl1pPr marL="0" indent="0">
              <a:buNone/>
              <a:defRPr sz="5685" b="1"/>
            </a:lvl1pPr>
            <a:lvl2pPr marL="1083945" indent="0">
              <a:buNone/>
              <a:defRPr sz="4745" b="1"/>
            </a:lvl2pPr>
            <a:lvl3pPr marL="2167890" indent="0">
              <a:buNone/>
              <a:defRPr sz="4265" b="1"/>
            </a:lvl3pPr>
            <a:lvl4pPr marL="3251835" indent="0">
              <a:buNone/>
              <a:defRPr sz="3795" b="1"/>
            </a:lvl4pPr>
            <a:lvl5pPr marL="4335145" indent="0">
              <a:buNone/>
              <a:defRPr sz="3795" b="1"/>
            </a:lvl5pPr>
            <a:lvl6pPr marL="5419725" indent="0">
              <a:buNone/>
              <a:defRPr sz="3795" b="1"/>
            </a:lvl6pPr>
            <a:lvl7pPr marL="6503035" indent="0">
              <a:buNone/>
              <a:defRPr sz="3795" b="1"/>
            </a:lvl7pPr>
            <a:lvl8pPr marL="7586980" indent="0">
              <a:buNone/>
              <a:defRPr sz="3795" b="1"/>
            </a:lvl8pPr>
            <a:lvl9pPr marL="8671560" indent="0">
              <a:buNone/>
              <a:defRPr sz="3795" b="1"/>
            </a:lvl9pPr>
          </a:lstStyle>
          <a:p>
            <a:pPr lvl="0"/>
            <a:r>
              <a:rPr lang="zh-CN" altLang="en-US"/>
              <a:t>单击此处编辑母版文本样式</a:t>
            </a:r>
          </a:p>
        </p:txBody>
      </p:sp>
      <p:sp>
        <p:nvSpPr>
          <p:cNvPr id="6" name="Content Placeholder 5"/>
          <p:cNvSpPr>
            <a:spLocks noGrp="1"/>
          </p:cNvSpPr>
          <p:nvPr>
            <p:ph sz="quarter" idx="4"/>
          </p:nvPr>
        </p:nvSpPr>
        <p:spPr>
          <a:xfrm>
            <a:off x="16459697" y="5938958"/>
            <a:ext cx="13822252" cy="873531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BB85DAA8-E1F6-FD4A-AF61-F4FFF99DD086}" type="datetimeFigureOut">
              <a:rPr kumimoji="1" lang="zh-CN" altLang="en-US" smtClean="0"/>
              <a:t>2023/8/20</a:t>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9474D229-4E2C-BD4D-9FA2-D9C3A20C4A0A}" type="slidenum">
              <a:rPr kumimoji="1" lang="zh-CN" altLang="en-US" smtClean="0"/>
              <a:t>‹#›</a:t>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B85DAA8-E1F6-FD4A-AF61-F4FFF99DD086}" type="datetimeFigureOut">
              <a:rPr kumimoji="1" lang="zh-CN" altLang="en-US" smtClean="0"/>
              <a:t>2023/8/20</a:t>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9474D229-4E2C-BD4D-9FA2-D9C3A20C4A0A}" type="slidenum">
              <a:rPr kumimoji="1" lang="zh-CN" altLang="en-US" smtClean="0"/>
              <a:t>‹#›</a:t>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85DAA8-E1F6-FD4A-AF61-F4FFF99DD086}" type="datetimeFigureOut">
              <a:rPr kumimoji="1" lang="zh-CN" altLang="en-US" smtClean="0"/>
              <a:t>2023/8/20</a:t>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9474D229-4E2C-BD4D-9FA2-D9C3A20C4A0A}" type="slidenum">
              <a:rPr kumimoji="1" lang="zh-CN" altLang="en-US" smtClean="0"/>
              <a:t>‹#›</a:t>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239504" y="1083916"/>
            <a:ext cx="10486282" cy="3793707"/>
          </a:xfrm>
        </p:spPr>
        <p:txBody>
          <a:bodyPr anchor="b"/>
          <a:lstStyle>
            <a:lvl1pPr>
              <a:defRPr sz="7585"/>
            </a:lvl1pPr>
          </a:lstStyle>
          <a:p>
            <a:r>
              <a:rPr lang="zh-CN" altLang="en-US"/>
              <a:t>单击此处编辑母版标题样式</a:t>
            </a:r>
            <a:endParaRPr lang="en-US" dirty="0"/>
          </a:p>
        </p:txBody>
      </p:sp>
      <p:sp>
        <p:nvSpPr>
          <p:cNvPr id="3" name="Content Placeholder 2"/>
          <p:cNvSpPr>
            <a:spLocks noGrp="1"/>
          </p:cNvSpPr>
          <p:nvPr>
            <p:ph idx="1"/>
          </p:nvPr>
        </p:nvSpPr>
        <p:spPr>
          <a:xfrm>
            <a:off x="13822252" y="2340957"/>
            <a:ext cx="16459697" cy="11554244"/>
          </a:xfrm>
        </p:spPr>
        <p:txBody>
          <a:bodyPr/>
          <a:lstStyle>
            <a:lvl1pPr>
              <a:defRPr sz="7585"/>
            </a:lvl1pPr>
            <a:lvl2pPr>
              <a:defRPr sz="6635"/>
            </a:lvl2pPr>
            <a:lvl3pPr>
              <a:defRPr sz="5685"/>
            </a:lvl3pPr>
            <a:lvl4pPr>
              <a:defRPr sz="4745"/>
            </a:lvl4pPr>
            <a:lvl5pPr>
              <a:defRPr sz="4745"/>
            </a:lvl5pPr>
            <a:lvl6pPr>
              <a:defRPr sz="4745"/>
            </a:lvl6pPr>
            <a:lvl7pPr>
              <a:defRPr sz="4745"/>
            </a:lvl7pPr>
            <a:lvl8pPr>
              <a:defRPr sz="4745"/>
            </a:lvl8pPr>
            <a:lvl9pPr>
              <a:defRPr sz="4745"/>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2239504" y="4877623"/>
            <a:ext cx="10486282" cy="9036399"/>
          </a:xfrm>
        </p:spPr>
        <p:txBody>
          <a:bodyPr/>
          <a:lstStyle>
            <a:lvl1pPr marL="0" indent="0">
              <a:buNone/>
              <a:defRPr sz="3795"/>
            </a:lvl1pPr>
            <a:lvl2pPr marL="1083945" indent="0">
              <a:buNone/>
              <a:defRPr sz="3325"/>
            </a:lvl2pPr>
            <a:lvl3pPr marL="2167890" indent="0">
              <a:buNone/>
              <a:defRPr sz="2845"/>
            </a:lvl3pPr>
            <a:lvl4pPr marL="3251835" indent="0">
              <a:buNone/>
              <a:defRPr sz="2370"/>
            </a:lvl4pPr>
            <a:lvl5pPr marL="4335145" indent="0">
              <a:buNone/>
              <a:defRPr sz="2370"/>
            </a:lvl5pPr>
            <a:lvl6pPr marL="5419725" indent="0">
              <a:buNone/>
              <a:defRPr sz="2370"/>
            </a:lvl6pPr>
            <a:lvl7pPr marL="6503035" indent="0">
              <a:buNone/>
              <a:defRPr sz="2370"/>
            </a:lvl7pPr>
            <a:lvl8pPr marL="7586980" indent="0">
              <a:buNone/>
              <a:defRPr sz="2370"/>
            </a:lvl8pPr>
            <a:lvl9pPr marL="8671560" indent="0">
              <a:buNone/>
              <a:defRPr sz="237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B85DAA8-E1F6-FD4A-AF61-F4FFF99DD086}" type="datetimeFigureOut">
              <a:rPr kumimoji="1" lang="zh-CN" altLang="en-US" smtClean="0"/>
              <a:t>2023/8/20</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9474D229-4E2C-BD4D-9FA2-D9C3A20C4A0A}" type="slidenum">
              <a:rPr kumimoji="1" lang="zh-CN" altLang="en-US" smtClean="0"/>
              <a:t>‹#›</a:t>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239504" y="1083916"/>
            <a:ext cx="10486282" cy="3793707"/>
          </a:xfrm>
        </p:spPr>
        <p:txBody>
          <a:bodyPr anchor="b"/>
          <a:lstStyle>
            <a:lvl1pPr>
              <a:defRPr sz="7585"/>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3822252" y="2340957"/>
            <a:ext cx="16459697" cy="11554244"/>
          </a:xfrm>
        </p:spPr>
        <p:txBody>
          <a:bodyPr anchor="t"/>
          <a:lstStyle>
            <a:lvl1pPr marL="0" indent="0">
              <a:buNone/>
              <a:defRPr sz="7585"/>
            </a:lvl1pPr>
            <a:lvl2pPr marL="1083945" indent="0">
              <a:buNone/>
              <a:defRPr sz="6635"/>
            </a:lvl2pPr>
            <a:lvl3pPr marL="2167890" indent="0">
              <a:buNone/>
              <a:defRPr sz="5685"/>
            </a:lvl3pPr>
            <a:lvl4pPr marL="3251835" indent="0">
              <a:buNone/>
              <a:defRPr sz="4745"/>
            </a:lvl4pPr>
            <a:lvl5pPr marL="4335145" indent="0">
              <a:buNone/>
              <a:defRPr sz="4745"/>
            </a:lvl5pPr>
            <a:lvl6pPr marL="5419725" indent="0">
              <a:buNone/>
              <a:defRPr sz="4745"/>
            </a:lvl6pPr>
            <a:lvl7pPr marL="6503035" indent="0">
              <a:buNone/>
              <a:defRPr sz="4745"/>
            </a:lvl7pPr>
            <a:lvl8pPr marL="7586980" indent="0">
              <a:buNone/>
              <a:defRPr sz="4745"/>
            </a:lvl8pPr>
            <a:lvl9pPr marL="8671560" indent="0">
              <a:buNone/>
              <a:defRPr sz="4745"/>
            </a:lvl9pPr>
          </a:lstStyle>
          <a:p>
            <a:r>
              <a:rPr lang="zh-CN" altLang="en-US"/>
              <a:t>单击图标添加图片</a:t>
            </a:r>
            <a:endParaRPr lang="en-US" dirty="0"/>
          </a:p>
        </p:txBody>
      </p:sp>
      <p:sp>
        <p:nvSpPr>
          <p:cNvPr id="4" name="Text Placeholder 3"/>
          <p:cNvSpPr>
            <a:spLocks noGrp="1"/>
          </p:cNvSpPr>
          <p:nvPr>
            <p:ph type="body" sz="half" idx="2"/>
          </p:nvPr>
        </p:nvSpPr>
        <p:spPr>
          <a:xfrm>
            <a:off x="2239504" y="4877623"/>
            <a:ext cx="10486282" cy="9036399"/>
          </a:xfrm>
        </p:spPr>
        <p:txBody>
          <a:bodyPr/>
          <a:lstStyle>
            <a:lvl1pPr marL="0" indent="0">
              <a:buNone/>
              <a:defRPr sz="3795"/>
            </a:lvl1pPr>
            <a:lvl2pPr marL="1083945" indent="0">
              <a:buNone/>
              <a:defRPr sz="3325"/>
            </a:lvl2pPr>
            <a:lvl3pPr marL="2167890" indent="0">
              <a:buNone/>
              <a:defRPr sz="2845"/>
            </a:lvl3pPr>
            <a:lvl4pPr marL="3251835" indent="0">
              <a:buNone/>
              <a:defRPr sz="2370"/>
            </a:lvl4pPr>
            <a:lvl5pPr marL="4335145" indent="0">
              <a:buNone/>
              <a:defRPr sz="2370"/>
            </a:lvl5pPr>
            <a:lvl6pPr marL="5419725" indent="0">
              <a:buNone/>
              <a:defRPr sz="2370"/>
            </a:lvl6pPr>
            <a:lvl7pPr marL="6503035" indent="0">
              <a:buNone/>
              <a:defRPr sz="2370"/>
            </a:lvl7pPr>
            <a:lvl8pPr marL="7586980" indent="0">
              <a:buNone/>
              <a:defRPr sz="2370"/>
            </a:lvl8pPr>
            <a:lvl9pPr marL="8671560" indent="0">
              <a:buNone/>
              <a:defRPr sz="237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B85DAA8-E1F6-FD4A-AF61-F4FFF99DD086}" type="datetimeFigureOut">
              <a:rPr kumimoji="1" lang="zh-CN" altLang="en-US" smtClean="0"/>
              <a:t>2023/8/20</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9474D229-4E2C-BD4D-9FA2-D9C3A20C4A0A}" type="slidenum">
              <a:rPr kumimoji="1" lang="zh-CN" altLang="en-US" smtClean="0"/>
              <a:t>‹#›</a:t>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5267" y="865630"/>
            <a:ext cx="28042447" cy="3142605"/>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235267" y="4328137"/>
            <a:ext cx="28042447" cy="1031602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2235267" y="15069444"/>
            <a:ext cx="7315421" cy="865626"/>
          </a:xfrm>
          <a:prstGeom prst="rect">
            <a:avLst/>
          </a:prstGeom>
        </p:spPr>
        <p:txBody>
          <a:bodyPr vert="horz" lIns="91440" tIns="45720" rIns="91440" bIns="45720" rtlCol="0" anchor="ctr"/>
          <a:lstStyle>
            <a:lvl1pPr algn="l">
              <a:defRPr sz="2845">
                <a:solidFill>
                  <a:schemeClr val="tx1">
                    <a:tint val="75000"/>
                  </a:schemeClr>
                </a:solidFill>
              </a:defRPr>
            </a:lvl1pPr>
          </a:lstStyle>
          <a:p>
            <a:fld id="{BB85DAA8-E1F6-FD4A-AF61-F4FFF99DD086}" type="datetimeFigureOut">
              <a:rPr kumimoji="1" lang="zh-CN" altLang="en-US" smtClean="0"/>
              <a:t>2023/8/20</a:t>
            </a:fld>
            <a:endParaRPr kumimoji="1" lang="zh-CN" altLang="en-US"/>
          </a:p>
        </p:txBody>
      </p:sp>
      <p:sp>
        <p:nvSpPr>
          <p:cNvPr id="5" name="Footer Placeholder 4"/>
          <p:cNvSpPr>
            <a:spLocks noGrp="1"/>
          </p:cNvSpPr>
          <p:nvPr>
            <p:ph type="ftr" sz="quarter" idx="3"/>
          </p:nvPr>
        </p:nvSpPr>
        <p:spPr>
          <a:xfrm>
            <a:off x="10769925" y="15069444"/>
            <a:ext cx="10973132" cy="865626"/>
          </a:xfrm>
          <a:prstGeom prst="rect">
            <a:avLst/>
          </a:prstGeom>
        </p:spPr>
        <p:txBody>
          <a:bodyPr vert="horz" lIns="91440" tIns="45720" rIns="91440" bIns="45720" rtlCol="0" anchor="ctr"/>
          <a:lstStyle>
            <a:lvl1pPr algn="ctr">
              <a:defRPr sz="2845">
                <a:solidFill>
                  <a:schemeClr val="tx1">
                    <a:tint val="75000"/>
                  </a:schemeClr>
                </a:solidFill>
              </a:defRPr>
            </a:lvl1pPr>
          </a:lstStyle>
          <a:p>
            <a:endParaRPr kumimoji="1" lang="zh-CN" altLang="en-US"/>
          </a:p>
        </p:txBody>
      </p:sp>
      <p:sp>
        <p:nvSpPr>
          <p:cNvPr id="6" name="Slide Number Placeholder 5"/>
          <p:cNvSpPr>
            <a:spLocks noGrp="1"/>
          </p:cNvSpPr>
          <p:nvPr>
            <p:ph type="sldNum" sz="quarter" idx="4"/>
          </p:nvPr>
        </p:nvSpPr>
        <p:spPr>
          <a:xfrm>
            <a:off x="22962293" y="15069444"/>
            <a:ext cx="7315421" cy="865626"/>
          </a:xfrm>
          <a:prstGeom prst="rect">
            <a:avLst/>
          </a:prstGeom>
        </p:spPr>
        <p:txBody>
          <a:bodyPr vert="horz" lIns="91440" tIns="45720" rIns="91440" bIns="45720" rtlCol="0" anchor="ctr"/>
          <a:lstStyle>
            <a:lvl1pPr algn="r">
              <a:defRPr sz="2845">
                <a:solidFill>
                  <a:schemeClr val="tx1">
                    <a:tint val="75000"/>
                  </a:schemeClr>
                </a:solidFill>
              </a:defRPr>
            </a:lvl1pPr>
          </a:lstStyle>
          <a:p>
            <a:fld id="{9474D229-4E2C-BD4D-9FA2-D9C3A20C4A0A}"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2167890" rtl="0" eaLnBrk="1" latinLnBrk="0" hangingPunct="1">
        <a:lnSpc>
          <a:spcPct val="90000"/>
        </a:lnSpc>
        <a:spcBef>
          <a:spcPct val="0"/>
        </a:spcBef>
        <a:buNone/>
        <a:defRPr sz="10430" kern="1200">
          <a:solidFill>
            <a:schemeClr val="tx1"/>
          </a:solidFill>
          <a:latin typeface="+mj-lt"/>
          <a:ea typeface="+mj-ea"/>
          <a:cs typeface="+mj-cs"/>
        </a:defRPr>
      </a:lvl1pPr>
    </p:titleStyle>
    <p:bodyStyle>
      <a:lvl1pPr marL="541655" indent="-541655" algn="l" defTabSz="2167890" rtl="0" eaLnBrk="1" latinLnBrk="0" hangingPunct="1">
        <a:lnSpc>
          <a:spcPct val="90000"/>
        </a:lnSpc>
        <a:spcBef>
          <a:spcPct val="475000"/>
        </a:spcBef>
        <a:buFont typeface="Arial" panose="020B0604020202020204" pitchFamily="34" charset="0"/>
        <a:buChar char="•"/>
        <a:defRPr sz="6635" kern="1200">
          <a:solidFill>
            <a:schemeClr val="tx1"/>
          </a:solidFill>
          <a:latin typeface="+mn-lt"/>
          <a:ea typeface="+mn-ea"/>
          <a:cs typeface="+mn-cs"/>
        </a:defRPr>
      </a:lvl1pPr>
      <a:lvl2pPr marL="1625600" indent="-541655" algn="l" defTabSz="2167890" rtl="0" eaLnBrk="1" latinLnBrk="0" hangingPunct="1">
        <a:lnSpc>
          <a:spcPct val="90000"/>
        </a:lnSpc>
        <a:spcBef>
          <a:spcPts val="1185"/>
        </a:spcBef>
        <a:buFont typeface="Arial" panose="020B0604020202020204" pitchFamily="34" charset="0"/>
        <a:buChar char="•"/>
        <a:defRPr sz="5685" kern="1200">
          <a:solidFill>
            <a:schemeClr val="tx1"/>
          </a:solidFill>
          <a:latin typeface="+mn-lt"/>
          <a:ea typeface="+mn-ea"/>
          <a:cs typeface="+mn-cs"/>
        </a:defRPr>
      </a:lvl2pPr>
      <a:lvl3pPr marL="2709545" indent="-541655" algn="l" defTabSz="2167890" rtl="0" eaLnBrk="1" latinLnBrk="0" hangingPunct="1">
        <a:lnSpc>
          <a:spcPct val="90000"/>
        </a:lnSpc>
        <a:spcBef>
          <a:spcPts val="1185"/>
        </a:spcBef>
        <a:buFont typeface="Arial" panose="020B0604020202020204" pitchFamily="34" charset="0"/>
        <a:buChar char="•"/>
        <a:defRPr sz="4745" kern="1200">
          <a:solidFill>
            <a:schemeClr val="tx1"/>
          </a:solidFill>
          <a:latin typeface="+mn-lt"/>
          <a:ea typeface="+mn-ea"/>
          <a:cs typeface="+mn-cs"/>
        </a:defRPr>
      </a:lvl3pPr>
      <a:lvl4pPr marL="3793490" indent="-541655" algn="l" defTabSz="2167890" rtl="0" eaLnBrk="1" latinLnBrk="0" hangingPunct="1">
        <a:lnSpc>
          <a:spcPct val="90000"/>
        </a:lnSpc>
        <a:spcBef>
          <a:spcPts val="1185"/>
        </a:spcBef>
        <a:buFont typeface="Arial" panose="020B0604020202020204" pitchFamily="34" charset="0"/>
        <a:buChar char="•"/>
        <a:defRPr sz="4265" kern="1200">
          <a:solidFill>
            <a:schemeClr val="tx1"/>
          </a:solidFill>
          <a:latin typeface="+mn-lt"/>
          <a:ea typeface="+mn-ea"/>
          <a:cs typeface="+mn-cs"/>
        </a:defRPr>
      </a:lvl4pPr>
      <a:lvl5pPr marL="4877435" indent="-541655" algn="l" defTabSz="2167890" rtl="0" eaLnBrk="1" latinLnBrk="0" hangingPunct="1">
        <a:lnSpc>
          <a:spcPct val="90000"/>
        </a:lnSpc>
        <a:spcBef>
          <a:spcPts val="1185"/>
        </a:spcBef>
        <a:buFont typeface="Arial" panose="020B0604020202020204" pitchFamily="34" charset="0"/>
        <a:buChar char="•"/>
        <a:defRPr sz="4265" kern="1200">
          <a:solidFill>
            <a:schemeClr val="tx1"/>
          </a:solidFill>
          <a:latin typeface="+mn-lt"/>
          <a:ea typeface="+mn-ea"/>
          <a:cs typeface="+mn-cs"/>
        </a:defRPr>
      </a:lvl5pPr>
      <a:lvl6pPr marL="5961380" indent="-541655" algn="l" defTabSz="2167890" rtl="0" eaLnBrk="1" latinLnBrk="0" hangingPunct="1">
        <a:lnSpc>
          <a:spcPct val="90000"/>
        </a:lnSpc>
        <a:spcBef>
          <a:spcPts val="1185"/>
        </a:spcBef>
        <a:buFont typeface="Arial" panose="020B0604020202020204" pitchFamily="34" charset="0"/>
        <a:buChar char="•"/>
        <a:defRPr sz="4265" kern="1200">
          <a:solidFill>
            <a:schemeClr val="tx1"/>
          </a:solidFill>
          <a:latin typeface="+mn-lt"/>
          <a:ea typeface="+mn-ea"/>
          <a:cs typeface="+mn-cs"/>
        </a:defRPr>
      </a:lvl6pPr>
      <a:lvl7pPr marL="7045960" indent="-541655" algn="l" defTabSz="2167890" rtl="0" eaLnBrk="1" latinLnBrk="0" hangingPunct="1">
        <a:lnSpc>
          <a:spcPct val="90000"/>
        </a:lnSpc>
        <a:spcBef>
          <a:spcPts val="1185"/>
        </a:spcBef>
        <a:buFont typeface="Arial" panose="020B0604020202020204" pitchFamily="34" charset="0"/>
        <a:buChar char="•"/>
        <a:defRPr sz="4265" kern="1200">
          <a:solidFill>
            <a:schemeClr val="tx1"/>
          </a:solidFill>
          <a:latin typeface="+mn-lt"/>
          <a:ea typeface="+mn-ea"/>
          <a:cs typeface="+mn-cs"/>
        </a:defRPr>
      </a:lvl7pPr>
      <a:lvl8pPr marL="8128635" indent="-541655" algn="l" defTabSz="2167890" rtl="0" eaLnBrk="1" latinLnBrk="0" hangingPunct="1">
        <a:lnSpc>
          <a:spcPct val="90000"/>
        </a:lnSpc>
        <a:spcBef>
          <a:spcPts val="1185"/>
        </a:spcBef>
        <a:buFont typeface="Arial" panose="020B0604020202020204" pitchFamily="34" charset="0"/>
        <a:buChar char="•"/>
        <a:defRPr sz="4265" kern="1200">
          <a:solidFill>
            <a:schemeClr val="tx1"/>
          </a:solidFill>
          <a:latin typeface="+mn-lt"/>
          <a:ea typeface="+mn-ea"/>
          <a:cs typeface="+mn-cs"/>
        </a:defRPr>
      </a:lvl8pPr>
      <a:lvl9pPr marL="9212580" indent="-541655" algn="l" defTabSz="2167890" rtl="0" eaLnBrk="1" latinLnBrk="0" hangingPunct="1">
        <a:lnSpc>
          <a:spcPct val="90000"/>
        </a:lnSpc>
        <a:spcBef>
          <a:spcPts val="1185"/>
        </a:spcBef>
        <a:buFont typeface="Arial" panose="020B0604020202020204" pitchFamily="34" charset="0"/>
        <a:buChar char="•"/>
        <a:defRPr sz="4265" kern="1200">
          <a:solidFill>
            <a:schemeClr val="tx1"/>
          </a:solidFill>
          <a:latin typeface="+mn-lt"/>
          <a:ea typeface="+mn-ea"/>
          <a:cs typeface="+mn-cs"/>
        </a:defRPr>
      </a:lvl9pPr>
    </p:bodyStyle>
    <p:otherStyle>
      <a:defPPr>
        <a:defRPr lang="en-US"/>
      </a:defPPr>
      <a:lvl1pPr marL="0" algn="l" defTabSz="2167890" rtl="0" eaLnBrk="1" latinLnBrk="0" hangingPunct="1">
        <a:defRPr sz="4265" kern="1200">
          <a:solidFill>
            <a:schemeClr val="tx1"/>
          </a:solidFill>
          <a:latin typeface="+mn-lt"/>
          <a:ea typeface="+mn-ea"/>
          <a:cs typeface="+mn-cs"/>
        </a:defRPr>
      </a:lvl1pPr>
      <a:lvl2pPr marL="1083945" algn="l" defTabSz="2167890" rtl="0" eaLnBrk="1" latinLnBrk="0" hangingPunct="1">
        <a:defRPr sz="4265" kern="1200">
          <a:solidFill>
            <a:schemeClr val="tx1"/>
          </a:solidFill>
          <a:latin typeface="+mn-lt"/>
          <a:ea typeface="+mn-ea"/>
          <a:cs typeface="+mn-cs"/>
        </a:defRPr>
      </a:lvl2pPr>
      <a:lvl3pPr marL="2167890" algn="l" defTabSz="2167890" rtl="0" eaLnBrk="1" latinLnBrk="0" hangingPunct="1">
        <a:defRPr sz="4265" kern="1200">
          <a:solidFill>
            <a:schemeClr val="tx1"/>
          </a:solidFill>
          <a:latin typeface="+mn-lt"/>
          <a:ea typeface="+mn-ea"/>
          <a:cs typeface="+mn-cs"/>
        </a:defRPr>
      </a:lvl3pPr>
      <a:lvl4pPr marL="3251835" algn="l" defTabSz="2167890" rtl="0" eaLnBrk="1" latinLnBrk="0" hangingPunct="1">
        <a:defRPr sz="4265" kern="1200">
          <a:solidFill>
            <a:schemeClr val="tx1"/>
          </a:solidFill>
          <a:latin typeface="+mn-lt"/>
          <a:ea typeface="+mn-ea"/>
          <a:cs typeface="+mn-cs"/>
        </a:defRPr>
      </a:lvl4pPr>
      <a:lvl5pPr marL="4335145" algn="l" defTabSz="2167890" rtl="0" eaLnBrk="1" latinLnBrk="0" hangingPunct="1">
        <a:defRPr sz="4265" kern="1200">
          <a:solidFill>
            <a:schemeClr val="tx1"/>
          </a:solidFill>
          <a:latin typeface="+mn-lt"/>
          <a:ea typeface="+mn-ea"/>
          <a:cs typeface="+mn-cs"/>
        </a:defRPr>
      </a:lvl5pPr>
      <a:lvl6pPr marL="5419725" algn="l" defTabSz="2167890" rtl="0" eaLnBrk="1" latinLnBrk="0" hangingPunct="1">
        <a:defRPr sz="4265" kern="1200">
          <a:solidFill>
            <a:schemeClr val="tx1"/>
          </a:solidFill>
          <a:latin typeface="+mn-lt"/>
          <a:ea typeface="+mn-ea"/>
          <a:cs typeface="+mn-cs"/>
        </a:defRPr>
      </a:lvl6pPr>
      <a:lvl7pPr marL="6503035" algn="l" defTabSz="2167890" rtl="0" eaLnBrk="1" latinLnBrk="0" hangingPunct="1">
        <a:defRPr sz="4265" kern="1200">
          <a:solidFill>
            <a:schemeClr val="tx1"/>
          </a:solidFill>
          <a:latin typeface="+mn-lt"/>
          <a:ea typeface="+mn-ea"/>
          <a:cs typeface="+mn-cs"/>
        </a:defRPr>
      </a:lvl7pPr>
      <a:lvl8pPr marL="7586980" algn="l" defTabSz="2167890" rtl="0" eaLnBrk="1" latinLnBrk="0" hangingPunct="1">
        <a:defRPr sz="4265" kern="1200">
          <a:solidFill>
            <a:schemeClr val="tx1"/>
          </a:solidFill>
          <a:latin typeface="+mn-lt"/>
          <a:ea typeface="+mn-ea"/>
          <a:cs typeface="+mn-cs"/>
        </a:defRPr>
      </a:lvl8pPr>
      <a:lvl9pPr marL="8671560" algn="l" defTabSz="2167890" rtl="0" eaLnBrk="1" latinLnBrk="0" hangingPunct="1">
        <a:defRPr sz="42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5.xml"/><Relationship Id="rId7"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41.xml"/><Relationship Id="rId7"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s>
</file>

<file path=ppt/slides/_rels/slide11.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tags" Target="../tags/tag57.xml"/><Relationship Id="rId18" Type="http://schemas.openxmlformats.org/officeDocument/2006/relationships/chart" Target="../charts/chart3.xml"/><Relationship Id="rId3" Type="http://schemas.openxmlformats.org/officeDocument/2006/relationships/tags" Target="../tags/tag47.xml"/><Relationship Id="rId7" Type="http://schemas.openxmlformats.org/officeDocument/2006/relationships/tags" Target="../tags/tag51.xml"/><Relationship Id="rId12" Type="http://schemas.openxmlformats.org/officeDocument/2006/relationships/tags" Target="../tags/tag56.xml"/><Relationship Id="rId17" Type="http://schemas.openxmlformats.org/officeDocument/2006/relationships/image" Target="../media/image1.png"/><Relationship Id="rId2" Type="http://schemas.openxmlformats.org/officeDocument/2006/relationships/tags" Target="../tags/tag46.xml"/><Relationship Id="rId16" Type="http://schemas.openxmlformats.org/officeDocument/2006/relationships/slideLayout" Target="../slideLayouts/slideLayout1.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tags" Target="../tags/tag55.xml"/><Relationship Id="rId5" Type="http://schemas.openxmlformats.org/officeDocument/2006/relationships/tags" Target="../tags/tag49.xml"/><Relationship Id="rId15" Type="http://schemas.openxmlformats.org/officeDocument/2006/relationships/tags" Target="../tags/tag59.xml"/><Relationship Id="rId10" Type="http://schemas.openxmlformats.org/officeDocument/2006/relationships/tags" Target="../tags/tag54.xml"/><Relationship Id="rId19" Type="http://schemas.openxmlformats.org/officeDocument/2006/relationships/chart" Target="../charts/chart4.xml"/><Relationship Id="rId4" Type="http://schemas.openxmlformats.org/officeDocument/2006/relationships/tags" Target="../tags/tag48.xml"/><Relationship Id="rId9" Type="http://schemas.openxmlformats.org/officeDocument/2006/relationships/tags" Target="../tags/tag53.xml"/><Relationship Id="rId14" Type="http://schemas.openxmlformats.org/officeDocument/2006/relationships/tags" Target="../tags/tag58.xml"/></Relationships>
</file>

<file path=ppt/slides/_rels/slide12.xml.rels><?xml version="1.0" encoding="UTF-8" standalone="yes"?>
<Relationships xmlns="http://schemas.openxmlformats.org/package/2006/relationships"><Relationship Id="rId26" Type="http://schemas.openxmlformats.org/officeDocument/2006/relationships/tags" Target="../tags/tag85.xml"/><Relationship Id="rId117" Type="http://schemas.openxmlformats.org/officeDocument/2006/relationships/tags" Target="../tags/tag176.xml"/><Relationship Id="rId21" Type="http://schemas.openxmlformats.org/officeDocument/2006/relationships/tags" Target="../tags/tag80.xml"/><Relationship Id="rId42" Type="http://schemas.openxmlformats.org/officeDocument/2006/relationships/tags" Target="../tags/tag101.xml"/><Relationship Id="rId47" Type="http://schemas.openxmlformats.org/officeDocument/2006/relationships/tags" Target="../tags/tag106.xml"/><Relationship Id="rId63" Type="http://schemas.openxmlformats.org/officeDocument/2006/relationships/tags" Target="../tags/tag122.xml"/><Relationship Id="rId68" Type="http://schemas.openxmlformats.org/officeDocument/2006/relationships/tags" Target="../tags/tag127.xml"/><Relationship Id="rId84" Type="http://schemas.openxmlformats.org/officeDocument/2006/relationships/tags" Target="../tags/tag143.xml"/><Relationship Id="rId89" Type="http://schemas.openxmlformats.org/officeDocument/2006/relationships/tags" Target="../tags/tag148.xml"/><Relationship Id="rId112" Type="http://schemas.openxmlformats.org/officeDocument/2006/relationships/tags" Target="../tags/tag171.xml"/><Relationship Id="rId133" Type="http://schemas.openxmlformats.org/officeDocument/2006/relationships/image" Target="../media/image38.png"/><Relationship Id="rId16" Type="http://schemas.openxmlformats.org/officeDocument/2006/relationships/tags" Target="../tags/tag75.xml"/><Relationship Id="rId107" Type="http://schemas.openxmlformats.org/officeDocument/2006/relationships/tags" Target="../tags/tag166.xml"/><Relationship Id="rId11" Type="http://schemas.openxmlformats.org/officeDocument/2006/relationships/tags" Target="../tags/tag70.xml"/><Relationship Id="rId32" Type="http://schemas.openxmlformats.org/officeDocument/2006/relationships/tags" Target="../tags/tag91.xml"/><Relationship Id="rId37" Type="http://schemas.openxmlformats.org/officeDocument/2006/relationships/tags" Target="../tags/tag96.xml"/><Relationship Id="rId53" Type="http://schemas.openxmlformats.org/officeDocument/2006/relationships/tags" Target="../tags/tag112.xml"/><Relationship Id="rId58" Type="http://schemas.openxmlformats.org/officeDocument/2006/relationships/tags" Target="../tags/tag117.xml"/><Relationship Id="rId74" Type="http://schemas.openxmlformats.org/officeDocument/2006/relationships/tags" Target="../tags/tag133.xml"/><Relationship Id="rId79" Type="http://schemas.openxmlformats.org/officeDocument/2006/relationships/tags" Target="../tags/tag138.xml"/><Relationship Id="rId102" Type="http://schemas.openxmlformats.org/officeDocument/2006/relationships/tags" Target="../tags/tag161.xml"/><Relationship Id="rId123" Type="http://schemas.openxmlformats.org/officeDocument/2006/relationships/image" Target="../media/image1.png"/><Relationship Id="rId128" Type="http://schemas.openxmlformats.org/officeDocument/2006/relationships/image" Target="../media/image33.svg"/><Relationship Id="rId5" Type="http://schemas.openxmlformats.org/officeDocument/2006/relationships/tags" Target="../tags/tag64.xml"/><Relationship Id="rId90" Type="http://schemas.openxmlformats.org/officeDocument/2006/relationships/tags" Target="../tags/tag149.xml"/><Relationship Id="rId95" Type="http://schemas.openxmlformats.org/officeDocument/2006/relationships/tags" Target="../tags/tag154.xml"/><Relationship Id="rId14" Type="http://schemas.openxmlformats.org/officeDocument/2006/relationships/tags" Target="../tags/tag73.xml"/><Relationship Id="rId22" Type="http://schemas.openxmlformats.org/officeDocument/2006/relationships/tags" Target="../tags/tag81.xml"/><Relationship Id="rId27" Type="http://schemas.openxmlformats.org/officeDocument/2006/relationships/tags" Target="../tags/tag86.xml"/><Relationship Id="rId30" Type="http://schemas.openxmlformats.org/officeDocument/2006/relationships/tags" Target="../tags/tag89.xml"/><Relationship Id="rId35" Type="http://schemas.openxmlformats.org/officeDocument/2006/relationships/tags" Target="../tags/tag94.xml"/><Relationship Id="rId43" Type="http://schemas.openxmlformats.org/officeDocument/2006/relationships/tags" Target="../tags/tag102.xml"/><Relationship Id="rId48" Type="http://schemas.openxmlformats.org/officeDocument/2006/relationships/tags" Target="../tags/tag107.xml"/><Relationship Id="rId56" Type="http://schemas.openxmlformats.org/officeDocument/2006/relationships/tags" Target="../tags/tag115.xml"/><Relationship Id="rId64" Type="http://schemas.openxmlformats.org/officeDocument/2006/relationships/tags" Target="../tags/tag123.xml"/><Relationship Id="rId69" Type="http://schemas.openxmlformats.org/officeDocument/2006/relationships/tags" Target="../tags/tag128.xml"/><Relationship Id="rId77" Type="http://schemas.openxmlformats.org/officeDocument/2006/relationships/tags" Target="../tags/tag136.xml"/><Relationship Id="rId100" Type="http://schemas.openxmlformats.org/officeDocument/2006/relationships/tags" Target="../tags/tag159.xml"/><Relationship Id="rId105" Type="http://schemas.openxmlformats.org/officeDocument/2006/relationships/tags" Target="../tags/tag164.xml"/><Relationship Id="rId113" Type="http://schemas.openxmlformats.org/officeDocument/2006/relationships/tags" Target="../tags/tag172.xml"/><Relationship Id="rId118" Type="http://schemas.openxmlformats.org/officeDocument/2006/relationships/tags" Target="../tags/tag177.xml"/><Relationship Id="rId126" Type="http://schemas.openxmlformats.org/officeDocument/2006/relationships/image" Target="../media/image31.png"/><Relationship Id="rId134" Type="http://schemas.openxmlformats.org/officeDocument/2006/relationships/image" Target="../media/image39.svg"/><Relationship Id="rId8" Type="http://schemas.openxmlformats.org/officeDocument/2006/relationships/tags" Target="../tags/tag67.xml"/><Relationship Id="rId51" Type="http://schemas.openxmlformats.org/officeDocument/2006/relationships/tags" Target="../tags/tag110.xml"/><Relationship Id="rId72" Type="http://schemas.openxmlformats.org/officeDocument/2006/relationships/tags" Target="../tags/tag131.xml"/><Relationship Id="rId80" Type="http://schemas.openxmlformats.org/officeDocument/2006/relationships/tags" Target="../tags/tag139.xml"/><Relationship Id="rId85" Type="http://schemas.openxmlformats.org/officeDocument/2006/relationships/tags" Target="../tags/tag144.xml"/><Relationship Id="rId93" Type="http://schemas.openxmlformats.org/officeDocument/2006/relationships/tags" Target="../tags/tag152.xml"/><Relationship Id="rId98" Type="http://schemas.openxmlformats.org/officeDocument/2006/relationships/tags" Target="../tags/tag157.xml"/><Relationship Id="rId121" Type="http://schemas.openxmlformats.org/officeDocument/2006/relationships/tags" Target="../tags/tag180.xml"/><Relationship Id="rId3" Type="http://schemas.openxmlformats.org/officeDocument/2006/relationships/tags" Target="../tags/tag62.xml"/><Relationship Id="rId12" Type="http://schemas.openxmlformats.org/officeDocument/2006/relationships/tags" Target="../tags/tag71.xml"/><Relationship Id="rId17" Type="http://schemas.openxmlformats.org/officeDocument/2006/relationships/tags" Target="../tags/tag76.xml"/><Relationship Id="rId25" Type="http://schemas.openxmlformats.org/officeDocument/2006/relationships/tags" Target="../tags/tag84.xml"/><Relationship Id="rId33" Type="http://schemas.openxmlformats.org/officeDocument/2006/relationships/tags" Target="../tags/tag92.xml"/><Relationship Id="rId38" Type="http://schemas.openxmlformats.org/officeDocument/2006/relationships/tags" Target="../tags/tag97.xml"/><Relationship Id="rId46" Type="http://schemas.openxmlformats.org/officeDocument/2006/relationships/tags" Target="../tags/tag105.xml"/><Relationship Id="rId59" Type="http://schemas.openxmlformats.org/officeDocument/2006/relationships/tags" Target="../tags/tag118.xml"/><Relationship Id="rId67" Type="http://schemas.openxmlformats.org/officeDocument/2006/relationships/tags" Target="../tags/tag126.xml"/><Relationship Id="rId103" Type="http://schemas.openxmlformats.org/officeDocument/2006/relationships/tags" Target="../tags/tag162.xml"/><Relationship Id="rId108" Type="http://schemas.openxmlformats.org/officeDocument/2006/relationships/tags" Target="../tags/tag167.xml"/><Relationship Id="rId116" Type="http://schemas.openxmlformats.org/officeDocument/2006/relationships/tags" Target="../tags/tag175.xml"/><Relationship Id="rId124" Type="http://schemas.openxmlformats.org/officeDocument/2006/relationships/image" Target="../media/image29.png"/><Relationship Id="rId129" Type="http://schemas.openxmlformats.org/officeDocument/2006/relationships/image" Target="../media/image34.png"/><Relationship Id="rId20" Type="http://schemas.openxmlformats.org/officeDocument/2006/relationships/tags" Target="../tags/tag79.xml"/><Relationship Id="rId41" Type="http://schemas.openxmlformats.org/officeDocument/2006/relationships/tags" Target="../tags/tag100.xml"/><Relationship Id="rId54" Type="http://schemas.openxmlformats.org/officeDocument/2006/relationships/tags" Target="../tags/tag113.xml"/><Relationship Id="rId62" Type="http://schemas.openxmlformats.org/officeDocument/2006/relationships/tags" Target="../tags/tag121.xml"/><Relationship Id="rId70" Type="http://schemas.openxmlformats.org/officeDocument/2006/relationships/tags" Target="../tags/tag129.xml"/><Relationship Id="rId75" Type="http://schemas.openxmlformats.org/officeDocument/2006/relationships/tags" Target="../tags/tag134.xml"/><Relationship Id="rId83" Type="http://schemas.openxmlformats.org/officeDocument/2006/relationships/tags" Target="../tags/tag142.xml"/><Relationship Id="rId88" Type="http://schemas.openxmlformats.org/officeDocument/2006/relationships/tags" Target="../tags/tag147.xml"/><Relationship Id="rId91" Type="http://schemas.openxmlformats.org/officeDocument/2006/relationships/tags" Target="../tags/tag150.xml"/><Relationship Id="rId96" Type="http://schemas.openxmlformats.org/officeDocument/2006/relationships/tags" Target="../tags/tag155.xml"/><Relationship Id="rId111" Type="http://schemas.openxmlformats.org/officeDocument/2006/relationships/tags" Target="../tags/tag170.xml"/><Relationship Id="rId132" Type="http://schemas.openxmlformats.org/officeDocument/2006/relationships/image" Target="../media/image37.svg"/><Relationship Id="rId1" Type="http://schemas.openxmlformats.org/officeDocument/2006/relationships/tags" Target="../tags/tag60.xml"/><Relationship Id="rId6" Type="http://schemas.openxmlformats.org/officeDocument/2006/relationships/tags" Target="../tags/tag65.xml"/><Relationship Id="rId15" Type="http://schemas.openxmlformats.org/officeDocument/2006/relationships/tags" Target="../tags/tag74.xml"/><Relationship Id="rId23" Type="http://schemas.openxmlformats.org/officeDocument/2006/relationships/tags" Target="../tags/tag82.xml"/><Relationship Id="rId28" Type="http://schemas.openxmlformats.org/officeDocument/2006/relationships/tags" Target="../tags/tag87.xml"/><Relationship Id="rId36" Type="http://schemas.openxmlformats.org/officeDocument/2006/relationships/tags" Target="../tags/tag95.xml"/><Relationship Id="rId49" Type="http://schemas.openxmlformats.org/officeDocument/2006/relationships/tags" Target="../tags/tag108.xml"/><Relationship Id="rId57" Type="http://schemas.openxmlformats.org/officeDocument/2006/relationships/tags" Target="../tags/tag116.xml"/><Relationship Id="rId106" Type="http://schemas.openxmlformats.org/officeDocument/2006/relationships/tags" Target="../tags/tag165.xml"/><Relationship Id="rId114" Type="http://schemas.openxmlformats.org/officeDocument/2006/relationships/tags" Target="../tags/tag173.xml"/><Relationship Id="rId119" Type="http://schemas.openxmlformats.org/officeDocument/2006/relationships/tags" Target="../tags/tag178.xml"/><Relationship Id="rId127" Type="http://schemas.openxmlformats.org/officeDocument/2006/relationships/image" Target="../media/image32.png"/><Relationship Id="rId10" Type="http://schemas.openxmlformats.org/officeDocument/2006/relationships/tags" Target="../tags/tag69.xml"/><Relationship Id="rId31" Type="http://schemas.openxmlformats.org/officeDocument/2006/relationships/tags" Target="../tags/tag90.xml"/><Relationship Id="rId44" Type="http://schemas.openxmlformats.org/officeDocument/2006/relationships/tags" Target="../tags/tag103.xml"/><Relationship Id="rId52" Type="http://schemas.openxmlformats.org/officeDocument/2006/relationships/tags" Target="../tags/tag111.xml"/><Relationship Id="rId60" Type="http://schemas.openxmlformats.org/officeDocument/2006/relationships/tags" Target="../tags/tag119.xml"/><Relationship Id="rId65" Type="http://schemas.openxmlformats.org/officeDocument/2006/relationships/tags" Target="../tags/tag124.xml"/><Relationship Id="rId73" Type="http://schemas.openxmlformats.org/officeDocument/2006/relationships/tags" Target="../tags/tag132.xml"/><Relationship Id="rId78" Type="http://schemas.openxmlformats.org/officeDocument/2006/relationships/tags" Target="../tags/tag137.xml"/><Relationship Id="rId81" Type="http://schemas.openxmlformats.org/officeDocument/2006/relationships/tags" Target="../tags/tag140.xml"/><Relationship Id="rId86" Type="http://schemas.openxmlformats.org/officeDocument/2006/relationships/tags" Target="../tags/tag145.xml"/><Relationship Id="rId94" Type="http://schemas.openxmlformats.org/officeDocument/2006/relationships/tags" Target="../tags/tag153.xml"/><Relationship Id="rId99" Type="http://schemas.openxmlformats.org/officeDocument/2006/relationships/tags" Target="../tags/tag158.xml"/><Relationship Id="rId101" Type="http://schemas.openxmlformats.org/officeDocument/2006/relationships/tags" Target="../tags/tag160.xml"/><Relationship Id="rId122" Type="http://schemas.openxmlformats.org/officeDocument/2006/relationships/slideLayout" Target="../slideLayouts/slideLayout1.xml"/><Relationship Id="rId130" Type="http://schemas.openxmlformats.org/officeDocument/2006/relationships/image" Target="../media/image35.svg"/><Relationship Id="rId4" Type="http://schemas.openxmlformats.org/officeDocument/2006/relationships/tags" Target="../tags/tag63.xml"/><Relationship Id="rId9" Type="http://schemas.openxmlformats.org/officeDocument/2006/relationships/tags" Target="../tags/tag68.xml"/><Relationship Id="rId13" Type="http://schemas.openxmlformats.org/officeDocument/2006/relationships/tags" Target="../tags/tag72.xml"/><Relationship Id="rId18" Type="http://schemas.openxmlformats.org/officeDocument/2006/relationships/tags" Target="../tags/tag77.xml"/><Relationship Id="rId39" Type="http://schemas.openxmlformats.org/officeDocument/2006/relationships/tags" Target="../tags/tag98.xml"/><Relationship Id="rId109" Type="http://schemas.openxmlformats.org/officeDocument/2006/relationships/tags" Target="../tags/tag168.xml"/><Relationship Id="rId34" Type="http://schemas.openxmlformats.org/officeDocument/2006/relationships/tags" Target="../tags/tag93.xml"/><Relationship Id="rId50" Type="http://schemas.openxmlformats.org/officeDocument/2006/relationships/tags" Target="../tags/tag109.xml"/><Relationship Id="rId55" Type="http://schemas.openxmlformats.org/officeDocument/2006/relationships/tags" Target="../tags/tag114.xml"/><Relationship Id="rId76" Type="http://schemas.openxmlformats.org/officeDocument/2006/relationships/tags" Target="../tags/tag135.xml"/><Relationship Id="rId97" Type="http://schemas.openxmlformats.org/officeDocument/2006/relationships/tags" Target="../tags/tag156.xml"/><Relationship Id="rId104" Type="http://schemas.openxmlformats.org/officeDocument/2006/relationships/tags" Target="../tags/tag163.xml"/><Relationship Id="rId120" Type="http://schemas.openxmlformats.org/officeDocument/2006/relationships/tags" Target="../tags/tag179.xml"/><Relationship Id="rId125" Type="http://schemas.openxmlformats.org/officeDocument/2006/relationships/image" Target="../media/image30.svg"/><Relationship Id="rId7" Type="http://schemas.openxmlformats.org/officeDocument/2006/relationships/tags" Target="../tags/tag66.xml"/><Relationship Id="rId71" Type="http://schemas.openxmlformats.org/officeDocument/2006/relationships/tags" Target="../tags/tag130.xml"/><Relationship Id="rId92" Type="http://schemas.openxmlformats.org/officeDocument/2006/relationships/tags" Target="../tags/tag151.xml"/><Relationship Id="rId2" Type="http://schemas.openxmlformats.org/officeDocument/2006/relationships/tags" Target="../tags/tag61.xml"/><Relationship Id="rId29" Type="http://schemas.openxmlformats.org/officeDocument/2006/relationships/tags" Target="../tags/tag88.xml"/><Relationship Id="rId24" Type="http://schemas.openxmlformats.org/officeDocument/2006/relationships/tags" Target="../tags/tag83.xml"/><Relationship Id="rId40" Type="http://schemas.openxmlformats.org/officeDocument/2006/relationships/tags" Target="../tags/tag99.xml"/><Relationship Id="rId45" Type="http://schemas.openxmlformats.org/officeDocument/2006/relationships/tags" Target="../tags/tag104.xml"/><Relationship Id="rId66" Type="http://schemas.openxmlformats.org/officeDocument/2006/relationships/tags" Target="../tags/tag125.xml"/><Relationship Id="rId87" Type="http://schemas.openxmlformats.org/officeDocument/2006/relationships/tags" Target="../tags/tag146.xml"/><Relationship Id="rId110" Type="http://schemas.openxmlformats.org/officeDocument/2006/relationships/tags" Target="../tags/tag169.xml"/><Relationship Id="rId115" Type="http://schemas.openxmlformats.org/officeDocument/2006/relationships/tags" Target="../tags/tag174.xml"/><Relationship Id="rId131" Type="http://schemas.openxmlformats.org/officeDocument/2006/relationships/image" Target="../media/image36.png"/><Relationship Id="rId61" Type="http://schemas.openxmlformats.org/officeDocument/2006/relationships/tags" Target="../tags/tag120.xml"/><Relationship Id="rId82" Type="http://schemas.openxmlformats.org/officeDocument/2006/relationships/tags" Target="../tags/tag141.xml"/><Relationship Id="rId19" Type="http://schemas.openxmlformats.org/officeDocument/2006/relationships/tags" Target="../tags/tag78.xml"/></Relationships>
</file>

<file path=ppt/slides/_rels/slide13.xml.rels><?xml version="1.0" encoding="UTF-8" standalone="yes"?>
<Relationships xmlns="http://schemas.openxmlformats.org/package/2006/relationships"><Relationship Id="rId8" Type="http://schemas.openxmlformats.org/officeDocument/2006/relationships/tags" Target="../tags/tag188.xml"/><Relationship Id="rId13" Type="http://schemas.openxmlformats.org/officeDocument/2006/relationships/image" Target="../media/image40.jpeg"/><Relationship Id="rId3" Type="http://schemas.openxmlformats.org/officeDocument/2006/relationships/tags" Target="../tags/tag183.xml"/><Relationship Id="rId7" Type="http://schemas.openxmlformats.org/officeDocument/2006/relationships/tags" Target="../tags/tag187.xml"/><Relationship Id="rId12" Type="http://schemas.openxmlformats.org/officeDocument/2006/relationships/image" Target="../media/image1.png"/><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tags" Target="../tags/tag186.xml"/><Relationship Id="rId11" Type="http://schemas.openxmlformats.org/officeDocument/2006/relationships/slideLayout" Target="../slideLayouts/slideLayout1.xml"/><Relationship Id="rId5" Type="http://schemas.openxmlformats.org/officeDocument/2006/relationships/tags" Target="../tags/tag185.xml"/><Relationship Id="rId10" Type="http://schemas.openxmlformats.org/officeDocument/2006/relationships/tags" Target="../tags/tag190.xml"/><Relationship Id="rId4" Type="http://schemas.openxmlformats.org/officeDocument/2006/relationships/tags" Target="../tags/tag184.xml"/><Relationship Id="rId9" Type="http://schemas.openxmlformats.org/officeDocument/2006/relationships/tags" Target="../tags/tag189.xml"/><Relationship Id="rId14" Type="http://schemas.openxmlformats.org/officeDocument/2006/relationships/chart" Target="../charts/chart5.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193.xml"/><Relationship Id="rId7" Type="http://schemas.openxmlformats.org/officeDocument/2006/relationships/slideLayout" Target="../slideLayouts/slideLayout2.xm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tags" Target="../tags/tag196.xml"/><Relationship Id="rId5" Type="http://schemas.openxmlformats.org/officeDocument/2006/relationships/tags" Target="../tags/tag195.xml"/><Relationship Id="rId4" Type="http://schemas.openxmlformats.org/officeDocument/2006/relationships/tags" Target="../tags/tag19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44.png"/><Relationship Id="rId18" Type="http://schemas.openxmlformats.org/officeDocument/2006/relationships/image" Target="../media/image49.svg"/><Relationship Id="rId3" Type="http://schemas.openxmlformats.org/officeDocument/2006/relationships/tags" Target="../tags/tag199.xml"/><Relationship Id="rId21" Type="http://schemas.openxmlformats.org/officeDocument/2006/relationships/image" Target="../media/image52.png"/><Relationship Id="rId7" Type="http://schemas.openxmlformats.org/officeDocument/2006/relationships/slideLayout" Target="../slideLayouts/slideLayout2.xml"/><Relationship Id="rId12" Type="http://schemas.openxmlformats.org/officeDocument/2006/relationships/image" Target="../media/image43.svg"/><Relationship Id="rId17" Type="http://schemas.openxmlformats.org/officeDocument/2006/relationships/image" Target="../media/image48.png"/><Relationship Id="rId2" Type="http://schemas.openxmlformats.org/officeDocument/2006/relationships/tags" Target="../tags/tag198.xml"/><Relationship Id="rId16" Type="http://schemas.openxmlformats.org/officeDocument/2006/relationships/image" Target="../media/image47.svg"/><Relationship Id="rId20" Type="http://schemas.openxmlformats.org/officeDocument/2006/relationships/image" Target="../media/image51.svg"/><Relationship Id="rId1" Type="http://schemas.openxmlformats.org/officeDocument/2006/relationships/tags" Target="../tags/tag197.xml"/><Relationship Id="rId6" Type="http://schemas.openxmlformats.org/officeDocument/2006/relationships/tags" Target="../tags/tag202.xml"/><Relationship Id="rId11" Type="http://schemas.openxmlformats.org/officeDocument/2006/relationships/image" Target="../media/image42.png"/><Relationship Id="rId5" Type="http://schemas.openxmlformats.org/officeDocument/2006/relationships/tags" Target="../tags/tag201.xml"/><Relationship Id="rId15" Type="http://schemas.openxmlformats.org/officeDocument/2006/relationships/image" Target="../media/image46.png"/><Relationship Id="rId10" Type="http://schemas.openxmlformats.org/officeDocument/2006/relationships/image" Target="../media/image41.svg"/><Relationship Id="rId19" Type="http://schemas.openxmlformats.org/officeDocument/2006/relationships/image" Target="../media/image50.png"/><Relationship Id="rId4" Type="http://schemas.openxmlformats.org/officeDocument/2006/relationships/tags" Target="../tags/tag200.xml"/><Relationship Id="rId9" Type="http://schemas.openxmlformats.org/officeDocument/2006/relationships/image" Target="../media/image34.png"/><Relationship Id="rId14" Type="http://schemas.openxmlformats.org/officeDocument/2006/relationships/image" Target="../media/image45.svg"/><Relationship Id="rId22" Type="http://schemas.openxmlformats.org/officeDocument/2006/relationships/image" Target="../media/image53.svg"/></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205.xml"/><Relationship Id="rId7" Type="http://schemas.openxmlformats.org/officeDocument/2006/relationships/slideLayout" Target="../slideLayouts/slideLayout2.xml"/><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tags" Target="../tags/tag208.xml"/><Relationship Id="rId5" Type="http://schemas.openxmlformats.org/officeDocument/2006/relationships/tags" Target="../tags/tag207.xml"/><Relationship Id="rId4" Type="http://schemas.openxmlformats.org/officeDocument/2006/relationships/tags" Target="../tags/tag206.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11.xml"/><Relationship Id="rId7"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211.xml"/><Relationship Id="rId7" Type="http://schemas.openxmlformats.org/officeDocument/2006/relationships/slideLayout" Target="../slideLayouts/slideLayout2.xml"/><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tags" Target="../tags/tag214.xml"/><Relationship Id="rId5" Type="http://schemas.openxmlformats.org/officeDocument/2006/relationships/tags" Target="../tags/tag213.xml"/><Relationship Id="rId4" Type="http://schemas.openxmlformats.org/officeDocument/2006/relationships/tags" Target="../tags/tag212.xml"/><Relationship Id="rId9" Type="http://schemas.openxmlformats.org/officeDocument/2006/relationships/image" Target="../media/image54.png"/></Relationships>
</file>

<file path=ppt/slides/_rels/slide21.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svg"/><Relationship Id="rId7" Type="http://schemas.openxmlformats.org/officeDocument/2006/relationships/image" Target="../media/image60.svg"/><Relationship Id="rId2" Type="http://schemas.openxmlformats.org/officeDocument/2006/relationships/image" Target="../media/image55.png"/><Relationship Id="rId1" Type="http://schemas.openxmlformats.org/officeDocument/2006/relationships/slideLayout" Target="../slideLayouts/slideLayout4.xml"/><Relationship Id="rId6" Type="http://schemas.openxmlformats.org/officeDocument/2006/relationships/image" Target="../media/image59.png"/><Relationship Id="rId5" Type="http://schemas.openxmlformats.org/officeDocument/2006/relationships/image" Target="../media/image58.svg"/><Relationship Id="rId10" Type="http://schemas.openxmlformats.org/officeDocument/2006/relationships/chart" Target="../charts/chart6.xml"/><Relationship Id="rId4" Type="http://schemas.openxmlformats.org/officeDocument/2006/relationships/image" Target="../media/image57.png"/><Relationship Id="rId9" Type="http://schemas.openxmlformats.org/officeDocument/2006/relationships/image" Target="../media/image62.png"/></Relationships>
</file>

<file path=ppt/slides/_rels/slide2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4.xml"/><Relationship Id="rId4" Type="http://schemas.openxmlformats.org/officeDocument/2006/relationships/chart" Target="../charts/chart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67.png"/><Relationship Id="rId2" Type="http://schemas.openxmlformats.org/officeDocument/2006/relationships/slideLayout" Target="../slideLayouts/slideLayout4.xml"/><Relationship Id="rId1" Type="http://schemas.openxmlformats.org/officeDocument/2006/relationships/tags" Target="../tags/tag215.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5.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notesSlide" Target="../notesSlides/notesSlide6.xml"/><Relationship Id="rId7" Type="http://schemas.openxmlformats.org/officeDocument/2006/relationships/chart" Target="../charts/chart11.xml"/><Relationship Id="rId2" Type="http://schemas.openxmlformats.org/officeDocument/2006/relationships/slideLayout" Target="../slideLayouts/slideLayout4.xml"/><Relationship Id="rId1" Type="http://schemas.openxmlformats.org/officeDocument/2006/relationships/tags" Target="../tags/tag216.xml"/><Relationship Id="rId6" Type="http://schemas.openxmlformats.org/officeDocument/2006/relationships/chart" Target="../charts/chart10.xml"/><Relationship Id="rId5" Type="http://schemas.microsoft.com/office/2007/relationships/hdphoto" Target="../media/hdphoto1.wdp"/><Relationship Id="rId4" Type="http://schemas.openxmlformats.org/officeDocument/2006/relationships/image" Target="../media/image68.png"/></Relationships>
</file>

<file path=ppt/slides/_rels/slide26.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18" Type="http://schemas.openxmlformats.org/officeDocument/2006/relationships/image" Target="../media/image82.png"/><Relationship Id="rId3" Type="http://schemas.openxmlformats.org/officeDocument/2006/relationships/notesSlide" Target="../notesSlides/notesSlide7.xml"/><Relationship Id="rId7" Type="http://schemas.openxmlformats.org/officeDocument/2006/relationships/image" Target="../media/image71.png"/><Relationship Id="rId12" Type="http://schemas.openxmlformats.org/officeDocument/2006/relationships/image" Target="../media/image76.png"/><Relationship Id="rId17" Type="http://schemas.openxmlformats.org/officeDocument/2006/relationships/image" Target="../media/image81.png"/><Relationship Id="rId2" Type="http://schemas.openxmlformats.org/officeDocument/2006/relationships/slideLayout" Target="../slideLayouts/slideLayout4.xml"/><Relationship Id="rId16" Type="http://schemas.openxmlformats.org/officeDocument/2006/relationships/image" Target="../media/image80.png"/><Relationship Id="rId1" Type="http://schemas.openxmlformats.org/officeDocument/2006/relationships/tags" Target="../tags/tag217.xml"/><Relationship Id="rId6" Type="http://schemas.openxmlformats.org/officeDocument/2006/relationships/chart" Target="../charts/chart13.xml"/><Relationship Id="rId11" Type="http://schemas.openxmlformats.org/officeDocument/2006/relationships/image" Target="../media/image75.png"/><Relationship Id="rId5" Type="http://schemas.openxmlformats.org/officeDocument/2006/relationships/chart" Target="../charts/chart12.xml"/><Relationship Id="rId15" Type="http://schemas.openxmlformats.org/officeDocument/2006/relationships/image" Target="../media/image79.png"/><Relationship Id="rId10" Type="http://schemas.openxmlformats.org/officeDocument/2006/relationships/image" Target="../media/image74.png"/><Relationship Id="rId19" Type="http://schemas.openxmlformats.org/officeDocument/2006/relationships/image" Target="../media/image83.png"/><Relationship Id="rId4" Type="http://schemas.openxmlformats.org/officeDocument/2006/relationships/image" Target="../media/image70.png"/><Relationship Id="rId9" Type="http://schemas.openxmlformats.org/officeDocument/2006/relationships/image" Target="../media/image73.png"/><Relationship Id="rId14" Type="http://schemas.openxmlformats.org/officeDocument/2006/relationships/image" Target="../media/image78.png"/></Relationships>
</file>

<file path=ppt/slides/_rels/slide2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chart" Target="../charts/chart14.xml"/><Relationship Id="rId4" Type="http://schemas.openxmlformats.org/officeDocument/2006/relationships/image" Target="../media/image8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18" Type="http://schemas.openxmlformats.org/officeDocument/2006/relationships/tags" Target="../tags/tag32.xml"/><Relationship Id="rId3" Type="http://schemas.openxmlformats.org/officeDocument/2006/relationships/tags" Target="../tags/tag17.xml"/><Relationship Id="rId21" Type="http://schemas.openxmlformats.org/officeDocument/2006/relationships/chart" Target="../charts/chart1.xml"/><Relationship Id="rId7" Type="http://schemas.openxmlformats.org/officeDocument/2006/relationships/tags" Target="../tags/tag21.xml"/><Relationship Id="rId12" Type="http://schemas.openxmlformats.org/officeDocument/2006/relationships/tags" Target="../tags/tag26.xml"/><Relationship Id="rId17" Type="http://schemas.openxmlformats.org/officeDocument/2006/relationships/tags" Target="../tags/tag31.xml"/><Relationship Id="rId2" Type="http://schemas.openxmlformats.org/officeDocument/2006/relationships/tags" Target="../tags/tag16.xml"/><Relationship Id="rId16" Type="http://schemas.openxmlformats.org/officeDocument/2006/relationships/tags" Target="../tags/tag30.xml"/><Relationship Id="rId20" Type="http://schemas.openxmlformats.org/officeDocument/2006/relationships/notesSlide" Target="../notesSlides/notesSlide1.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5" Type="http://schemas.openxmlformats.org/officeDocument/2006/relationships/tags" Target="../tags/tag19.xml"/><Relationship Id="rId15" Type="http://schemas.openxmlformats.org/officeDocument/2006/relationships/tags" Target="../tags/tag29.xml"/><Relationship Id="rId23" Type="http://schemas.openxmlformats.org/officeDocument/2006/relationships/image" Target="../media/image2.png"/><Relationship Id="rId10" Type="http://schemas.openxmlformats.org/officeDocument/2006/relationships/tags" Target="../tags/tag24.xml"/><Relationship Id="rId19" Type="http://schemas.openxmlformats.org/officeDocument/2006/relationships/slideLayout" Target="../slideLayouts/slideLayout4.xml"/><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tags" Target="../tags/tag28.xml"/><Relationship Id="rId22" Type="http://schemas.openxmlformats.org/officeDocument/2006/relationships/chart" Target="../charts/char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jpe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jpe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35.xml"/><Relationship Id="rId7"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grpSp>
        <p:nvGrpSpPr>
          <p:cNvPr id="10" name="组合 9"/>
          <p:cNvGrpSpPr/>
          <p:nvPr/>
        </p:nvGrpSpPr>
        <p:grpSpPr>
          <a:xfrm>
            <a:off x="26159906" y="14842036"/>
            <a:ext cx="5803676" cy="930324"/>
            <a:chOff x="3382179" y="2924930"/>
            <a:chExt cx="4731061" cy="758385"/>
          </a:xfrm>
        </p:grpSpPr>
        <p:grpSp>
          <p:nvGrpSpPr>
            <p:cNvPr id="11" name="组 1"/>
            <p:cNvGrpSpPr/>
            <p:nvPr/>
          </p:nvGrpSpPr>
          <p:grpSpPr>
            <a:xfrm>
              <a:off x="3382179" y="2924930"/>
              <a:ext cx="2265363" cy="695325"/>
              <a:chOff x="3186113" y="1204913"/>
              <a:chExt cx="2265363" cy="695325"/>
            </a:xfrm>
            <a:solidFill>
              <a:srgbClr val="FFFFFF"/>
            </a:solidFill>
          </p:grpSpPr>
          <p:sp>
            <p:nvSpPr>
              <p:cNvPr id="13" name="Freeform 5"/>
              <p:cNvSpPr>
                <a:spLocks noEditPoints="1"/>
              </p:cNvSpPr>
              <p:nvPr>
                <p:custDataLst>
                  <p:tags r:id="rId2"/>
                </p:custDataLst>
              </p:nvPr>
            </p:nvSpPr>
            <p:spPr bwMode="auto">
              <a:xfrm>
                <a:off x="3186113" y="1362075"/>
                <a:ext cx="508000" cy="538162"/>
              </a:xfrm>
              <a:custGeom>
                <a:avLst/>
                <a:gdLst>
                  <a:gd name="T0" fmla="*/ 585 w 819"/>
                  <a:gd name="T1" fmla="*/ 354 h 864"/>
                  <a:gd name="T2" fmla="*/ 540 w 819"/>
                  <a:gd name="T3" fmla="*/ 225 h 864"/>
                  <a:gd name="T4" fmla="*/ 435 w 819"/>
                  <a:gd name="T5" fmla="*/ 174 h 864"/>
                  <a:gd name="T6" fmla="*/ 323 w 819"/>
                  <a:gd name="T7" fmla="*/ 219 h 864"/>
                  <a:gd name="T8" fmla="*/ 251 w 819"/>
                  <a:gd name="T9" fmla="*/ 354 h 864"/>
                  <a:gd name="T10" fmla="*/ 585 w 819"/>
                  <a:gd name="T11" fmla="*/ 354 h 864"/>
                  <a:gd name="T12" fmla="*/ 791 w 819"/>
                  <a:gd name="T13" fmla="*/ 488 h 864"/>
                  <a:gd name="T14" fmla="*/ 234 w 819"/>
                  <a:gd name="T15" fmla="*/ 488 h 864"/>
                  <a:gd name="T16" fmla="*/ 284 w 819"/>
                  <a:gd name="T17" fmla="*/ 646 h 864"/>
                  <a:gd name="T18" fmla="*/ 396 w 819"/>
                  <a:gd name="T19" fmla="*/ 696 h 864"/>
                  <a:gd name="T20" fmla="*/ 490 w 819"/>
                  <a:gd name="T21" fmla="*/ 668 h 864"/>
                  <a:gd name="T22" fmla="*/ 552 w 819"/>
                  <a:gd name="T23" fmla="*/ 601 h 864"/>
                  <a:gd name="T24" fmla="*/ 769 w 819"/>
                  <a:gd name="T25" fmla="*/ 601 h 864"/>
                  <a:gd name="T26" fmla="*/ 624 w 819"/>
                  <a:gd name="T27" fmla="*/ 797 h 864"/>
                  <a:gd name="T28" fmla="*/ 396 w 819"/>
                  <a:gd name="T29" fmla="*/ 864 h 864"/>
                  <a:gd name="T30" fmla="*/ 22 w 819"/>
                  <a:gd name="T31" fmla="*/ 416 h 864"/>
                  <a:gd name="T32" fmla="*/ 156 w 819"/>
                  <a:gd name="T33" fmla="*/ 118 h 864"/>
                  <a:gd name="T34" fmla="*/ 451 w 819"/>
                  <a:gd name="T35" fmla="*/ 0 h 864"/>
                  <a:gd name="T36" fmla="*/ 791 w 819"/>
                  <a:gd name="T37" fmla="*/ 48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9" h="864">
                    <a:moveTo>
                      <a:pt x="585" y="354"/>
                    </a:moveTo>
                    <a:cubicBezTo>
                      <a:pt x="585" y="298"/>
                      <a:pt x="568" y="258"/>
                      <a:pt x="540" y="225"/>
                    </a:cubicBezTo>
                    <a:cubicBezTo>
                      <a:pt x="513" y="191"/>
                      <a:pt x="474" y="174"/>
                      <a:pt x="435" y="174"/>
                    </a:cubicBezTo>
                    <a:cubicBezTo>
                      <a:pt x="390" y="174"/>
                      <a:pt x="357" y="191"/>
                      <a:pt x="323" y="219"/>
                    </a:cubicBezTo>
                    <a:cubicBezTo>
                      <a:pt x="290" y="253"/>
                      <a:pt x="262" y="298"/>
                      <a:pt x="251" y="354"/>
                    </a:cubicBezTo>
                    <a:cubicBezTo>
                      <a:pt x="585" y="354"/>
                      <a:pt x="585" y="354"/>
                      <a:pt x="585" y="354"/>
                    </a:cubicBezTo>
                    <a:close/>
                    <a:moveTo>
                      <a:pt x="791" y="488"/>
                    </a:moveTo>
                    <a:cubicBezTo>
                      <a:pt x="234" y="488"/>
                      <a:pt x="234" y="488"/>
                      <a:pt x="234" y="488"/>
                    </a:cubicBezTo>
                    <a:cubicBezTo>
                      <a:pt x="228" y="556"/>
                      <a:pt x="245" y="612"/>
                      <a:pt x="284" y="646"/>
                    </a:cubicBezTo>
                    <a:cubicBezTo>
                      <a:pt x="312" y="679"/>
                      <a:pt x="351" y="696"/>
                      <a:pt x="396" y="696"/>
                    </a:cubicBezTo>
                    <a:cubicBezTo>
                      <a:pt x="429" y="696"/>
                      <a:pt x="462" y="685"/>
                      <a:pt x="490" y="668"/>
                    </a:cubicBezTo>
                    <a:cubicBezTo>
                      <a:pt x="518" y="651"/>
                      <a:pt x="540" y="629"/>
                      <a:pt x="552" y="601"/>
                    </a:cubicBezTo>
                    <a:cubicBezTo>
                      <a:pt x="769" y="601"/>
                      <a:pt x="769" y="601"/>
                      <a:pt x="769" y="601"/>
                    </a:cubicBezTo>
                    <a:cubicBezTo>
                      <a:pt x="741" y="685"/>
                      <a:pt x="691" y="752"/>
                      <a:pt x="624" y="797"/>
                    </a:cubicBezTo>
                    <a:cubicBezTo>
                      <a:pt x="557" y="842"/>
                      <a:pt x="479" y="864"/>
                      <a:pt x="396" y="864"/>
                    </a:cubicBezTo>
                    <a:cubicBezTo>
                      <a:pt x="123" y="864"/>
                      <a:pt x="0" y="713"/>
                      <a:pt x="22" y="416"/>
                    </a:cubicBezTo>
                    <a:cubicBezTo>
                      <a:pt x="33" y="292"/>
                      <a:pt x="78" y="191"/>
                      <a:pt x="156" y="118"/>
                    </a:cubicBezTo>
                    <a:cubicBezTo>
                      <a:pt x="228" y="40"/>
                      <a:pt x="329" y="0"/>
                      <a:pt x="451" y="0"/>
                    </a:cubicBezTo>
                    <a:cubicBezTo>
                      <a:pt x="708" y="0"/>
                      <a:pt x="819" y="163"/>
                      <a:pt x="791" y="4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2171" tIns="56084" rIns="112171" bIns="56084" numCol="1" anchor="t" anchorCtr="0" compatLnSpc="1"/>
              <a:lstStyle/>
              <a:p>
                <a:pPr algn="ctr"/>
                <a:endParaRPr lang="zh-CN" altLang="en-US" sz="2205">
                  <a:solidFill>
                    <a:schemeClr val="bg1"/>
                  </a:solidFill>
                  <a:latin typeface="微软雅黑" panose="020B0503020204020204" pitchFamily="34" charset="-122"/>
                  <a:ea typeface="微软雅黑" panose="020B0503020204020204" pitchFamily="34" charset="-122"/>
                </a:endParaRPr>
              </a:p>
            </p:txBody>
          </p:sp>
          <p:sp>
            <p:nvSpPr>
              <p:cNvPr id="14" name="Freeform 6"/>
              <p:cNvSpPr>
                <a:spLocks noEditPoints="1"/>
              </p:cNvSpPr>
              <p:nvPr>
                <p:custDataLst>
                  <p:tags r:id="rId3"/>
                </p:custDataLst>
              </p:nvPr>
            </p:nvSpPr>
            <p:spPr bwMode="auto">
              <a:xfrm>
                <a:off x="3694113" y="1204913"/>
                <a:ext cx="509588" cy="695325"/>
              </a:xfrm>
              <a:custGeom>
                <a:avLst/>
                <a:gdLst>
                  <a:gd name="T0" fmla="*/ 594 w 819"/>
                  <a:gd name="T1" fmla="*/ 695 h 1117"/>
                  <a:gd name="T2" fmla="*/ 434 w 819"/>
                  <a:gd name="T3" fmla="*/ 450 h 1117"/>
                  <a:gd name="T4" fmla="*/ 231 w 819"/>
                  <a:gd name="T5" fmla="*/ 712 h 1117"/>
                  <a:gd name="T6" fmla="*/ 275 w 819"/>
                  <a:gd name="T7" fmla="*/ 884 h 1117"/>
                  <a:gd name="T8" fmla="*/ 390 w 819"/>
                  <a:gd name="T9" fmla="*/ 945 h 1117"/>
                  <a:gd name="T10" fmla="*/ 522 w 819"/>
                  <a:gd name="T11" fmla="*/ 884 h 1117"/>
                  <a:gd name="T12" fmla="*/ 594 w 819"/>
                  <a:gd name="T13" fmla="*/ 695 h 1117"/>
                  <a:gd name="T14" fmla="*/ 808 w 819"/>
                  <a:gd name="T15" fmla="*/ 684 h 1117"/>
                  <a:gd name="T16" fmla="*/ 748 w 819"/>
                  <a:gd name="T17" fmla="*/ 923 h 1117"/>
                  <a:gd name="T18" fmla="*/ 605 w 819"/>
                  <a:gd name="T19" fmla="*/ 1067 h 1117"/>
                  <a:gd name="T20" fmla="*/ 423 w 819"/>
                  <a:gd name="T21" fmla="*/ 1117 h 1117"/>
                  <a:gd name="T22" fmla="*/ 215 w 819"/>
                  <a:gd name="T23" fmla="*/ 995 h 1117"/>
                  <a:gd name="T24" fmla="*/ 209 w 819"/>
                  <a:gd name="T25" fmla="*/ 995 h 1117"/>
                  <a:gd name="T26" fmla="*/ 198 w 819"/>
                  <a:gd name="T27" fmla="*/ 1095 h 1117"/>
                  <a:gd name="T28" fmla="*/ 0 w 819"/>
                  <a:gd name="T29" fmla="*/ 1095 h 1117"/>
                  <a:gd name="T30" fmla="*/ 94 w 819"/>
                  <a:gd name="T31" fmla="*/ 0 h 1117"/>
                  <a:gd name="T32" fmla="*/ 302 w 819"/>
                  <a:gd name="T33" fmla="*/ 0 h 1117"/>
                  <a:gd name="T34" fmla="*/ 270 w 819"/>
                  <a:gd name="T35" fmla="*/ 389 h 1117"/>
                  <a:gd name="T36" fmla="*/ 270 w 819"/>
                  <a:gd name="T37" fmla="*/ 389 h 1117"/>
                  <a:gd name="T38" fmla="*/ 517 w 819"/>
                  <a:gd name="T39" fmla="*/ 261 h 1117"/>
                  <a:gd name="T40" fmla="*/ 517 w 819"/>
                  <a:gd name="T41" fmla="*/ 261 h 1117"/>
                  <a:gd name="T42" fmla="*/ 517 w 819"/>
                  <a:gd name="T43" fmla="*/ 261 h 1117"/>
                  <a:gd name="T44" fmla="*/ 759 w 819"/>
                  <a:gd name="T45" fmla="*/ 395 h 1117"/>
                  <a:gd name="T46" fmla="*/ 808 w 819"/>
                  <a:gd name="T47" fmla="*/ 684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9" h="1117">
                    <a:moveTo>
                      <a:pt x="594" y="695"/>
                    </a:moveTo>
                    <a:cubicBezTo>
                      <a:pt x="605" y="534"/>
                      <a:pt x="555" y="450"/>
                      <a:pt x="434" y="450"/>
                    </a:cubicBezTo>
                    <a:cubicBezTo>
                      <a:pt x="314" y="450"/>
                      <a:pt x="248" y="534"/>
                      <a:pt x="231" y="712"/>
                    </a:cubicBezTo>
                    <a:cubicBezTo>
                      <a:pt x="226" y="784"/>
                      <a:pt x="242" y="839"/>
                      <a:pt x="275" y="884"/>
                    </a:cubicBezTo>
                    <a:cubicBezTo>
                      <a:pt x="302" y="923"/>
                      <a:pt x="341" y="945"/>
                      <a:pt x="390" y="945"/>
                    </a:cubicBezTo>
                    <a:cubicBezTo>
                      <a:pt x="440" y="945"/>
                      <a:pt x="484" y="923"/>
                      <a:pt x="522" y="884"/>
                    </a:cubicBezTo>
                    <a:cubicBezTo>
                      <a:pt x="561" y="839"/>
                      <a:pt x="588" y="773"/>
                      <a:pt x="594" y="695"/>
                    </a:cubicBezTo>
                    <a:close/>
                    <a:moveTo>
                      <a:pt x="808" y="684"/>
                    </a:moveTo>
                    <a:cubicBezTo>
                      <a:pt x="803" y="778"/>
                      <a:pt x="781" y="856"/>
                      <a:pt x="748" y="923"/>
                    </a:cubicBezTo>
                    <a:cubicBezTo>
                      <a:pt x="715" y="984"/>
                      <a:pt x="665" y="1028"/>
                      <a:pt x="605" y="1067"/>
                    </a:cubicBezTo>
                    <a:cubicBezTo>
                      <a:pt x="544" y="1101"/>
                      <a:pt x="489" y="1117"/>
                      <a:pt x="423" y="1117"/>
                    </a:cubicBezTo>
                    <a:cubicBezTo>
                      <a:pt x="330" y="1117"/>
                      <a:pt x="258" y="1078"/>
                      <a:pt x="215" y="995"/>
                    </a:cubicBezTo>
                    <a:cubicBezTo>
                      <a:pt x="209" y="995"/>
                      <a:pt x="209" y="995"/>
                      <a:pt x="209" y="995"/>
                    </a:cubicBezTo>
                    <a:cubicBezTo>
                      <a:pt x="198" y="1095"/>
                      <a:pt x="198" y="1095"/>
                      <a:pt x="198" y="1095"/>
                    </a:cubicBezTo>
                    <a:cubicBezTo>
                      <a:pt x="0" y="1095"/>
                      <a:pt x="0" y="1095"/>
                      <a:pt x="0" y="1095"/>
                    </a:cubicBezTo>
                    <a:cubicBezTo>
                      <a:pt x="94" y="0"/>
                      <a:pt x="94" y="0"/>
                      <a:pt x="94" y="0"/>
                    </a:cubicBezTo>
                    <a:cubicBezTo>
                      <a:pt x="302" y="0"/>
                      <a:pt x="302" y="0"/>
                      <a:pt x="302" y="0"/>
                    </a:cubicBezTo>
                    <a:cubicBezTo>
                      <a:pt x="270" y="389"/>
                      <a:pt x="270" y="389"/>
                      <a:pt x="270" y="389"/>
                    </a:cubicBezTo>
                    <a:cubicBezTo>
                      <a:pt x="270" y="389"/>
                      <a:pt x="270" y="389"/>
                      <a:pt x="270" y="389"/>
                    </a:cubicBezTo>
                    <a:cubicBezTo>
                      <a:pt x="335" y="306"/>
                      <a:pt x="418" y="261"/>
                      <a:pt x="517" y="261"/>
                    </a:cubicBezTo>
                    <a:cubicBezTo>
                      <a:pt x="517" y="261"/>
                      <a:pt x="517" y="261"/>
                      <a:pt x="517" y="261"/>
                    </a:cubicBezTo>
                    <a:cubicBezTo>
                      <a:pt x="517" y="261"/>
                      <a:pt x="517" y="261"/>
                      <a:pt x="517" y="261"/>
                    </a:cubicBezTo>
                    <a:cubicBezTo>
                      <a:pt x="627" y="267"/>
                      <a:pt x="704" y="311"/>
                      <a:pt x="759" y="395"/>
                    </a:cubicBezTo>
                    <a:cubicBezTo>
                      <a:pt x="803" y="473"/>
                      <a:pt x="819" y="567"/>
                      <a:pt x="808" y="6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2171" tIns="56084" rIns="112171" bIns="56084" numCol="1" anchor="t" anchorCtr="0" compatLnSpc="1"/>
              <a:lstStyle/>
              <a:p>
                <a:pPr algn="ctr"/>
                <a:endParaRPr lang="zh-CN" altLang="en-US" sz="2205">
                  <a:solidFill>
                    <a:schemeClr val="bg1"/>
                  </a:solidFill>
                  <a:latin typeface="微软雅黑" panose="020B0503020204020204" pitchFamily="34" charset="-122"/>
                  <a:ea typeface="微软雅黑" panose="020B0503020204020204" pitchFamily="34" charset="-122"/>
                </a:endParaRPr>
              </a:p>
            </p:txBody>
          </p:sp>
          <p:sp>
            <p:nvSpPr>
              <p:cNvPr id="15" name="Freeform 7"/>
              <p:cNvSpPr/>
              <p:nvPr>
                <p:custDataLst>
                  <p:tags r:id="rId4"/>
                </p:custDataLst>
              </p:nvPr>
            </p:nvSpPr>
            <p:spPr bwMode="auto">
              <a:xfrm>
                <a:off x="4203701" y="1306513"/>
                <a:ext cx="582613" cy="584200"/>
              </a:xfrm>
              <a:custGeom>
                <a:avLst/>
                <a:gdLst>
                  <a:gd name="T0" fmla="*/ 216 w 939"/>
                  <a:gd name="T1" fmla="*/ 938 h 938"/>
                  <a:gd name="T2" fmla="*/ 0 w 939"/>
                  <a:gd name="T3" fmla="*/ 938 h 938"/>
                  <a:gd name="T4" fmla="*/ 72 w 939"/>
                  <a:gd name="T5" fmla="*/ 113 h 938"/>
                  <a:gd name="T6" fmla="*/ 276 w 939"/>
                  <a:gd name="T7" fmla="*/ 113 h 938"/>
                  <a:gd name="T8" fmla="*/ 271 w 939"/>
                  <a:gd name="T9" fmla="*/ 170 h 938"/>
                  <a:gd name="T10" fmla="*/ 757 w 939"/>
                  <a:gd name="T11" fmla="*/ 57 h 938"/>
                  <a:gd name="T12" fmla="*/ 762 w 939"/>
                  <a:gd name="T13" fmla="*/ 0 h 938"/>
                  <a:gd name="T14" fmla="*/ 850 w 939"/>
                  <a:gd name="T15" fmla="*/ 68 h 938"/>
                  <a:gd name="T16" fmla="*/ 939 w 939"/>
                  <a:gd name="T17" fmla="*/ 130 h 938"/>
                  <a:gd name="T18" fmla="*/ 845 w 939"/>
                  <a:gd name="T19" fmla="*/ 175 h 938"/>
                  <a:gd name="T20" fmla="*/ 745 w 939"/>
                  <a:gd name="T21" fmla="*/ 221 h 938"/>
                  <a:gd name="T22" fmla="*/ 745 w 939"/>
                  <a:gd name="T23" fmla="*/ 192 h 938"/>
                  <a:gd name="T24" fmla="*/ 216 w 939"/>
                  <a:gd name="T25" fmla="*/ 938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9" h="938">
                    <a:moveTo>
                      <a:pt x="216" y="938"/>
                    </a:moveTo>
                    <a:cubicBezTo>
                      <a:pt x="0" y="938"/>
                      <a:pt x="0" y="938"/>
                      <a:pt x="0" y="938"/>
                    </a:cubicBezTo>
                    <a:cubicBezTo>
                      <a:pt x="72" y="113"/>
                      <a:pt x="72" y="113"/>
                      <a:pt x="72" y="113"/>
                    </a:cubicBezTo>
                    <a:cubicBezTo>
                      <a:pt x="276" y="113"/>
                      <a:pt x="276" y="113"/>
                      <a:pt x="276" y="113"/>
                    </a:cubicBezTo>
                    <a:cubicBezTo>
                      <a:pt x="271" y="170"/>
                      <a:pt x="271" y="170"/>
                      <a:pt x="271" y="170"/>
                    </a:cubicBezTo>
                    <a:cubicBezTo>
                      <a:pt x="265" y="226"/>
                      <a:pt x="354" y="124"/>
                      <a:pt x="757" y="57"/>
                    </a:cubicBezTo>
                    <a:cubicBezTo>
                      <a:pt x="762" y="0"/>
                      <a:pt x="762" y="0"/>
                      <a:pt x="762" y="0"/>
                    </a:cubicBezTo>
                    <a:cubicBezTo>
                      <a:pt x="850" y="68"/>
                      <a:pt x="850" y="68"/>
                      <a:pt x="850" y="68"/>
                    </a:cubicBezTo>
                    <a:cubicBezTo>
                      <a:pt x="939" y="130"/>
                      <a:pt x="939" y="130"/>
                      <a:pt x="939" y="130"/>
                    </a:cubicBezTo>
                    <a:cubicBezTo>
                      <a:pt x="845" y="175"/>
                      <a:pt x="845" y="175"/>
                      <a:pt x="845" y="175"/>
                    </a:cubicBezTo>
                    <a:cubicBezTo>
                      <a:pt x="745" y="221"/>
                      <a:pt x="745" y="221"/>
                      <a:pt x="745" y="221"/>
                    </a:cubicBezTo>
                    <a:cubicBezTo>
                      <a:pt x="745" y="192"/>
                      <a:pt x="745" y="192"/>
                      <a:pt x="745" y="192"/>
                    </a:cubicBezTo>
                    <a:cubicBezTo>
                      <a:pt x="177" y="271"/>
                      <a:pt x="254" y="599"/>
                      <a:pt x="216" y="938"/>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112171" tIns="56084" rIns="112171" bIns="56084" numCol="1" anchor="t" anchorCtr="0" compatLnSpc="1"/>
              <a:lstStyle/>
              <a:p>
                <a:pPr algn="ctr"/>
                <a:endParaRPr lang="zh-CN" altLang="en-US" sz="2205">
                  <a:solidFill>
                    <a:schemeClr val="bg1"/>
                  </a:solidFill>
                  <a:latin typeface="微软雅黑" panose="020B0503020204020204" pitchFamily="34" charset="-122"/>
                  <a:ea typeface="微软雅黑" panose="020B0503020204020204" pitchFamily="34" charset="-122"/>
                </a:endParaRPr>
              </a:p>
            </p:txBody>
          </p:sp>
          <p:sp>
            <p:nvSpPr>
              <p:cNvPr id="16" name="Freeform 8"/>
              <p:cNvSpPr/>
              <p:nvPr>
                <p:custDataLst>
                  <p:tags r:id="rId5"/>
                </p:custDataLst>
              </p:nvPr>
            </p:nvSpPr>
            <p:spPr bwMode="auto">
              <a:xfrm>
                <a:off x="4471988" y="1381125"/>
                <a:ext cx="481013" cy="519112"/>
              </a:xfrm>
              <a:custGeom>
                <a:avLst/>
                <a:gdLst>
                  <a:gd name="T0" fmla="*/ 703 w 775"/>
                  <a:gd name="T1" fmla="*/ 812 h 834"/>
                  <a:gd name="T2" fmla="*/ 506 w 775"/>
                  <a:gd name="T3" fmla="*/ 812 h 834"/>
                  <a:gd name="T4" fmla="*/ 511 w 775"/>
                  <a:gd name="T5" fmla="*/ 740 h 834"/>
                  <a:gd name="T6" fmla="*/ 511 w 775"/>
                  <a:gd name="T7" fmla="*/ 701 h 834"/>
                  <a:gd name="T8" fmla="*/ 511 w 775"/>
                  <a:gd name="T9" fmla="*/ 701 h 834"/>
                  <a:gd name="T10" fmla="*/ 253 w 775"/>
                  <a:gd name="T11" fmla="*/ 834 h 834"/>
                  <a:gd name="T12" fmla="*/ 72 w 775"/>
                  <a:gd name="T13" fmla="*/ 762 h 834"/>
                  <a:gd name="T14" fmla="*/ 6 w 775"/>
                  <a:gd name="T15" fmla="*/ 534 h 834"/>
                  <a:gd name="T16" fmla="*/ 33 w 775"/>
                  <a:gd name="T17" fmla="*/ 245 h 834"/>
                  <a:gd name="T18" fmla="*/ 253 w 775"/>
                  <a:gd name="T19" fmla="*/ 173 h 834"/>
                  <a:gd name="T20" fmla="*/ 220 w 775"/>
                  <a:gd name="T21" fmla="*/ 506 h 834"/>
                  <a:gd name="T22" fmla="*/ 346 w 775"/>
                  <a:gd name="T23" fmla="*/ 656 h 834"/>
                  <a:gd name="T24" fmla="*/ 473 w 775"/>
                  <a:gd name="T25" fmla="*/ 601 h 834"/>
                  <a:gd name="T26" fmla="*/ 522 w 775"/>
                  <a:gd name="T27" fmla="*/ 473 h 834"/>
                  <a:gd name="T28" fmla="*/ 566 w 775"/>
                  <a:gd name="T29" fmla="*/ 0 h 834"/>
                  <a:gd name="T30" fmla="*/ 775 w 775"/>
                  <a:gd name="T31" fmla="*/ 0 h 834"/>
                  <a:gd name="T32" fmla="*/ 703 w 775"/>
                  <a:gd name="T33" fmla="*/ 812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5" h="834">
                    <a:moveTo>
                      <a:pt x="703" y="812"/>
                    </a:moveTo>
                    <a:cubicBezTo>
                      <a:pt x="506" y="812"/>
                      <a:pt x="506" y="812"/>
                      <a:pt x="506" y="812"/>
                    </a:cubicBezTo>
                    <a:cubicBezTo>
                      <a:pt x="511" y="740"/>
                      <a:pt x="511" y="740"/>
                      <a:pt x="511" y="740"/>
                    </a:cubicBezTo>
                    <a:cubicBezTo>
                      <a:pt x="511" y="712"/>
                      <a:pt x="511" y="701"/>
                      <a:pt x="511" y="701"/>
                    </a:cubicBezTo>
                    <a:cubicBezTo>
                      <a:pt x="511" y="701"/>
                      <a:pt x="511" y="701"/>
                      <a:pt x="511" y="701"/>
                    </a:cubicBezTo>
                    <a:cubicBezTo>
                      <a:pt x="451" y="790"/>
                      <a:pt x="363" y="834"/>
                      <a:pt x="253" y="834"/>
                    </a:cubicBezTo>
                    <a:cubicBezTo>
                      <a:pt x="181" y="834"/>
                      <a:pt x="121" y="812"/>
                      <a:pt x="72" y="762"/>
                    </a:cubicBezTo>
                    <a:cubicBezTo>
                      <a:pt x="22" y="706"/>
                      <a:pt x="0" y="634"/>
                      <a:pt x="6" y="534"/>
                    </a:cubicBezTo>
                    <a:cubicBezTo>
                      <a:pt x="33" y="245"/>
                      <a:pt x="33" y="245"/>
                      <a:pt x="33" y="245"/>
                    </a:cubicBezTo>
                    <a:cubicBezTo>
                      <a:pt x="105" y="178"/>
                      <a:pt x="176" y="178"/>
                      <a:pt x="253" y="173"/>
                    </a:cubicBezTo>
                    <a:cubicBezTo>
                      <a:pt x="220" y="506"/>
                      <a:pt x="220" y="506"/>
                      <a:pt x="220" y="506"/>
                    </a:cubicBezTo>
                    <a:cubicBezTo>
                      <a:pt x="214" y="606"/>
                      <a:pt x="253" y="656"/>
                      <a:pt x="346" y="656"/>
                    </a:cubicBezTo>
                    <a:cubicBezTo>
                      <a:pt x="396" y="656"/>
                      <a:pt x="440" y="640"/>
                      <a:pt x="473" y="601"/>
                    </a:cubicBezTo>
                    <a:cubicBezTo>
                      <a:pt x="500" y="567"/>
                      <a:pt x="517" y="523"/>
                      <a:pt x="522" y="473"/>
                    </a:cubicBezTo>
                    <a:cubicBezTo>
                      <a:pt x="566" y="0"/>
                      <a:pt x="566" y="0"/>
                      <a:pt x="566" y="0"/>
                    </a:cubicBezTo>
                    <a:cubicBezTo>
                      <a:pt x="775" y="0"/>
                      <a:pt x="775" y="0"/>
                      <a:pt x="775" y="0"/>
                    </a:cubicBezTo>
                    <a:cubicBezTo>
                      <a:pt x="703" y="812"/>
                      <a:pt x="703" y="812"/>
                      <a:pt x="703" y="8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2171" tIns="56084" rIns="112171" bIns="56084" numCol="1" anchor="t" anchorCtr="0" compatLnSpc="1"/>
              <a:lstStyle/>
              <a:p>
                <a:pPr algn="ctr"/>
                <a:endParaRPr lang="zh-CN" altLang="en-US" sz="2205">
                  <a:solidFill>
                    <a:schemeClr val="bg1"/>
                  </a:solidFill>
                  <a:latin typeface="微软雅黑" panose="020B0503020204020204" pitchFamily="34" charset="-122"/>
                  <a:ea typeface="微软雅黑" panose="020B0503020204020204" pitchFamily="34" charset="-122"/>
                </a:endParaRPr>
              </a:p>
            </p:txBody>
          </p:sp>
          <p:sp>
            <p:nvSpPr>
              <p:cNvPr id="17" name="Freeform 9"/>
              <p:cNvSpPr/>
              <p:nvPr>
                <p:custDataLst>
                  <p:tags r:id="rId6"/>
                </p:custDataLst>
              </p:nvPr>
            </p:nvSpPr>
            <p:spPr bwMode="auto">
              <a:xfrm>
                <a:off x="4972051" y="1362075"/>
                <a:ext cx="479425" cy="528637"/>
              </a:xfrm>
              <a:custGeom>
                <a:avLst/>
                <a:gdLst>
                  <a:gd name="T0" fmla="*/ 719 w 774"/>
                  <a:gd name="T1" fmla="*/ 849 h 849"/>
                  <a:gd name="T2" fmla="*/ 507 w 774"/>
                  <a:gd name="T3" fmla="*/ 849 h 849"/>
                  <a:gd name="T4" fmla="*/ 550 w 774"/>
                  <a:gd name="T5" fmla="*/ 351 h 849"/>
                  <a:gd name="T6" fmla="*/ 534 w 774"/>
                  <a:gd name="T7" fmla="*/ 227 h 849"/>
                  <a:gd name="T8" fmla="*/ 430 w 774"/>
                  <a:gd name="T9" fmla="*/ 187 h 849"/>
                  <a:gd name="T10" fmla="*/ 250 w 774"/>
                  <a:gd name="T11" fmla="*/ 380 h 849"/>
                  <a:gd name="T12" fmla="*/ 212 w 774"/>
                  <a:gd name="T13" fmla="*/ 849 h 849"/>
                  <a:gd name="T14" fmla="*/ 0 w 774"/>
                  <a:gd name="T15" fmla="*/ 849 h 849"/>
                  <a:gd name="T16" fmla="*/ 70 w 774"/>
                  <a:gd name="T17" fmla="*/ 23 h 849"/>
                  <a:gd name="T18" fmla="*/ 272 w 774"/>
                  <a:gd name="T19" fmla="*/ 23 h 849"/>
                  <a:gd name="T20" fmla="*/ 261 w 774"/>
                  <a:gd name="T21" fmla="*/ 102 h 849"/>
                  <a:gd name="T22" fmla="*/ 261 w 774"/>
                  <a:gd name="T23" fmla="*/ 148 h 849"/>
                  <a:gd name="T24" fmla="*/ 261 w 774"/>
                  <a:gd name="T25" fmla="*/ 148 h 849"/>
                  <a:gd name="T26" fmla="*/ 381 w 774"/>
                  <a:gd name="T27" fmla="*/ 40 h 849"/>
                  <a:gd name="T28" fmla="*/ 529 w 774"/>
                  <a:gd name="T29" fmla="*/ 0 h 849"/>
                  <a:gd name="T30" fmla="*/ 747 w 774"/>
                  <a:gd name="T31" fmla="*/ 131 h 849"/>
                  <a:gd name="T32" fmla="*/ 769 w 774"/>
                  <a:gd name="T33" fmla="*/ 278 h 849"/>
                  <a:gd name="T34" fmla="*/ 719 w 774"/>
                  <a:gd name="T35" fmla="*/ 849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4" h="849">
                    <a:moveTo>
                      <a:pt x="719" y="849"/>
                    </a:moveTo>
                    <a:cubicBezTo>
                      <a:pt x="507" y="849"/>
                      <a:pt x="507" y="849"/>
                      <a:pt x="507" y="849"/>
                    </a:cubicBezTo>
                    <a:cubicBezTo>
                      <a:pt x="550" y="351"/>
                      <a:pt x="550" y="351"/>
                      <a:pt x="550" y="351"/>
                    </a:cubicBezTo>
                    <a:cubicBezTo>
                      <a:pt x="556" y="295"/>
                      <a:pt x="550" y="255"/>
                      <a:pt x="534" y="227"/>
                    </a:cubicBezTo>
                    <a:cubicBezTo>
                      <a:pt x="518" y="199"/>
                      <a:pt x="480" y="187"/>
                      <a:pt x="430" y="187"/>
                    </a:cubicBezTo>
                    <a:cubicBezTo>
                      <a:pt x="321" y="187"/>
                      <a:pt x="261" y="249"/>
                      <a:pt x="250" y="380"/>
                    </a:cubicBezTo>
                    <a:cubicBezTo>
                      <a:pt x="212" y="849"/>
                      <a:pt x="212" y="849"/>
                      <a:pt x="212" y="849"/>
                    </a:cubicBezTo>
                    <a:cubicBezTo>
                      <a:pt x="0" y="849"/>
                      <a:pt x="0" y="849"/>
                      <a:pt x="0" y="849"/>
                    </a:cubicBezTo>
                    <a:cubicBezTo>
                      <a:pt x="70" y="23"/>
                      <a:pt x="70" y="23"/>
                      <a:pt x="70" y="23"/>
                    </a:cubicBezTo>
                    <a:cubicBezTo>
                      <a:pt x="272" y="23"/>
                      <a:pt x="272" y="23"/>
                      <a:pt x="272" y="23"/>
                    </a:cubicBezTo>
                    <a:cubicBezTo>
                      <a:pt x="261" y="102"/>
                      <a:pt x="261" y="102"/>
                      <a:pt x="261" y="102"/>
                    </a:cubicBezTo>
                    <a:cubicBezTo>
                      <a:pt x="261" y="131"/>
                      <a:pt x="261" y="148"/>
                      <a:pt x="261" y="148"/>
                    </a:cubicBezTo>
                    <a:cubicBezTo>
                      <a:pt x="261" y="148"/>
                      <a:pt x="261" y="148"/>
                      <a:pt x="261" y="148"/>
                    </a:cubicBezTo>
                    <a:cubicBezTo>
                      <a:pt x="294" y="102"/>
                      <a:pt x="332" y="63"/>
                      <a:pt x="381" y="40"/>
                    </a:cubicBezTo>
                    <a:cubicBezTo>
                      <a:pt x="425" y="12"/>
                      <a:pt x="480" y="0"/>
                      <a:pt x="529" y="0"/>
                    </a:cubicBezTo>
                    <a:cubicBezTo>
                      <a:pt x="632" y="0"/>
                      <a:pt x="709" y="46"/>
                      <a:pt x="747" y="131"/>
                    </a:cubicBezTo>
                    <a:cubicBezTo>
                      <a:pt x="769" y="170"/>
                      <a:pt x="774" y="221"/>
                      <a:pt x="769" y="278"/>
                    </a:cubicBezTo>
                    <a:cubicBezTo>
                      <a:pt x="719" y="849"/>
                      <a:pt x="719" y="849"/>
                      <a:pt x="719" y="8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2171" tIns="56084" rIns="112171" bIns="56084" numCol="1" anchor="t" anchorCtr="0" compatLnSpc="1"/>
              <a:lstStyle/>
              <a:p>
                <a:pPr algn="ctr"/>
                <a:endParaRPr lang="zh-CN" altLang="en-US" sz="2205">
                  <a:solidFill>
                    <a:schemeClr val="bg1"/>
                  </a:solidFill>
                  <a:latin typeface="微软雅黑" panose="020B0503020204020204" pitchFamily="34" charset="-122"/>
                  <a:ea typeface="微软雅黑" panose="020B0503020204020204" pitchFamily="34" charset="-122"/>
                </a:endParaRPr>
              </a:p>
            </p:txBody>
          </p:sp>
        </p:grpSp>
        <p:sp>
          <p:nvSpPr>
            <p:cNvPr id="12" name="文本框 11"/>
            <p:cNvSpPr txBox="1"/>
            <p:nvPr>
              <p:custDataLst>
                <p:tags r:id="rId1"/>
              </p:custDataLst>
            </p:nvPr>
          </p:nvSpPr>
          <p:spPr>
            <a:xfrm>
              <a:off x="5757302" y="2992467"/>
              <a:ext cx="2355938" cy="690848"/>
            </a:xfrm>
            <a:prstGeom prst="rect">
              <a:avLst/>
            </a:prstGeom>
            <a:noFill/>
          </p:spPr>
          <p:txBody>
            <a:bodyPr wrap="square" rtlCol="0">
              <a:spAutoFit/>
            </a:bodyPr>
            <a:lstStyle/>
            <a:p>
              <a:r>
                <a:rPr kumimoji="1" lang="zh-CN" altLang="en-US" sz="4905" b="1" dirty="0">
                  <a:solidFill>
                    <a:schemeClr val="bg1"/>
                  </a:solidFill>
                  <a:latin typeface="微软雅黑" panose="020B0503020204020204" pitchFamily="34" charset="-122"/>
                  <a:ea typeface="微软雅黑" panose="020B0503020204020204" pitchFamily="34" charset="-122"/>
                </a:rPr>
                <a:t>亿邦智库</a:t>
              </a:r>
            </a:p>
          </p:txBody>
        </p:sp>
      </p:grpSp>
      <p:sp>
        <p:nvSpPr>
          <p:cNvPr id="5" name="文本框 4"/>
          <p:cNvSpPr txBox="1"/>
          <p:nvPr/>
        </p:nvSpPr>
        <p:spPr>
          <a:xfrm>
            <a:off x="5274523" y="5197305"/>
            <a:ext cx="21508556" cy="7417415"/>
          </a:xfrm>
          <a:prstGeom prst="rect">
            <a:avLst/>
          </a:prstGeom>
          <a:noFill/>
        </p:spPr>
        <p:txBody>
          <a:bodyPr wrap="square" rtlCol="0">
            <a:spAutoFit/>
          </a:bodyPr>
          <a:lstStyle/>
          <a:p>
            <a:pPr algn="ctr"/>
            <a:r>
              <a:rPr kumimoji="1" lang="zh-CN" altLang="en-US" sz="9600" b="1" dirty="0">
                <a:solidFill>
                  <a:schemeClr val="bg1"/>
                </a:solidFill>
                <a:latin typeface="Kai" pitchFamily="2" charset="-122"/>
                <a:ea typeface="Kai" pitchFamily="2" charset="-122"/>
                <a:cs typeface="Arial" panose="020B0604020202020204" pitchFamily="34" charset="0"/>
              </a:rPr>
              <a:t>跨境电商新态势和产业发展机会</a:t>
            </a:r>
            <a:endParaRPr kumimoji="1" lang="en-US" altLang="zh-CN" sz="9600" b="1" dirty="0">
              <a:solidFill>
                <a:schemeClr val="bg1"/>
              </a:solidFill>
              <a:latin typeface="Kai" pitchFamily="2" charset="-122"/>
              <a:ea typeface="Kai" pitchFamily="2" charset="-122"/>
              <a:cs typeface="Arial" panose="020B0604020202020204" pitchFamily="34" charset="0"/>
            </a:endParaRPr>
          </a:p>
          <a:p>
            <a:pPr algn="ctr"/>
            <a:r>
              <a:rPr kumimoji="1" lang="zh-CN" altLang="en-US" sz="6000" b="1" dirty="0">
                <a:solidFill>
                  <a:schemeClr val="bg1"/>
                </a:solidFill>
                <a:latin typeface="宋体" panose="02010600030101010101" pitchFamily="2" charset="-122"/>
                <a:ea typeface="Kai" pitchFamily="2" charset="-122"/>
                <a:cs typeface="Arial" panose="020B0604020202020204" pitchFamily="34" charset="0"/>
              </a:rPr>
              <a:t>（商务部跨境电商综试区培训）</a:t>
            </a:r>
            <a:endParaRPr kumimoji="1" lang="en-US" altLang="zh-CN" sz="6000" b="1" dirty="0">
              <a:solidFill>
                <a:schemeClr val="bg1"/>
              </a:solidFill>
              <a:latin typeface="宋体" panose="02010600030101010101" pitchFamily="2" charset="-122"/>
              <a:ea typeface="宋体" panose="02010600030101010101" pitchFamily="2" charset="-122"/>
              <a:cs typeface="宋体" panose="02010600030101010101" pitchFamily="2" charset="-122"/>
            </a:endParaRPr>
          </a:p>
          <a:p>
            <a:pPr algn="ctr"/>
            <a:endParaRPr kumimoji="1" lang="en-US" altLang="zh-CN" sz="8000" b="1" dirty="0">
              <a:solidFill>
                <a:schemeClr val="bg1"/>
              </a:solidFill>
              <a:latin typeface="宋体" panose="02010600030101010101" pitchFamily="2" charset="-122"/>
              <a:ea typeface="宋体" panose="02010600030101010101" pitchFamily="2" charset="-122"/>
              <a:cs typeface="宋体" panose="02010600030101010101" pitchFamily="2" charset="-122"/>
            </a:endParaRPr>
          </a:p>
          <a:p>
            <a:pPr algn="ctr"/>
            <a:endParaRPr kumimoji="1" lang="en-US" altLang="zh-CN" sz="8000" b="1" dirty="0">
              <a:solidFill>
                <a:schemeClr val="bg1"/>
              </a:solidFill>
              <a:latin typeface="宋体" panose="02010600030101010101" pitchFamily="2" charset="-122"/>
              <a:ea typeface="宋体" panose="02010600030101010101" pitchFamily="2" charset="-122"/>
              <a:cs typeface="宋体" panose="02010600030101010101" pitchFamily="2" charset="-122"/>
            </a:endParaRPr>
          </a:p>
          <a:p>
            <a:pPr algn="ctr"/>
            <a:r>
              <a:rPr kumimoji="1" lang="zh-CN" altLang="en-US" sz="8000" b="1" dirty="0">
                <a:solidFill>
                  <a:schemeClr val="bg1"/>
                </a:solidFill>
                <a:latin typeface="宋体" panose="02010600030101010101" pitchFamily="2" charset="-122"/>
                <a:ea typeface="宋体" panose="02010600030101010101" pitchFamily="2" charset="-122"/>
                <a:cs typeface="宋体" panose="02010600030101010101" pitchFamily="2" charset="-122"/>
              </a:rPr>
              <a:t>亿邦动力</a:t>
            </a:r>
            <a:r>
              <a:rPr kumimoji="1" lang="en-US" altLang="zh-CN" sz="8000" b="1" dirty="0">
                <a:solidFill>
                  <a:schemeClr val="bg1"/>
                </a:solidFill>
                <a:latin typeface="宋体" panose="02010600030101010101" pitchFamily="2" charset="-122"/>
                <a:ea typeface="宋体" panose="02010600030101010101" pitchFamily="2" charset="-122"/>
                <a:cs typeface="宋体" panose="02010600030101010101" pitchFamily="2" charset="-122"/>
              </a:rPr>
              <a:t>/</a:t>
            </a:r>
            <a:r>
              <a:rPr kumimoji="1" lang="zh-CN" altLang="en-US" sz="8000" b="1" dirty="0">
                <a:solidFill>
                  <a:schemeClr val="bg1"/>
                </a:solidFill>
                <a:latin typeface="宋体" panose="02010600030101010101" pitchFamily="2" charset="-122"/>
                <a:ea typeface="宋体" panose="02010600030101010101" pitchFamily="2" charset="-122"/>
                <a:cs typeface="宋体" panose="02010600030101010101" pitchFamily="2" charset="-122"/>
              </a:rPr>
              <a:t>亿邦智库</a:t>
            </a:r>
            <a:endParaRPr kumimoji="1" lang="en-US" altLang="zh-CN" sz="8000" b="1" dirty="0">
              <a:solidFill>
                <a:schemeClr val="bg1"/>
              </a:solidFill>
              <a:latin typeface="宋体" panose="02010600030101010101" pitchFamily="2" charset="-122"/>
              <a:ea typeface="宋体" panose="02010600030101010101" pitchFamily="2" charset="-122"/>
              <a:cs typeface="宋体" panose="02010600030101010101" pitchFamily="2" charset="-122"/>
            </a:endParaRPr>
          </a:p>
          <a:p>
            <a:pPr algn="ctr"/>
            <a:r>
              <a:rPr kumimoji="1" lang="en-US" altLang="zh-CN" sz="8000" b="1" dirty="0">
                <a:solidFill>
                  <a:schemeClr val="bg1"/>
                </a:solidFill>
                <a:latin typeface="宋体" panose="02010600030101010101" pitchFamily="2" charset="-122"/>
                <a:ea typeface="宋体" panose="02010600030101010101" pitchFamily="2" charset="-122"/>
                <a:cs typeface="宋体" panose="02010600030101010101" pitchFamily="2" charset="-122"/>
              </a:rPr>
              <a:t>2023</a:t>
            </a:r>
            <a:r>
              <a:rPr kumimoji="1" lang="zh-CN" altLang="en-US" sz="8000" b="1" dirty="0">
                <a:solidFill>
                  <a:schemeClr val="bg1"/>
                </a:solidFill>
                <a:latin typeface="宋体" panose="02010600030101010101" pitchFamily="2" charset="-122"/>
                <a:ea typeface="宋体" panose="02010600030101010101" pitchFamily="2" charset="-122"/>
                <a:cs typeface="宋体" panose="02010600030101010101" pitchFamily="2" charset="-122"/>
              </a:rPr>
              <a:t>年</a:t>
            </a:r>
            <a:r>
              <a:rPr kumimoji="1" lang="en-US" altLang="zh-CN" sz="8000" b="1" dirty="0">
                <a:solidFill>
                  <a:schemeClr val="bg1"/>
                </a:solidFill>
                <a:latin typeface="宋体" panose="02010600030101010101" pitchFamily="2" charset="-122"/>
                <a:ea typeface="宋体" panose="02010600030101010101" pitchFamily="2" charset="-122"/>
                <a:cs typeface="宋体" panose="02010600030101010101" pitchFamily="2" charset="-122"/>
              </a:rPr>
              <a:t>8</a:t>
            </a:r>
            <a:r>
              <a:rPr kumimoji="1" lang="zh-CN" altLang="en-US" sz="8000" b="1" dirty="0">
                <a:solidFill>
                  <a:schemeClr val="bg1"/>
                </a:solidFill>
                <a:latin typeface="宋体" panose="02010600030101010101" pitchFamily="2" charset="-122"/>
                <a:ea typeface="宋体" panose="02010600030101010101" pitchFamily="2" charset="-122"/>
                <a:cs typeface="宋体" panose="02010600030101010101" pitchFamily="2" charset="-122"/>
              </a:rPr>
              <a:t>月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grpSp>
        <p:nvGrpSpPr>
          <p:cNvPr id="10" name="组合 9"/>
          <p:cNvGrpSpPr/>
          <p:nvPr/>
        </p:nvGrpSpPr>
        <p:grpSpPr>
          <a:xfrm>
            <a:off x="25895111" y="14819811"/>
            <a:ext cx="5803676" cy="930324"/>
            <a:chOff x="3382179" y="2924930"/>
            <a:chExt cx="4731061" cy="758385"/>
          </a:xfrm>
        </p:grpSpPr>
        <p:grpSp>
          <p:nvGrpSpPr>
            <p:cNvPr id="11" name="组 1"/>
            <p:cNvGrpSpPr/>
            <p:nvPr/>
          </p:nvGrpSpPr>
          <p:grpSpPr>
            <a:xfrm>
              <a:off x="3382179" y="2924930"/>
              <a:ext cx="2265363" cy="695325"/>
              <a:chOff x="3186113" y="1204913"/>
              <a:chExt cx="2265363" cy="695325"/>
            </a:xfrm>
            <a:solidFill>
              <a:srgbClr val="FFFFFF"/>
            </a:solidFill>
          </p:grpSpPr>
          <p:sp>
            <p:nvSpPr>
              <p:cNvPr id="13" name="Freeform 5"/>
              <p:cNvSpPr>
                <a:spLocks noEditPoints="1"/>
              </p:cNvSpPr>
              <p:nvPr>
                <p:custDataLst>
                  <p:tags r:id="rId2"/>
                </p:custDataLst>
              </p:nvPr>
            </p:nvSpPr>
            <p:spPr bwMode="auto">
              <a:xfrm>
                <a:off x="3186113" y="1362075"/>
                <a:ext cx="508000" cy="538162"/>
              </a:xfrm>
              <a:custGeom>
                <a:avLst/>
                <a:gdLst>
                  <a:gd name="T0" fmla="*/ 585 w 819"/>
                  <a:gd name="T1" fmla="*/ 354 h 864"/>
                  <a:gd name="T2" fmla="*/ 540 w 819"/>
                  <a:gd name="T3" fmla="*/ 225 h 864"/>
                  <a:gd name="T4" fmla="*/ 435 w 819"/>
                  <a:gd name="T5" fmla="*/ 174 h 864"/>
                  <a:gd name="T6" fmla="*/ 323 w 819"/>
                  <a:gd name="T7" fmla="*/ 219 h 864"/>
                  <a:gd name="T8" fmla="*/ 251 w 819"/>
                  <a:gd name="T9" fmla="*/ 354 h 864"/>
                  <a:gd name="T10" fmla="*/ 585 w 819"/>
                  <a:gd name="T11" fmla="*/ 354 h 864"/>
                  <a:gd name="T12" fmla="*/ 791 w 819"/>
                  <a:gd name="T13" fmla="*/ 488 h 864"/>
                  <a:gd name="T14" fmla="*/ 234 w 819"/>
                  <a:gd name="T15" fmla="*/ 488 h 864"/>
                  <a:gd name="T16" fmla="*/ 284 w 819"/>
                  <a:gd name="T17" fmla="*/ 646 h 864"/>
                  <a:gd name="T18" fmla="*/ 396 w 819"/>
                  <a:gd name="T19" fmla="*/ 696 h 864"/>
                  <a:gd name="T20" fmla="*/ 490 w 819"/>
                  <a:gd name="T21" fmla="*/ 668 h 864"/>
                  <a:gd name="T22" fmla="*/ 552 w 819"/>
                  <a:gd name="T23" fmla="*/ 601 h 864"/>
                  <a:gd name="T24" fmla="*/ 769 w 819"/>
                  <a:gd name="T25" fmla="*/ 601 h 864"/>
                  <a:gd name="T26" fmla="*/ 624 w 819"/>
                  <a:gd name="T27" fmla="*/ 797 h 864"/>
                  <a:gd name="T28" fmla="*/ 396 w 819"/>
                  <a:gd name="T29" fmla="*/ 864 h 864"/>
                  <a:gd name="T30" fmla="*/ 22 w 819"/>
                  <a:gd name="T31" fmla="*/ 416 h 864"/>
                  <a:gd name="T32" fmla="*/ 156 w 819"/>
                  <a:gd name="T33" fmla="*/ 118 h 864"/>
                  <a:gd name="T34" fmla="*/ 451 w 819"/>
                  <a:gd name="T35" fmla="*/ 0 h 864"/>
                  <a:gd name="T36" fmla="*/ 791 w 819"/>
                  <a:gd name="T37" fmla="*/ 48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9" h="864">
                    <a:moveTo>
                      <a:pt x="585" y="354"/>
                    </a:moveTo>
                    <a:cubicBezTo>
                      <a:pt x="585" y="298"/>
                      <a:pt x="568" y="258"/>
                      <a:pt x="540" y="225"/>
                    </a:cubicBezTo>
                    <a:cubicBezTo>
                      <a:pt x="513" y="191"/>
                      <a:pt x="474" y="174"/>
                      <a:pt x="435" y="174"/>
                    </a:cubicBezTo>
                    <a:cubicBezTo>
                      <a:pt x="390" y="174"/>
                      <a:pt x="357" y="191"/>
                      <a:pt x="323" y="219"/>
                    </a:cubicBezTo>
                    <a:cubicBezTo>
                      <a:pt x="290" y="253"/>
                      <a:pt x="262" y="298"/>
                      <a:pt x="251" y="354"/>
                    </a:cubicBezTo>
                    <a:cubicBezTo>
                      <a:pt x="585" y="354"/>
                      <a:pt x="585" y="354"/>
                      <a:pt x="585" y="354"/>
                    </a:cubicBezTo>
                    <a:close/>
                    <a:moveTo>
                      <a:pt x="791" y="488"/>
                    </a:moveTo>
                    <a:cubicBezTo>
                      <a:pt x="234" y="488"/>
                      <a:pt x="234" y="488"/>
                      <a:pt x="234" y="488"/>
                    </a:cubicBezTo>
                    <a:cubicBezTo>
                      <a:pt x="228" y="556"/>
                      <a:pt x="245" y="612"/>
                      <a:pt x="284" y="646"/>
                    </a:cubicBezTo>
                    <a:cubicBezTo>
                      <a:pt x="312" y="679"/>
                      <a:pt x="351" y="696"/>
                      <a:pt x="396" y="696"/>
                    </a:cubicBezTo>
                    <a:cubicBezTo>
                      <a:pt x="429" y="696"/>
                      <a:pt x="462" y="685"/>
                      <a:pt x="490" y="668"/>
                    </a:cubicBezTo>
                    <a:cubicBezTo>
                      <a:pt x="518" y="651"/>
                      <a:pt x="540" y="629"/>
                      <a:pt x="552" y="601"/>
                    </a:cubicBezTo>
                    <a:cubicBezTo>
                      <a:pt x="769" y="601"/>
                      <a:pt x="769" y="601"/>
                      <a:pt x="769" y="601"/>
                    </a:cubicBezTo>
                    <a:cubicBezTo>
                      <a:pt x="741" y="685"/>
                      <a:pt x="691" y="752"/>
                      <a:pt x="624" y="797"/>
                    </a:cubicBezTo>
                    <a:cubicBezTo>
                      <a:pt x="557" y="842"/>
                      <a:pt x="479" y="864"/>
                      <a:pt x="396" y="864"/>
                    </a:cubicBezTo>
                    <a:cubicBezTo>
                      <a:pt x="123" y="864"/>
                      <a:pt x="0" y="713"/>
                      <a:pt x="22" y="416"/>
                    </a:cubicBezTo>
                    <a:cubicBezTo>
                      <a:pt x="33" y="292"/>
                      <a:pt x="78" y="191"/>
                      <a:pt x="156" y="118"/>
                    </a:cubicBezTo>
                    <a:cubicBezTo>
                      <a:pt x="228" y="40"/>
                      <a:pt x="329" y="0"/>
                      <a:pt x="451" y="0"/>
                    </a:cubicBezTo>
                    <a:cubicBezTo>
                      <a:pt x="708" y="0"/>
                      <a:pt x="819" y="163"/>
                      <a:pt x="791" y="4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2171" tIns="56084" rIns="112171" bIns="56084" numCol="1" anchor="t" anchorCtr="0" compatLnSpc="1"/>
              <a:lstStyle/>
              <a:p>
                <a:pPr algn="ctr"/>
                <a:endParaRPr lang="zh-CN" altLang="en-US" sz="2205">
                  <a:solidFill>
                    <a:schemeClr val="bg1"/>
                  </a:solidFill>
                  <a:latin typeface="微软雅黑" panose="020B0503020204020204" pitchFamily="34" charset="-122"/>
                  <a:ea typeface="微软雅黑" panose="020B0503020204020204" pitchFamily="34" charset="-122"/>
                </a:endParaRPr>
              </a:p>
            </p:txBody>
          </p:sp>
          <p:sp>
            <p:nvSpPr>
              <p:cNvPr id="14" name="Freeform 6"/>
              <p:cNvSpPr>
                <a:spLocks noEditPoints="1"/>
              </p:cNvSpPr>
              <p:nvPr>
                <p:custDataLst>
                  <p:tags r:id="rId3"/>
                </p:custDataLst>
              </p:nvPr>
            </p:nvSpPr>
            <p:spPr bwMode="auto">
              <a:xfrm>
                <a:off x="3694113" y="1204913"/>
                <a:ext cx="509588" cy="695325"/>
              </a:xfrm>
              <a:custGeom>
                <a:avLst/>
                <a:gdLst>
                  <a:gd name="T0" fmla="*/ 594 w 819"/>
                  <a:gd name="T1" fmla="*/ 695 h 1117"/>
                  <a:gd name="T2" fmla="*/ 434 w 819"/>
                  <a:gd name="T3" fmla="*/ 450 h 1117"/>
                  <a:gd name="T4" fmla="*/ 231 w 819"/>
                  <a:gd name="T5" fmla="*/ 712 h 1117"/>
                  <a:gd name="T6" fmla="*/ 275 w 819"/>
                  <a:gd name="T7" fmla="*/ 884 h 1117"/>
                  <a:gd name="T8" fmla="*/ 390 w 819"/>
                  <a:gd name="T9" fmla="*/ 945 h 1117"/>
                  <a:gd name="T10" fmla="*/ 522 w 819"/>
                  <a:gd name="T11" fmla="*/ 884 h 1117"/>
                  <a:gd name="T12" fmla="*/ 594 w 819"/>
                  <a:gd name="T13" fmla="*/ 695 h 1117"/>
                  <a:gd name="T14" fmla="*/ 808 w 819"/>
                  <a:gd name="T15" fmla="*/ 684 h 1117"/>
                  <a:gd name="T16" fmla="*/ 748 w 819"/>
                  <a:gd name="T17" fmla="*/ 923 h 1117"/>
                  <a:gd name="T18" fmla="*/ 605 w 819"/>
                  <a:gd name="T19" fmla="*/ 1067 h 1117"/>
                  <a:gd name="T20" fmla="*/ 423 w 819"/>
                  <a:gd name="T21" fmla="*/ 1117 h 1117"/>
                  <a:gd name="T22" fmla="*/ 215 w 819"/>
                  <a:gd name="T23" fmla="*/ 995 h 1117"/>
                  <a:gd name="T24" fmla="*/ 209 w 819"/>
                  <a:gd name="T25" fmla="*/ 995 h 1117"/>
                  <a:gd name="T26" fmla="*/ 198 w 819"/>
                  <a:gd name="T27" fmla="*/ 1095 h 1117"/>
                  <a:gd name="T28" fmla="*/ 0 w 819"/>
                  <a:gd name="T29" fmla="*/ 1095 h 1117"/>
                  <a:gd name="T30" fmla="*/ 94 w 819"/>
                  <a:gd name="T31" fmla="*/ 0 h 1117"/>
                  <a:gd name="T32" fmla="*/ 302 w 819"/>
                  <a:gd name="T33" fmla="*/ 0 h 1117"/>
                  <a:gd name="T34" fmla="*/ 270 w 819"/>
                  <a:gd name="T35" fmla="*/ 389 h 1117"/>
                  <a:gd name="T36" fmla="*/ 270 w 819"/>
                  <a:gd name="T37" fmla="*/ 389 h 1117"/>
                  <a:gd name="T38" fmla="*/ 517 w 819"/>
                  <a:gd name="T39" fmla="*/ 261 h 1117"/>
                  <a:gd name="T40" fmla="*/ 517 w 819"/>
                  <a:gd name="T41" fmla="*/ 261 h 1117"/>
                  <a:gd name="T42" fmla="*/ 517 w 819"/>
                  <a:gd name="T43" fmla="*/ 261 h 1117"/>
                  <a:gd name="T44" fmla="*/ 759 w 819"/>
                  <a:gd name="T45" fmla="*/ 395 h 1117"/>
                  <a:gd name="T46" fmla="*/ 808 w 819"/>
                  <a:gd name="T47" fmla="*/ 684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9" h="1117">
                    <a:moveTo>
                      <a:pt x="594" y="695"/>
                    </a:moveTo>
                    <a:cubicBezTo>
                      <a:pt x="605" y="534"/>
                      <a:pt x="555" y="450"/>
                      <a:pt x="434" y="450"/>
                    </a:cubicBezTo>
                    <a:cubicBezTo>
                      <a:pt x="314" y="450"/>
                      <a:pt x="248" y="534"/>
                      <a:pt x="231" y="712"/>
                    </a:cubicBezTo>
                    <a:cubicBezTo>
                      <a:pt x="226" y="784"/>
                      <a:pt x="242" y="839"/>
                      <a:pt x="275" y="884"/>
                    </a:cubicBezTo>
                    <a:cubicBezTo>
                      <a:pt x="302" y="923"/>
                      <a:pt x="341" y="945"/>
                      <a:pt x="390" y="945"/>
                    </a:cubicBezTo>
                    <a:cubicBezTo>
                      <a:pt x="440" y="945"/>
                      <a:pt x="484" y="923"/>
                      <a:pt x="522" y="884"/>
                    </a:cubicBezTo>
                    <a:cubicBezTo>
                      <a:pt x="561" y="839"/>
                      <a:pt x="588" y="773"/>
                      <a:pt x="594" y="695"/>
                    </a:cubicBezTo>
                    <a:close/>
                    <a:moveTo>
                      <a:pt x="808" y="684"/>
                    </a:moveTo>
                    <a:cubicBezTo>
                      <a:pt x="803" y="778"/>
                      <a:pt x="781" y="856"/>
                      <a:pt x="748" y="923"/>
                    </a:cubicBezTo>
                    <a:cubicBezTo>
                      <a:pt x="715" y="984"/>
                      <a:pt x="665" y="1028"/>
                      <a:pt x="605" y="1067"/>
                    </a:cubicBezTo>
                    <a:cubicBezTo>
                      <a:pt x="544" y="1101"/>
                      <a:pt x="489" y="1117"/>
                      <a:pt x="423" y="1117"/>
                    </a:cubicBezTo>
                    <a:cubicBezTo>
                      <a:pt x="330" y="1117"/>
                      <a:pt x="258" y="1078"/>
                      <a:pt x="215" y="995"/>
                    </a:cubicBezTo>
                    <a:cubicBezTo>
                      <a:pt x="209" y="995"/>
                      <a:pt x="209" y="995"/>
                      <a:pt x="209" y="995"/>
                    </a:cubicBezTo>
                    <a:cubicBezTo>
                      <a:pt x="198" y="1095"/>
                      <a:pt x="198" y="1095"/>
                      <a:pt x="198" y="1095"/>
                    </a:cubicBezTo>
                    <a:cubicBezTo>
                      <a:pt x="0" y="1095"/>
                      <a:pt x="0" y="1095"/>
                      <a:pt x="0" y="1095"/>
                    </a:cubicBezTo>
                    <a:cubicBezTo>
                      <a:pt x="94" y="0"/>
                      <a:pt x="94" y="0"/>
                      <a:pt x="94" y="0"/>
                    </a:cubicBezTo>
                    <a:cubicBezTo>
                      <a:pt x="302" y="0"/>
                      <a:pt x="302" y="0"/>
                      <a:pt x="302" y="0"/>
                    </a:cubicBezTo>
                    <a:cubicBezTo>
                      <a:pt x="270" y="389"/>
                      <a:pt x="270" y="389"/>
                      <a:pt x="270" y="389"/>
                    </a:cubicBezTo>
                    <a:cubicBezTo>
                      <a:pt x="270" y="389"/>
                      <a:pt x="270" y="389"/>
                      <a:pt x="270" y="389"/>
                    </a:cubicBezTo>
                    <a:cubicBezTo>
                      <a:pt x="335" y="306"/>
                      <a:pt x="418" y="261"/>
                      <a:pt x="517" y="261"/>
                    </a:cubicBezTo>
                    <a:cubicBezTo>
                      <a:pt x="517" y="261"/>
                      <a:pt x="517" y="261"/>
                      <a:pt x="517" y="261"/>
                    </a:cubicBezTo>
                    <a:cubicBezTo>
                      <a:pt x="517" y="261"/>
                      <a:pt x="517" y="261"/>
                      <a:pt x="517" y="261"/>
                    </a:cubicBezTo>
                    <a:cubicBezTo>
                      <a:pt x="627" y="267"/>
                      <a:pt x="704" y="311"/>
                      <a:pt x="759" y="395"/>
                    </a:cubicBezTo>
                    <a:cubicBezTo>
                      <a:pt x="803" y="473"/>
                      <a:pt x="819" y="567"/>
                      <a:pt x="808" y="6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2171" tIns="56084" rIns="112171" bIns="56084" numCol="1" anchor="t" anchorCtr="0" compatLnSpc="1"/>
              <a:lstStyle/>
              <a:p>
                <a:pPr algn="ctr"/>
                <a:endParaRPr lang="zh-CN" altLang="en-US" sz="2205">
                  <a:solidFill>
                    <a:schemeClr val="bg1"/>
                  </a:solidFill>
                  <a:latin typeface="微软雅黑" panose="020B0503020204020204" pitchFamily="34" charset="-122"/>
                  <a:ea typeface="微软雅黑" panose="020B0503020204020204" pitchFamily="34" charset="-122"/>
                </a:endParaRPr>
              </a:p>
            </p:txBody>
          </p:sp>
          <p:sp>
            <p:nvSpPr>
              <p:cNvPr id="15" name="Freeform 7"/>
              <p:cNvSpPr/>
              <p:nvPr>
                <p:custDataLst>
                  <p:tags r:id="rId4"/>
                </p:custDataLst>
              </p:nvPr>
            </p:nvSpPr>
            <p:spPr bwMode="auto">
              <a:xfrm>
                <a:off x="4203701" y="1306513"/>
                <a:ext cx="582613" cy="584200"/>
              </a:xfrm>
              <a:custGeom>
                <a:avLst/>
                <a:gdLst>
                  <a:gd name="T0" fmla="*/ 216 w 939"/>
                  <a:gd name="T1" fmla="*/ 938 h 938"/>
                  <a:gd name="T2" fmla="*/ 0 w 939"/>
                  <a:gd name="T3" fmla="*/ 938 h 938"/>
                  <a:gd name="T4" fmla="*/ 72 w 939"/>
                  <a:gd name="T5" fmla="*/ 113 h 938"/>
                  <a:gd name="T6" fmla="*/ 276 w 939"/>
                  <a:gd name="T7" fmla="*/ 113 h 938"/>
                  <a:gd name="T8" fmla="*/ 271 w 939"/>
                  <a:gd name="T9" fmla="*/ 170 h 938"/>
                  <a:gd name="T10" fmla="*/ 757 w 939"/>
                  <a:gd name="T11" fmla="*/ 57 h 938"/>
                  <a:gd name="T12" fmla="*/ 762 w 939"/>
                  <a:gd name="T13" fmla="*/ 0 h 938"/>
                  <a:gd name="T14" fmla="*/ 850 w 939"/>
                  <a:gd name="T15" fmla="*/ 68 h 938"/>
                  <a:gd name="T16" fmla="*/ 939 w 939"/>
                  <a:gd name="T17" fmla="*/ 130 h 938"/>
                  <a:gd name="T18" fmla="*/ 845 w 939"/>
                  <a:gd name="T19" fmla="*/ 175 h 938"/>
                  <a:gd name="T20" fmla="*/ 745 w 939"/>
                  <a:gd name="T21" fmla="*/ 221 h 938"/>
                  <a:gd name="T22" fmla="*/ 745 w 939"/>
                  <a:gd name="T23" fmla="*/ 192 h 938"/>
                  <a:gd name="T24" fmla="*/ 216 w 939"/>
                  <a:gd name="T25" fmla="*/ 938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9" h="938">
                    <a:moveTo>
                      <a:pt x="216" y="938"/>
                    </a:moveTo>
                    <a:cubicBezTo>
                      <a:pt x="0" y="938"/>
                      <a:pt x="0" y="938"/>
                      <a:pt x="0" y="938"/>
                    </a:cubicBezTo>
                    <a:cubicBezTo>
                      <a:pt x="72" y="113"/>
                      <a:pt x="72" y="113"/>
                      <a:pt x="72" y="113"/>
                    </a:cubicBezTo>
                    <a:cubicBezTo>
                      <a:pt x="276" y="113"/>
                      <a:pt x="276" y="113"/>
                      <a:pt x="276" y="113"/>
                    </a:cubicBezTo>
                    <a:cubicBezTo>
                      <a:pt x="271" y="170"/>
                      <a:pt x="271" y="170"/>
                      <a:pt x="271" y="170"/>
                    </a:cubicBezTo>
                    <a:cubicBezTo>
                      <a:pt x="265" y="226"/>
                      <a:pt x="354" y="124"/>
                      <a:pt x="757" y="57"/>
                    </a:cubicBezTo>
                    <a:cubicBezTo>
                      <a:pt x="762" y="0"/>
                      <a:pt x="762" y="0"/>
                      <a:pt x="762" y="0"/>
                    </a:cubicBezTo>
                    <a:cubicBezTo>
                      <a:pt x="850" y="68"/>
                      <a:pt x="850" y="68"/>
                      <a:pt x="850" y="68"/>
                    </a:cubicBezTo>
                    <a:cubicBezTo>
                      <a:pt x="939" y="130"/>
                      <a:pt x="939" y="130"/>
                      <a:pt x="939" y="130"/>
                    </a:cubicBezTo>
                    <a:cubicBezTo>
                      <a:pt x="845" y="175"/>
                      <a:pt x="845" y="175"/>
                      <a:pt x="845" y="175"/>
                    </a:cubicBezTo>
                    <a:cubicBezTo>
                      <a:pt x="745" y="221"/>
                      <a:pt x="745" y="221"/>
                      <a:pt x="745" y="221"/>
                    </a:cubicBezTo>
                    <a:cubicBezTo>
                      <a:pt x="745" y="192"/>
                      <a:pt x="745" y="192"/>
                      <a:pt x="745" y="192"/>
                    </a:cubicBezTo>
                    <a:cubicBezTo>
                      <a:pt x="177" y="271"/>
                      <a:pt x="254" y="599"/>
                      <a:pt x="216" y="938"/>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112171" tIns="56084" rIns="112171" bIns="56084" numCol="1" anchor="t" anchorCtr="0" compatLnSpc="1"/>
              <a:lstStyle/>
              <a:p>
                <a:pPr algn="ctr"/>
                <a:endParaRPr lang="zh-CN" altLang="en-US" sz="2205">
                  <a:solidFill>
                    <a:schemeClr val="bg1"/>
                  </a:solidFill>
                  <a:latin typeface="微软雅黑" panose="020B0503020204020204" pitchFamily="34" charset="-122"/>
                  <a:ea typeface="微软雅黑" panose="020B0503020204020204" pitchFamily="34" charset="-122"/>
                </a:endParaRPr>
              </a:p>
            </p:txBody>
          </p:sp>
          <p:sp>
            <p:nvSpPr>
              <p:cNvPr id="16" name="Freeform 8"/>
              <p:cNvSpPr/>
              <p:nvPr>
                <p:custDataLst>
                  <p:tags r:id="rId5"/>
                </p:custDataLst>
              </p:nvPr>
            </p:nvSpPr>
            <p:spPr bwMode="auto">
              <a:xfrm>
                <a:off x="4471988" y="1381125"/>
                <a:ext cx="481013" cy="519112"/>
              </a:xfrm>
              <a:custGeom>
                <a:avLst/>
                <a:gdLst>
                  <a:gd name="T0" fmla="*/ 703 w 775"/>
                  <a:gd name="T1" fmla="*/ 812 h 834"/>
                  <a:gd name="T2" fmla="*/ 506 w 775"/>
                  <a:gd name="T3" fmla="*/ 812 h 834"/>
                  <a:gd name="T4" fmla="*/ 511 w 775"/>
                  <a:gd name="T5" fmla="*/ 740 h 834"/>
                  <a:gd name="T6" fmla="*/ 511 w 775"/>
                  <a:gd name="T7" fmla="*/ 701 h 834"/>
                  <a:gd name="T8" fmla="*/ 511 w 775"/>
                  <a:gd name="T9" fmla="*/ 701 h 834"/>
                  <a:gd name="T10" fmla="*/ 253 w 775"/>
                  <a:gd name="T11" fmla="*/ 834 h 834"/>
                  <a:gd name="T12" fmla="*/ 72 w 775"/>
                  <a:gd name="T13" fmla="*/ 762 h 834"/>
                  <a:gd name="T14" fmla="*/ 6 w 775"/>
                  <a:gd name="T15" fmla="*/ 534 h 834"/>
                  <a:gd name="T16" fmla="*/ 33 w 775"/>
                  <a:gd name="T17" fmla="*/ 245 h 834"/>
                  <a:gd name="T18" fmla="*/ 253 w 775"/>
                  <a:gd name="T19" fmla="*/ 173 h 834"/>
                  <a:gd name="T20" fmla="*/ 220 w 775"/>
                  <a:gd name="T21" fmla="*/ 506 h 834"/>
                  <a:gd name="T22" fmla="*/ 346 w 775"/>
                  <a:gd name="T23" fmla="*/ 656 h 834"/>
                  <a:gd name="T24" fmla="*/ 473 w 775"/>
                  <a:gd name="T25" fmla="*/ 601 h 834"/>
                  <a:gd name="T26" fmla="*/ 522 w 775"/>
                  <a:gd name="T27" fmla="*/ 473 h 834"/>
                  <a:gd name="T28" fmla="*/ 566 w 775"/>
                  <a:gd name="T29" fmla="*/ 0 h 834"/>
                  <a:gd name="T30" fmla="*/ 775 w 775"/>
                  <a:gd name="T31" fmla="*/ 0 h 834"/>
                  <a:gd name="T32" fmla="*/ 703 w 775"/>
                  <a:gd name="T33" fmla="*/ 812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5" h="834">
                    <a:moveTo>
                      <a:pt x="703" y="812"/>
                    </a:moveTo>
                    <a:cubicBezTo>
                      <a:pt x="506" y="812"/>
                      <a:pt x="506" y="812"/>
                      <a:pt x="506" y="812"/>
                    </a:cubicBezTo>
                    <a:cubicBezTo>
                      <a:pt x="511" y="740"/>
                      <a:pt x="511" y="740"/>
                      <a:pt x="511" y="740"/>
                    </a:cubicBezTo>
                    <a:cubicBezTo>
                      <a:pt x="511" y="712"/>
                      <a:pt x="511" y="701"/>
                      <a:pt x="511" y="701"/>
                    </a:cubicBezTo>
                    <a:cubicBezTo>
                      <a:pt x="511" y="701"/>
                      <a:pt x="511" y="701"/>
                      <a:pt x="511" y="701"/>
                    </a:cubicBezTo>
                    <a:cubicBezTo>
                      <a:pt x="451" y="790"/>
                      <a:pt x="363" y="834"/>
                      <a:pt x="253" y="834"/>
                    </a:cubicBezTo>
                    <a:cubicBezTo>
                      <a:pt x="181" y="834"/>
                      <a:pt x="121" y="812"/>
                      <a:pt x="72" y="762"/>
                    </a:cubicBezTo>
                    <a:cubicBezTo>
                      <a:pt x="22" y="706"/>
                      <a:pt x="0" y="634"/>
                      <a:pt x="6" y="534"/>
                    </a:cubicBezTo>
                    <a:cubicBezTo>
                      <a:pt x="33" y="245"/>
                      <a:pt x="33" y="245"/>
                      <a:pt x="33" y="245"/>
                    </a:cubicBezTo>
                    <a:cubicBezTo>
                      <a:pt x="105" y="178"/>
                      <a:pt x="176" y="178"/>
                      <a:pt x="253" y="173"/>
                    </a:cubicBezTo>
                    <a:cubicBezTo>
                      <a:pt x="220" y="506"/>
                      <a:pt x="220" y="506"/>
                      <a:pt x="220" y="506"/>
                    </a:cubicBezTo>
                    <a:cubicBezTo>
                      <a:pt x="214" y="606"/>
                      <a:pt x="253" y="656"/>
                      <a:pt x="346" y="656"/>
                    </a:cubicBezTo>
                    <a:cubicBezTo>
                      <a:pt x="396" y="656"/>
                      <a:pt x="440" y="640"/>
                      <a:pt x="473" y="601"/>
                    </a:cubicBezTo>
                    <a:cubicBezTo>
                      <a:pt x="500" y="567"/>
                      <a:pt x="517" y="523"/>
                      <a:pt x="522" y="473"/>
                    </a:cubicBezTo>
                    <a:cubicBezTo>
                      <a:pt x="566" y="0"/>
                      <a:pt x="566" y="0"/>
                      <a:pt x="566" y="0"/>
                    </a:cubicBezTo>
                    <a:cubicBezTo>
                      <a:pt x="775" y="0"/>
                      <a:pt x="775" y="0"/>
                      <a:pt x="775" y="0"/>
                    </a:cubicBezTo>
                    <a:cubicBezTo>
                      <a:pt x="703" y="812"/>
                      <a:pt x="703" y="812"/>
                      <a:pt x="703" y="8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2171" tIns="56084" rIns="112171" bIns="56084" numCol="1" anchor="t" anchorCtr="0" compatLnSpc="1"/>
              <a:lstStyle/>
              <a:p>
                <a:pPr algn="ctr"/>
                <a:endParaRPr lang="zh-CN" altLang="en-US" sz="2205">
                  <a:solidFill>
                    <a:schemeClr val="bg1"/>
                  </a:solidFill>
                  <a:latin typeface="微软雅黑" panose="020B0503020204020204" pitchFamily="34" charset="-122"/>
                  <a:ea typeface="微软雅黑" panose="020B0503020204020204" pitchFamily="34" charset="-122"/>
                </a:endParaRPr>
              </a:p>
            </p:txBody>
          </p:sp>
          <p:sp>
            <p:nvSpPr>
              <p:cNvPr id="17" name="Freeform 9"/>
              <p:cNvSpPr/>
              <p:nvPr>
                <p:custDataLst>
                  <p:tags r:id="rId6"/>
                </p:custDataLst>
              </p:nvPr>
            </p:nvSpPr>
            <p:spPr bwMode="auto">
              <a:xfrm>
                <a:off x="4972051" y="1362075"/>
                <a:ext cx="479425" cy="528637"/>
              </a:xfrm>
              <a:custGeom>
                <a:avLst/>
                <a:gdLst>
                  <a:gd name="T0" fmla="*/ 719 w 774"/>
                  <a:gd name="T1" fmla="*/ 849 h 849"/>
                  <a:gd name="T2" fmla="*/ 507 w 774"/>
                  <a:gd name="T3" fmla="*/ 849 h 849"/>
                  <a:gd name="T4" fmla="*/ 550 w 774"/>
                  <a:gd name="T5" fmla="*/ 351 h 849"/>
                  <a:gd name="T6" fmla="*/ 534 w 774"/>
                  <a:gd name="T7" fmla="*/ 227 h 849"/>
                  <a:gd name="T8" fmla="*/ 430 w 774"/>
                  <a:gd name="T9" fmla="*/ 187 h 849"/>
                  <a:gd name="T10" fmla="*/ 250 w 774"/>
                  <a:gd name="T11" fmla="*/ 380 h 849"/>
                  <a:gd name="T12" fmla="*/ 212 w 774"/>
                  <a:gd name="T13" fmla="*/ 849 h 849"/>
                  <a:gd name="T14" fmla="*/ 0 w 774"/>
                  <a:gd name="T15" fmla="*/ 849 h 849"/>
                  <a:gd name="T16" fmla="*/ 70 w 774"/>
                  <a:gd name="T17" fmla="*/ 23 h 849"/>
                  <a:gd name="T18" fmla="*/ 272 w 774"/>
                  <a:gd name="T19" fmla="*/ 23 h 849"/>
                  <a:gd name="T20" fmla="*/ 261 w 774"/>
                  <a:gd name="T21" fmla="*/ 102 h 849"/>
                  <a:gd name="T22" fmla="*/ 261 w 774"/>
                  <a:gd name="T23" fmla="*/ 148 h 849"/>
                  <a:gd name="T24" fmla="*/ 261 w 774"/>
                  <a:gd name="T25" fmla="*/ 148 h 849"/>
                  <a:gd name="T26" fmla="*/ 381 w 774"/>
                  <a:gd name="T27" fmla="*/ 40 h 849"/>
                  <a:gd name="T28" fmla="*/ 529 w 774"/>
                  <a:gd name="T29" fmla="*/ 0 h 849"/>
                  <a:gd name="T30" fmla="*/ 747 w 774"/>
                  <a:gd name="T31" fmla="*/ 131 h 849"/>
                  <a:gd name="T32" fmla="*/ 769 w 774"/>
                  <a:gd name="T33" fmla="*/ 278 h 849"/>
                  <a:gd name="T34" fmla="*/ 719 w 774"/>
                  <a:gd name="T35" fmla="*/ 849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4" h="849">
                    <a:moveTo>
                      <a:pt x="719" y="849"/>
                    </a:moveTo>
                    <a:cubicBezTo>
                      <a:pt x="507" y="849"/>
                      <a:pt x="507" y="849"/>
                      <a:pt x="507" y="849"/>
                    </a:cubicBezTo>
                    <a:cubicBezTo>
                      <a:pt x="550" y="351"/>
                      <a:pt x="550" y="351"/>
                      <a:pt x="550" y="351"/>
                    </a:cubicBezTo>
                    <a:cubicBezTo>
                      <a:pt x="556" y="295"/>
                      <a:pt x="550" y="255"/>
                      <a:pt x="534" y="227"/>
                    </a:cubicBezTo>
                    <a:cubicBezTo>
                      <a:pt x="518" y="199"/>
                      <a:pt x="480" y="187"/>
                      <a:pt x="430" y="187"/>
                    </a:cubicBezTo>
                    <a:cubicBezTo>
                      <a:pt x="321" y="187"/>
                      <a:pt x="261" y="249"/>
                      <a:pt x="250" y="380"/>
                    </a:cubicBezTo>
                    <a:cubicBezTo>
                      <a:pt x="212" y="849"/>
                      <a:pt x="212" y="849"/>
                      <a:pt x="212" y="849"/>
                    </a:cubicBezTo>
                    <a:cubicBezTo>
                      <a:pt x="0" y="849"/>
                      <a:pt x="0" y="849"/>
                      <a:pt x="0" y="849"/>
                    </a:cubicBezTo>
                    <a:cubicBezTo>
                      <a:pt x="70" y="23"/>
                      <a:pt x="70" y="23"/>
                      <a:pt x="70" y="23"/>
                    </a:cubicBezTo>
                    <a:cubicBezTo>
                      <a:pt x="272" y="23"/>
                      <a:pt x="272" y="23"/>
                      <a:pt x="272" y="23"/>
                    </a:cubicBezTo>
                    <a:cubicBezTo>
                      <a:pt x="261" y="102"/>
                      <a:pt x="261" y="102"/>
                      <a:pt x="261" y="102"/>
                    </a:cubicBezTo>
                    <a:cubicBezTo>
                      <a:pt x="261" y="131"/>
                      <a:pt x="261" y="148"/>
                      <a:pt x="261" y="148"/>
                    </a:cubicBezTo>
                    <a:cubicBezTo>
                      <a:pt x="261" y="148"/>
                      <a:pt x="261" y="148"/>
                      <a:pt x="261" y="148"/>
                    </a:cubicBezTo>
                    <a:cubicBezTo>
                      <a:pt x="294" y="102"/>
                      <a:pt x="332" y="63"/>
                      <a:pt x="381" y="40"/>
                    </a:cubicBezTo>
                    <a:cubicBezTo>
                      <a:pt x="425" y="12"/>
                      <a:pt x="480" y="0"/>
                      <a:pt x="529" y="0"/>
                    </a:cubicBezTo>
                    <a:cubicBezTo>
                      <a:pt x="632" y="0"/>
                      <a:pt x="709" y="46"/>
                      <a:pt x="747" y="131"/>
                    </a:cubicBezTo>
                    <a:cubicBezTo>
                      <a:pt x="769" y="170"/>
                      <a:pt x="774" y="221"/>
                      <a:pt x="769" y="278"/>
                    </a:cubicBezTo>
                    <a:cubicBezTo>
                      <a:pt x="719" y="849"/>
                      <a:pt x="719" y="849"/>
                      <a:pt x="719" y="8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2171" tIns="56084" rIns="112171" bIns="56084" numCol="1" anchor="t" anchorCtr="0" compatLnSpc="1"/>
              <a:lstStyle/>
              <a:p>
                <a:pPr algn="ctr"/>
                <a:endParaRPr lang="zh-CN" altLang="en-US" sz="2205">
                  <a:solidFill>
                    <a:schemeClr val="bg1"/>
                  </a:solidFill>
                  <a:latin typeface="微软雅黑" panose="020B0503020204020204" pitchFamily="34" charset="-122"/>
                  <a:ea typeface="微软雅黑" panose="020B0503020204020204" pitchFamily="34" charset="-122"/>
                </a:endParaRPr>
              </a:p>
            </p:txBody>
          </p:sp>
        </p:grpSp>
        <p:sp>
          <p:nvSpPr>
            <p:cNvPr id="12" name="文本框 11"/>
            <p:cNvSpPr txBox="1"/>
            <p:nvPr>
              <p:custDataLst>
                <p:tags r:id="rId1"/>
              </p:custDataLst>
            </p:nvPr>
          </p:nvSpPr>
          <p:spPr>
            <a:xfrm>
              <a:off x="5757302" y="2992467"/>
              <a:ext cx="2355938" cy="690848"/>
            </a:xfrm>
            <a:prstGeom prst="rect">
              <a:avLst/>
            </a:prstGeom>
            <a:noFill/>
          </p:spPr>
          <p:txBody>
            <a:bodyPr wrap="square" rtlCol="0">
              <a:spAutoFit/>
            </a:bodyPr>
            <a:lstStyle/>
            <a:p>
              <a:r>
                <a:rPr kumimoji="1" lang="zh-CN" altLang="en-US" sz="4905" b="1" dirty="0">
                  <a:solidFill>
                    <a:schemeClr val="bg1"/>
                  </a:solidFill>
                  <a:latin typeface="微软雅黑" panose="020B0503020204020204" pitchFamily="34" charset="-122"/>
                  <a:ea typeface="微软雅黑" panose="020B0503020204020204" pitchFamily="34" charset="-122"/>
                </a:rPr>
                <a:t>亿邦智库</a:t>
              </a:r>
            </a:p>
          </p:txBody>
        </p:sp>
      </p:grpSp>
      <p:sp>
        <p:nvSpPr>
          <p:cNvPr id="8" name="文本框 7">
            <a:extLst>
              <a:ext uri="{FF2B5EF4-FFF2-40B4-BE49-F238E27FC236}">
                <a16:creationId xmlns:a16="http://schemas.microsoft.com/office/drawing/2014/main" id="{14BFA4D5-93E7-C2C6-5EA3-6B9EB83A58E3}"/>
              </a:ext>
            </a:extLst>
          </p:cNvPr>
          <p:cNvSpPr txBox="1"/>
          <p:nvPr/>
        </p:nvSpPr>
        <p:spPr>
          <a:xfrm>
            <a:off x="9388928" y="2414761"/>
            <a:ext cx="16252370" cy="1446550"/>
          </a:xfrm>
          <a:prstGeom prst="rect">
            <a:avLst/>
          </a:prstGeom>
          <a:noFill/>
        </p:spPr>
        <p:txBody>
          <a:bodyPr wrap="square">
            <a:spAutoFit/>
          </a:bodyPr>
          <a:lstStyle/>
          <a:p>
            <a:r>
              <a:rPr lang="zh-CN" altLang="en-US" sz="8800" b="1" dirty="0">
                <a:solidFill>
                  <a:schemeClr val="bg1"/>
                </a:solidFill>
                <a:latin typeface="微软雅黑" panose="020B0503020204020204" pitchFamily="34" charset="-122"/>
                <a:ea typeface="微软雅黑" panose="020B0503020204020204" pitchFamily="34" charset="-122"/>
              </a:rPr>
              <a:t>发展跨境</a:t>
            </a:r>
            <a:r>
              <a:rPr lang="en-US" altLang="zh-CN" sz="8800" b="1" dirty="0">
                <a:solidFill>
                  <a:schemeClr val="bg1"/>
                </a:solidFill>
                <a:latin typeface="微软雅黑" panose="020B0503020204020204" pitchFamily="34" charset="-122"/>
                <a:ea typeface="微软雅黑" panose="020B0503020204020204" pitchFamily="34" charset="-122"/>
              </a:rPr>
              <a:t>B2B</a:t>
            </a:r>
            <a:r>
              <a:rPr lang="zh-CN" altLang="en-US" sz="8800" b="1" dirty="0">
                <a:solidFill>
                  <a:schemeClr val="bg1"/>
                </a:solidFill>
                <a:latin typeface="微软雅黑" panose="020B0503020204020204" pitchFamily="34" charset="-122"/>
                <a:ea typeface="微软雅黑" panose="020B0503020204020204" pitchFamily="34" charset="-122"/>
              </a:rPr>
              <a:t>的意义初探</a:t>
            </a:r>
          </a:p>
        </p:txBody>
      </p:sp>
      <p:sp>
        <p:nvSpPr>
          <p:cNvPr id="5" name="标题 3">
            <a:extLst>
              <a:ext uri="{FF2B5EF4-FFF2-40B4-BE49-F238E27FC236}">
                <a16:creationId xmlns:a16="http://schemas.microsoft.com/office/drawing/2014/main" id="{F11502B8-E385-7FF0-755B-84DFF7FD7FEB}"/>
              </a:ext>
            </a:extLst>
          </p:cNvPr>
          <p:cNvSpPr txBox="1">
            <a:spLocks/>
          </p:cNvSpPr>
          <p:nvPr/>
        </p:nvSpPr>
        <p:spPr>
          <a:xfrm>
            <a:off x="2438400" y="7758679"/>
            <a:ext cx="30458229" cy="4267483"/>
          </a:xfrm>
          <a:prstGeom prst="rect">
            <a:avLst/>
          </a:prstGeom>
        </p:spPr>
        <p:txBody>
          <a:bodyPr vert="horz" lIns="91440" tIns="45720" rIns="91440" bIns="45720" rtlCol="0" anchor="ctr">
            <a:noAutofit/>
          </a:bodyPr>
          <a:lstStyle>
            <a:lvl1pPr algn="l" defTabSz="2167890" rtl="0" eaLnBrk="1" latinLnBrk="0" hangingPunct="1">
              <a:lnSpc>
                <a:spcPct val="90000"/>
              </a:lnSpc>
              <a:spcBef>
                <a:spcPct val="0"/>
              </a:spcBef>
              <a:buNone/>
              <a:defRPr sz="10430" kern="1200">
                <a:solidFill>
                  <a:schemeClr val="tx1"/>
                </a:solidFill>
                <a:latin typeface="+mj-lt"/>
                <a:ea typeface="+mj-ea"/>
                <a:cs typeface="+mj-cs"/>
              </a:defRPr>
            </a:lvl1pPr>
          </a:lstStyle>
          <a:p>
            <a:pPr marL="857250" indent="-857250">
              <a:lnSpc>
                <a:spcPct val="200000"/>
              </a:lnSpc>
              <a:buFont typeface="Wingdings" panose="05000000000000000000" pitchFamily="2" charset="2"/>
              <a:buChar char="Ø"/>
            </a:pPr>
            <a:r>
              <a:rPr lang="zh-CN" altLang="en-US" sz="5400" b="1" dirty="0">
                <a:solidFill>
                  <a:schemeClr val="bg1"/>
                </a:solidFill>
                <a:latin typeface="微软雅黑" panose="020B0503020204020204" pitchFamily="34" charset="-122"/>
                <a:ea typeface="微软雅黑" panose="020B0503020204020204" pitchFamily="34" charset="-122"/>
              </a:rPr>
              <a:t>让中小企业直供海外大型企业机构，获得海外流通环节利润</a:t>
            </a:r>
            <a:endParaRPr lang="en-US" altLang="zh-CN" sz="5400" b="1" dirty="0">
              <a:solidFill>
                <a:schemeClr val="bg1"/>
              </a:solidFill>
              <a:latin typeface="微软雅黑" panose="020B0503020204020204" pitchFamily="34" charset="-122"/>
              <a:ea typeface="微软雅黑" panose="020B0503020204020204" pitchFamily="34" charset="-122"/>
            </a:endParaRPr>
          </a:p>
          <a:p>
            <a:pPr marL="857250" indent="-857250">
              <a:lnSpc>
                <a:spcPct val="200000"/>
              </a:lnSpc>
              <a:buFont typeface="Wingdings" panose="05000000000000000000" pitchFamily="2" charset="2"/>
              <a:buChar char="Ø"/>
            </a:pPr>
            <a:r>
              <a:rPr lang="zh-CN" altLang="en-US" sz="5400" b="1" dirty="0">
                <a:solidFill>
                  <a:schemeClr val="bg1"/>
                </a:solidFill>
                <a:latin typeface="微软雅黑" panose="020B0503020204020204" pitchFamily="34" charset="-122"/>
                <a:ea typeface="微软雅黑" panose="020B0503020204020204" pitchFamily="34" charset="-122"/>
              </a:rPr>
              <a:t>让中国供应链成本更优，响应效率更高，更值得信赖，以获得更多海外客户订单</a:t>
            </a:r>
            <a:endParaRPr lang="en-US" altLang="zh-CN" sz="5400" b="1" dirty="0">
              <a:solidFill>
                <a:schemeClr val="bg1"/>
              </a:solidFill>
              <a:latin typeface="微软雅黑" panose="020B0503020204020204" pitchFamily="34" charset="-122"/>
              <a:ea typeface="微软雅黑" panose="020B0503020204020204" pitchFamily="34" charset="-122"/>
            </a:endParaRPr>
          </a:p>
          <a:p>
            <a:pPr marL="857250" indent="-857250">
              <a:lnSpc>
                <a:spcPct val="200000"/>
              </a:lnSpc>
              <a:buFont typeface="Wingdings" panose="05000000000000000000" pitchFamily="2" charset="2"/>
              <a:buChar char="Ø"/>
            </a:pPr>
            <a:r>
              <a:rPr lang="zh-CN" altLang="en-US" sz="5400" b="1" dirty="0">
                <a:solidFill>
                  <a:schemeClr val="bg1"/>
                </a:solidFill>
                <a:latin typeface="微软雅黑" panose="020B0503020204020204" pitchFamily="34" charset="-122"/>
                <a:ea typeface="微软雅黑" panose="020B0503020204020204" pitchFamily="34" charset="-122"/>
              </a:rPr>
              <a:t>让中国产业积极参与构建供应链全球化网络，以促进全球产能与市场的电子商务合作</a:t>
            </a:r>
            <a:endParaRPr lang="en-US" altLang="zh-CN" sz="5400" b="1" dirty="0">
              <a:solidFill>
                <a:schemeClr val="bg1"/>
              </a:solidFill>
              <a:latin typeface="微软雅黑" panose="020B0503020204020204" pitchFamily="34" charset="-122"/>
              <a:ea typeface="微软雅黑" panose="020B0503020204020204" pitchFamily="34" charset="-122"/>
            </a:endParaRPr>
          </a:p>
          <a:p>
            <a:pPr marL="857250" indent="-857250">
              <a:lnSpc>
                <a:spcPct val="200000"/>
              </a:lnSpc>
              <a:buFont typeface="Wingdings" panose="05000000000000000000" pitchFamily="2" charset="2"/>
              <a:buChar char="Ø"/>
            </a:pPr>
            <a:r>
              <a:rPr lang="zh-CN" altLang="en-US" sz="5400" b="1" dirty="0">
                <a:solidFill>
                  <a:schemeClr val="bg1"/>
                </a:solidFill>
                <a:latin typeface="微软雅黑" panose="020B0503020204020204" pitchFamily="34" charset="-122"/>
                <a:ea typeface="微软雅黑" panose="020B0503020204020204" pitchFamily="34" charset="-122"/>
              </a:rPr>
              <a:t>让品牌商品实现</a:t>
            </a:r>
            <a:r>
              <a:rPr lang="en-US" altLang="zh-CN" sz="5400" b="1" dirty="0">
                <a:solidFill>
                  <a:schemeClr val="bg1"/>
                </a:solidFill>
                <a:latin typeface="微软雅黑" panose="020B0503020204020204" pitchFamily="34" charset="-122"/>
                <a:ea typeface="微软雅黑" panose="020B0503020204020204" pitchFamily="34" charset="-122"/>
              </a:rPr>
              <a:t>B2C</a:t>
            </a:r>
            <a:r>
              <a:rPr lang="zh-CN" altLang="en-US" sz="5400" b="1" dirty="0">
                <a:solidFill>
                  <a:schemeClr val="bg1"/>
                </a:solidFill>
                <a:latin typeface="微软雅黑" panose="020B0503020204020204" pitchFamily="34" charset="-122"/>
                <a:ea typeface="微软雅黑" panose="020B0503020204020204" pitchFamily="34" charset="-122"/>
              </a:rPr>
              <a:t>反拉</a:t>
            </a:r>
            <a:r>
              <a:rPr lang="en-US" altLang="zh-CN" sz="5400" b="1" dirty="0">
                <a:solidFill>
                  <a:schemeClr val="bg1"/>
                </a:solidFill>
                <a:latin typeface="微软雅黑" panose="020B0503020204020204" pitchFamily="34" charset="-122"/>
                <a:ea typeface="微软雅黑" panose="020B0503020204020204" pitchFamily="34" charset="-122"/>
              </a:rPr>
              <a:t>B2B</a:t>
            </a:r>
            <a:r>
              <a:rPr lang="zh-CN" altLang="en-US" sz="5400" b="1" dirty="0">
                <a:solidFill>
                  <a:schemeClr val="bg1"/>
                </a:solidFill>
                <a:latin typeface="微软雅黑" panose="020B0503020204020204" pitchFamily="34" charset="-122"/>
                <a:ea typeface="微软雅黑" panose="020B0503020204020204" pitchFamily="34" charset="-122"/>
              </a:rPr>
              <a:t>，让工业品应用跨境电商，形成品牌和品类全球化发展态势</a:t>
            </a:r>
            <a:endParaRPr lang="en-US" altLang="zh-CN" sz="5400" b="1" dirty="0">
              <a:solidFill>
                <a:schemeClr val="bg1"/>
              </a:solidFill>
              <a:latin typeface="微软雅黑" panose="020B0503020204020204" pitchFamily="34" charset="-122"/>
              <a:ea typeface="微软雅黑" panose="020B0503020204020204" pitchFamily="34" charset="-122"/>
            </a:endParaRPr>
          </a:p>
          <a:p>
            <a:pPr marL="857250" indent="-857250">
              <a:buFont typeface="Wingdings" panose="05000000000000000000" pitchFamily="2" charset="2"/>
              <a:buChar char="Ø"/>
            </a:pPr>
            <a:endParaRPr lang="en-US" altLang="zh-CN" sz="5400" b="1" dirty="0">
              <a:solidFill>
                <a:schemeClr val="bg1"/>
              </a:solidFill>
              <a:latin typeface="微软雅黑" panose="020B0503020204020204" pitchFamily="34" charset="-122"/>
              <a:ea typeface="微软雅黑" panose="020B0503020204020204" pitchFamily="34" charset="-122"/>
            </a:endParaRPr>
          </a:p>
          <a:p>
            <a:pPr marL="857250" indent="-857250">
              <a:buFont typeface="Wingdings" panose="05000000000000000000" pitchFamily="2" charset="2"/>
              <a:buChar char="Ø"/>
            </a:pPr>
            <a:endParaRPr lang="en-US" altLang="zh-CN" sz="5400" b="1" dirty="0">
              <a:solidFill>
                <a:schemeClr val="bg1"/>
              </a:solidFill>
              <a:latin typeface="微软雅黑" panose="020B0503020204020204" pitchFamily="34" charset="-122"/>
              <a:ea typeface="微软雅黑" panose="020B0503020204020204" pitchFamily="34" charset="-122"/>
            </a:endParaRPr>
          </a:p>
          <a:p>
            <a:pPr marL="857250" indent="-857250">
              <a:buFont typeface="Wingdings" panose="05000000000000000000" pitchFamily="2" charset="2"/>
              <a:buChar char="Ø"/>
            </a:pPr>
            <a:endParaRPr lang="en-US" altLang="zh-CN" sz="5400" b="1" dirty="0">
              <a:solidFill>
                <a:schemeClr val="bg1"/>
              </a:solidFill>
              <a:latin typeface="微软雅黑" panose="020B0503020204020204" pitchFamily="34" charset="-122"/>
              <a:ea typeface="微软雅黑" panose="020B0503020204020204" pitchFamily="34" charset="-122"/>
            </a:endParaRPr>
          </a:p>
          <a:p>
            <a:pPr marL="857250" indent="-857250">
              <a:buFont typeface="Wingdings" panose="05000000000000000000" pitchFamily="2" charset="2"/>
              <a:buChar char="Ø"/>
            </a:pPr>
            <a:endParaRPr lang="zh-CN" altLang="en-US" sz="5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72675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7"/>
          <a:stretch>
            <a:fillRect/>
          </a:stretch>
        </a:blipFill>
        <a:effectLst/>
      </p:bgPr>
    </p:bg>
    <p:spTree>
      <p:nvGrpSpPr>
        <p:cNvPr id="1" name=""/>
        <p:cNvGrpSpPr/>
        <p:nvPr/>
      </p:nvGrpSpPr>
      <p:grpSpPr>
        <a:xfrm>
          <a:off x="0" y="0"/>
          <a:ext cx="0" cy="0"/>
          <a:chOff x="0" y="0"/>
          <a:chExt cx="0" cy="0"/>
        </a:xfrm>
      </p:grpSpPr>
      <p:sp>
        <p:nvSpPr>
          <p:cNvPr id="21" name="文本框 20"/>
          <p:cNvSpPr txBox="1"/>
          <p:nvPr>
            <p:custDataLst>
              <p:tags r:id="rId1"/>
            </p:custDataLst>
          </p:nvPr>
        </p:nvSpPr>
        <p:spPr>
          <a:xfrm>
            <a:off x="4666336" y="4668019"/>
            <a:ext cx="9397999" cy="646331"/>
          </a:xfrm>
          <a:prstGeom prst="rect">
            <a:avLst/>
          </a:prstGeom>
          <a:noFill/>
        </p:spPr>
        <p:txBody>
          <a:bodyPr wrap="square">
            <a:spAutoFit/>
          </a:bodyPr>
          <a:lstStyle/>
          <a:p>
            <a:pPr algn="ctr"/>
            <a:r>
              <a:rPr lang="zh-CN" altLang="en-US" sz="3600" b="1" dirty="0">
                <a:solidFill>
                  <a:srgbClr val="FFC000"/>
                </a:solidFill>
                <a:latin typeface="微软雅黑" panose="020B0503020204020204" pitchFamily="34" charset="-122"/>
                <a:ea typeface="微软雅黑" panose="020B0503020204020204" pitchFamily="34" charset="-122"/>
              </a:rPr>
              <a:t>全球网络零售额回归常态化增速</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graphicFrame>
        <p:nvGraphicFramePr>
          <p:cNvPr id="13" name="图表 12"/>
          <p:cNvGraphicFramePr/>
          <p:nvPr>
            <p:custDataLst>
              <p:tags r:id="rId2"/>
            </p:custDataLst>
          </p:nvPr>
        </p:nvGraphicFramePr>
        <p:xfrm>
          <a:off x="18486874" y="5634364"/>
          <a:ext cx="11310537" cy="7988201"/>
        </p:xfrm>
        <a:graphic>
          <a:graphicData uri="http://schemas.openxmlformats.org/drawingml/2006/chart">
            <c:chart xmlns:c="http://schemas.openxmlformats.org/drawingml/2006/chart" xmlns:r="http://schemas.openxmlformats.org/officeDocument/2006/relationships" r:id="rId18"/>
          </a:graphicData>
        </a:graphic>
      </p:graphicFrame>
      <p:sp>
        <p:nvSpPr>
          <p:cNvPr id="14" name="文本框 13"/>
          <p:cNvSpPr txBox="1"/>
          <p:nvPr>
            <p:custDataLst>
              <p:tags r:id="rId3"/>
            </p:custDataLst>
          </p:nvPr>
        </p:nvSpPr>
        <p:spPr>
          <a:xfrm>
            <a:off x="19627534" y="4668019"/>
            <a:ext cx="9397999" cy="646331"/>
          </a:xfrm>
          <a:prstGeom prst="rect">
            <a:avLst/>
          </a:prstGeom>
          <a:noFill/>
        </p:spPr>
        <p:txBody>
          <a:bodyPr wrap="square">
            <a:spAutoFit/>
          </a:bodyPr>
          <a:lstStyle/>
          <a:p>
            <a:pPr algn="ctr"/>
            <a:r>
              <a:rPr lang="en-US" altLang="zh-CN" sz="3600" b="1" dirty="0">
                <a:solidFill>
                  <a:srgbClr val="FFC000"/>
                </a:solidFill>
                <a:latin typeface="微软雅黑" panose="020B0503020204020204" pitchFamily="34" charset="-122"/>
                <a:ea typeface="微软雅黑" panose="020B0503020204020204" pitchFamily="34" charset="-122"/>
              </a:rPr>
              <a:t>2022</a:t>
            </a:r>
            <a:r>
              <a:rPr lang="zh-CN" altLang="en-US" sz="3600" b="1" dirty="0">
                <a:solidFill>
                  <a:srgbClr val="FFC000"/>
                </a:solidFill>
                <a:latin typeface="微软雅黑" panose="020B0503020204020204" pitchFamily="34" charset="-122"/>
                <a:ea typeface="微软雅黑" panose="020B0503020204020204" pitchFamily="34" charset="-122"/>
              </a:rPr>
              <a:t>年我国制造业增加值在全球占比近</a:t>
            </a:r>
            <a:r>
              <a:rPr lang="en-US" altLang="zh-CN" sz="3600" b="1" dirty="0">
                <a:solidFill>
                  <a:srgbClr val="FFC000"/>
                </a:solidFill>
                <a:latin typeface="微软雅黑" panose="020B0503020204020204" pitchFamily="34" charset="-122"/>
                <a:ea typeface="微软雅黑" panose="020B0503020204020204" pitchFamily="34" charset="-122"/>
              </a:rPr>
              <a:t>30%</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graphicFrame>
        <p:nvGraphicFramePr>
          <p:cNvPr id="16" name="图表 15"/>
          <p:cNvGraphicFramePr/>
          <p:nvPr>
            <p:custDataLst>
              <p:tags r:id="rId4"/>
            </p:custDataLst>
          </p:nvPr>
        </p:nvGraphicFramePr>
        <p:xfrm>
          <a:off x="2023071" y="5634364"/>
          <a:ext cx="15326624" cy="7988201"/>
        </p:xfrm>
        <a:graphic>
          <a:graphicData uri="http://schemas.openxmlformats.org/drawingml/2006/chart">
            <c:chart xmlns:c="http://schemas.openxmlformats.org/drawingml/2006/chart" xmlns:r="http://schemas.openxmlformats.org/officeDocument/2006/relationships" r:id="rId19"/>
          </a:graphicData>
        </a:graphic>
      </p:graphicFrame>
      <p:sp>
        <p:nvSpPr>
          <p:cNvPr id="17" name="íṡľíḋé"/>
          <p:cNvSpPr txBox="1">
            <a:spLocks noChangeAspect="1"/>
          </p:cNvSpPr>
          <p:nvPr>
            <p:custDataLst>
              <p:tags r:id="rId5"/>
            </p:custDataLst>
          </p:nvPr>
        </p:nvSpPr>
        <p:spPr>
          <a:xfrm>
            <a:off x="2278989" y="13588636"/>
            <a:ext cx="7714005" cy="400110"/>
          </a:xfrm>
          <a:prstGeom prst="rect">
            <a:avLst/>
          </a:prstGeom>
          <a:noFill/>
        </p:spPr>
        <p:txBody>
          <a:bodyPr wrap="square">
            <a:spAutoFit/>
          </a:bodyPr>
          <a:lstStyle>
            <a:defPPr>
              <a:defRPr lang="en-US"/>
            </a:defPPr>
            <a:lvl1pPr>
              <a:defRPr sz="3000" b="1">
                <a:solidFill>
                  <a:srgbClr val="FFC000"/>
                </a:solidFill>
                <a:latin typeface="微软雅黑" panose="020B0503020204020204" pitchFamily="34" charset="-122"/>
                <a:ea typeface="微软雅黑" panose="020B0503020204020204" pitchFamily="34" charset="-122"/>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2000" b="0" dirty="0">
                <a:solidFill>
                  <a:schemeClr val="bg1"/>
                </a:solidFill>
              </a:rPr>
              <a:t>*制图：亿邦智库  数据来源：国家统计局、</a:t>
            </a:r>
            <a:r>
              <a:rPr lang="en-US" altLang="zh-CN" sz="2000" b="0" dirty="0">
                <a:solidFill>
                  <a:schemeClr val="bg1"/>
                </a:solidFill>
              </a:rPr>
              <a:t>eMarketer</a:t>
            </a:r>
          </a:p>
        </p:txBody>
      </p:sp>
      <p:sp>
        <p:nvSpPr>
          <p:cNvPr id="18" name="íṡľíḋé"/>
          <p:cNvSpPr txBox="1">
            <a:spLocks noChangeAspect="1"/>
          </p:cNvSpPr>
          <p:nvPr>
            <p:custDataLst>
              <p:tags r:id="rId6"/>
            </p:custDataLst>
          </p:nvPr>
        </p:nvSpPr>
        <p:spPr>
          <a:xfrm>
            <a:off x="18486874" y="13788691"/>
            <a:ext cx="7714005" cy="400110"/>
          </a:xfrm>
          <a:prstGeom prst="rect">
            <a:avLst/>
          </a:prstGeom>
          <a:noFill/>
        </p:spPr>
        <p:txBody>
          <a:bodyPr wrap="square">
            <a:spAutoFit/>
          </a:bodyPr>
          <a:lstStyle>
            <a:defPPr>
              <a:defRPr lang="en-US"/>
            </a:defPPr>
            <a:lvl1pPr>
              <a:defRPr sz="3000" b="1">
                <a:solidFill>
                  <a:srgbClr val="FFC000"/>
                </a:solidFill>
                <a:latin typeface="微软雅黑" panose="020B0503020204020204" pitchFamily="34" charset="-122"/>
                <a:ea typeface="微软雅黑" panose="020B0503020204020204" pitchFamily="34" charset="-122"/>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2000" b="0" dirty="0">
                <a:solidFill>
                  <a:schemeClr val="bg1"/>
                </a:solidFill>
              </a:rPr>
              <a:t>*制图：亿邦智库  数据来源：工信部、各国公开数据</a:t>
            </a:r>
            <a:endParaRPr lang="en-US" altLang="zh-CN" sz="2000" b="0" dirty="0">
              <a:solidFill>
                <a:schemeClr val="bg1"/>
              </a:solidFill>
            </a:endParaRPr>
          </a:p>
        </p:txBody>
      </p:sp>
      <p:sp>
        <p:nvSpPr>
          <p:cNvPr id="4" name="文本框 3"/>
          <p:cNvSpPr txBox="1"/>
          <p:nvPr>
            <p:custDataLst>
              <p:tags r:id="rId7"/>
            </p:custDataLst>
          </p:nvPr>
        </p:nvSpPr>
        <p:spPr>
          <a:xfrm>
            <a:off x="9365335" y="13622565"/>
            <a:ext cx="7269480" cy="400110"/>
          </a:xfrm>
          <a:prstGeom prst="rect">
            <a:avLst/>
          </a:prstGeom>
          <a:noFill/>
        </p:spPr>
        <p:txBody>
          <a:bodyPr wrap="squar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*10.4%为eMarketer对2023年全球网上零售额增速的预测值</a:t>
            </a:r>
          </a:p>
        </p:txBody>
      </p:sp>
      <p:sp>
        <p:nvSpPr>
          <p:cNvPr id="5" name="文本框 4"/>
          <p:cNvSpPr txBox="1"/>
          <p:nvPr>
            <p:custDataLst>
              <p:tags r:id="rId8"/>
            </p:custDataLst>
          </p:nvPr>
        </p:nvSpPr>
        <p:spPr>
          <a:xfrm>
            <a:off x="18043282" y="5172699"/>
            <a:ext cx="2031325"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单位：亿美元</a:t>
            </a:r>
          </a:p>
        </p:txBody>
      </p:sp>
      <p:sp>
        <p:nvSpPr>
          <p:cNvPr id="9" name="文本框 8"/>
          <p:cNvSpPr txBox="1"/>
          <p:nvPr>
            <p:custDataLst>
              <p:tags r:id="rId9"/>
            </p:custDataLst>
          </p:nvPr>
        </p:nvSpPr>
        <p:spPr>
          <a:xfrm>
            <a:off x="9056917" y="2068787"/>
            <a:ext cx="19769544" cy="880306"/>
          </a:xfrm>
          <a:prstGeom prst="rect">
            <a:avLst/>
          </a:prstGeom>
          <a:noFill/>
        </p:spPr>
        <p:txBody>
          <a:bodyPr wrap="square">
            <a:spAutoFit/>
          </a:bodyPr>
          <a:lstStyle/>
          <a:p>
            <a:pPr defTabSz="1083945" eaLnBrk="0" fontAlgn="base" hangingPunct="0">
              <a:lnSpc>
                <a:spcPct val="90000"/>
              </a:lnSpc>
              <a:spcBef>
                <a:spcPct val="0"/>
              </a:spcBef>
              <a:spcAft>
                <a:spcPct val="0"/>
              </a:spcAft>
            </a:pPr>
            <a:r>
              <a:rPr kumimoji="1" lang="zh-CN" altLang="en-US" sz="5690" b="1" dirty="0">
                <a:solidFill>
                  <a:schemeClr val="bg1"/>
                </a:solidFill>
                <a:latin typeface="微软雅黑" panose="020B0503020204020204" pitchFamily="34" charset="-122"/>
                <a:ea typeface="微软雅黑" panose="020B0503020204020204" pitchFamily="34" charset="-122"/>
                <a:cs typeface="+mj-cs"/>
              </a:rPr>
              <a:t>全球电商增速回稳，中国供应链准备好了吗</a:t>
            </a:r>
          </a:p>
        </p:txBody>
      </p:sp>
      <p:grpSp>
        <p:nvGrpSpPr>
          <p:cNvPr id="10" name="组合 9"/>
          <p:cNvGrpSpPr/>
          <p:nvPr/>
        </p:nvGrpSpPr>
        <p:grpSpPr>
          <a:xfrm>
            <a:off x="26402476" y="14952526"/>
            <a:ext cx="5803676" cy="930324"/>
            <a:chOff x="3382179" y="2924930"/>
            <a:chExt cx="4731061" cy="758385"/>
          </a:xfrm>
        </p:grpSpPr>
        <p:grpSp>
          <p:nvGrpSpPr>
            <p:cNvPr id="11" name="组 1"/>
            <p:cNvGrpSpPr/>
            <p:nvPr/>
          </p:nvGrpSpPr>
          <p:grpSpPr>
            <a:xfrm>
              <a:off x="3382179" y="2924930"/>
              <a:ext cx="2265363" cy="695325"/>
              <a:chOff x="3186113" y="1204913"/>
              <a:chExt cx="2265363" cy="695325"/>
            </a:xfrm>
            <a:solidFill>
              <a:srgbClr val="FFFFFF"/>
            </a:solidFill>
          </p:grpSpPr>
          <p:sp>
            <p:nvSpPr>
              <p:cNvPr id="2" name="Freeform 5"/>
              <p:cNvSpPr>
                <a:spLocks noEditPoints="1"/>
              </p:cNvSpPr>
              <p:nvPr>
                <p:custDataLst>
                  <p:tags r:id="rId11"/>
                </p:custDataLst>
              </p:nvPr>
            </p:nvSpPr>
            <p:spPr bwMode="auto">
              <a:xfrm>
                <a:off x="3186113" y="1362075"/>
                <a:ext cx="508000" cy="538162"/>
              </a:xfrm>
              <a:custGeom>
                <a:avLst/>
                <a:gdLst>
                  <a:gd name="T0" fmla="*/ 585 w 819"/>
                  <a:gd name="T1" fmla="*/ 354 h 864"/>
                  <a:gd name="T2" fmla="*/ 540 w 819"/>
                  <a:gd name="T3" fmla="*/ 225 h 864"/>
                  <a:gd name="T4" fmla="*/ 435 w 819"/>
                  <a:gd name="T5" fmla="*/ 174 h 864"/>
                  <a:gd name="T6" fmla="*/ 323 w 819"/>
                  <a:gd name="T7" fmla="*/ 219 h 864"/>
                  <a:gd name="T8" fmla="*/ 251 w 819"/>
                  <a:gd name="T9" fmla="*/ 354 h 864"/>
                  <a:gd name="T10" fmla="*/ 585 w 819"/>
                  <a:gd name="T11" fmla="*/ 354 h 864"/>
                  <a:gd name="T12" fmla="*/ 791 w 819"/>
                  <a:gd name="T13" fmla="*/ 488 h 864"/>
                  <a:gd name="T14" fmla="*/ 234 w 819"/>
                  <a:gd name="T15" fmla="*/ 488 h 864"/>
                  <a:gd name="T16" fmla="*/ 284 w 819"/>
                  <a:gd name="T17" fmla="*/ 646 h 864"/>
                  <a:gd name="T18" fmla="*/ 396 w 819"/>
                  <a:gd name="T19" fmla="*/ 696 h 864"/>
                  <a:gd name="T20" fmla="*/ 490 w 819"/>
                  <a:gd name="T21" fmla="*/ 668 h 864"/>
                  <a:gd name="T22" fmla="*/ 552 w 819"/>
                  <a:gd name="T23" fmla="*/ 601 h 864"/>
                  <a:gd name="T24" fmla="*/ 769 w 819"/>
                  <a:gd name="T25" fmla="*/ 601 h 864"/>
                  <a:gd name="T26" fmla="*/ 624 w 819"/>
                  <a:gd name="T27" fmla="*/ 797 h 864"/>
                  <a:gd name="T28" fmla="*/ 396 w 819"/>
                  <a:gd name="T29" fmla="*/ 864 h 864"/>
                  <a:gd name="T30" fmla="*/ 22 w 819"/>
                  <a:gd name="T31" fmla="*/ 416 h 864"/>
                  <a:gd name="T32" fmla="*/ 156 w 819"/>
                  <a:gd name="T33" fmla="*/ 118 h 864"/>
                  <a:gd name="T34" fmla="*/ 451 w 819"/>
                  <a:gd name="T35" fmla="*/ 0 h 864"/>
                  <a:gd name="T36" fmla="*/ 791 w 819"/>
                  <a:gd name="T37" fmla="*/ 48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9" h="864">
                    <a:moveTo>
                      <a:pt x="585" y="354"/>
                    </a:moveTo>
                    <a:cubicBezTo>
                      <a:pt x="585" y="298"/>
                      <a:pt x="568" y="258"/>
                      <a:pt x="540" y="225"/>
                    </a:cubicBezTo>
                    <a:cubicBezTo>
                      <a:pt x="513" y="191"/>
                      <a:pt x="474" y="174"/>
                      <a:pt x="435" y="174"/>
                    </a:cubicBezTo>
                    <a:cubicBezTo>
                      <a:pt x="390" y="174"/>
                      <a:pt x="357" y="191"/>
                      <a:pt x="323" y="219"/>
                    </a:cubicBezTo>
                    <a:cubicBezTo>
                      <a:pt x="290" y="253"/>
                      <a:pt x="262" y="298"/>
                      <a:pt x="251" y="354"/>
                    </a:cubicBezTo>
                    <a:cubicBezTo>
                      <a:pt x="585" y="354"/>
                      <a:pt x="585" y="354"/>
                      <a:pt x="585" y="354"/>
                    </a:cubicBezTo>
                    <a:close/>
                    <a:moveTo>
                      <a:pt x="791" y="488"/>
                    </a:moveTo>
                    <a:cubicBezTo>
                      <a:pt x="234" y="488"/>
                      <a:pt x="234" y="488"/>
                      <a:pt x="234" y="488"/>
                    </a:cubicBezTo>
                    <a:cubicBezTo>
                      <a:pt x="228" y="556"/>
                      <a:pt x="245" y="612"/>
                      <a:pt x="284" y="646"/>
                    </a:cubicBezTo>
                    <a:cubicBezTo>
                      <a:pt x="312" y="679"/>
                      <a:pt x="351" y="696"/>
                      <a:pt x="396" y="696"/>
                    </a:cubicBezTo>
                    <a:cubicBezTo>
                      <a:pt x="429" y="696"/>
                      <a:pt x="462" y="685"/>
                      <a:pt x="490" y="668"/>
                    </a:cubicBezTo>
                    <a:cubicBezTo>
                      <a:pt x="518" y="651"/>
                      <a:pt x="540" y="629"/>
                      <a:pt x="552" y="601"/>
                    </a:cubicBezTo>
                    <a:cubicBezTo>
                      <a:pt x="769" y="601"/>
                      <a:pt x="769" y="601"/>
                      <a:pt x="769" y="601"/>
                    </a:cubicBezTo>
                    <a:cubicBezTo>
                      <a:pt x="741" y="685"/>
                      <a:pt x="691" y="752"/>
                      <a:pt x="624" y="797"/>
                    </a:cubicBezTo>
                    <a:cubicBezTo>
                      <a:pt x="557" y="842"/>
                      <a:pt x="479" y="864"/>
                      <a:pt x="396" y="864"/>
                    </a:cubicBezTo>
                    <a:cubicBezTo>
                      <a:pt x="123" y="864"/>
                      <a:pt x="0" y="713"/>
                      <a:pt x="22" y="416"/>
                    </a:cubicBezTo>
                    <a:cubicBezTo>
                      <a:pt x="33" y="292"/>
                      <a:pt x="78" y="191"/>
                      <a:pt x="156" y="118"/>
                    </a:cubicBezTo>
                    <a:cubicBezTo>
                      <a:pt x="228" y="40"/>
                      <a:pt x="329" y="0"/>
                      <a:pt x="451" y="0"/>
                    </a:cubicBezTo>
                    <a:cubicBezTo>
                      <a:pt x="708" y="0"/>
                      <a:pt x="819" y="163"/>
                      <a:pt x="791" y="4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2171" tIns="56084" rIns="112171" bIns="56084" numCol="1" anchor="t" anchorCtr="0" compatLnSpc="1"/>
              <a:lstStyle/>
              <a:p>
                <a:pPr algn="ctr"/>
                <a:endParaRPr lang="zh-CN" altLang="en-US" sz="2205">
                  <a:solidFill>
                    <a:schemeClr val="bg1"/>
                  </a:solidFill>
                  <a:latin typeface="微软雅黑" panose="020B0503020204020204" pitchFamily="34" charset="-122"/>
                  <a:ea typeface="微软雅黑" panose="020B0503020204020204" pitchFamily="34" charset="-122"/>
                </a:endParaRPr>
              </a:p>
            </p:txBody>
          </p:sp>
          <p:sp>
            <p:nvSpPr>
              <p:cNvPr id="3" name="Freeform 6"/>
              <p:cNvSpPr>
                <a:spLocks noEditPoints="1"/>
              </p:cNvSpPr>
              <p:nvPr>
                <p:custDataLst>
                  <p:tags r:id="rId12"/>
                </p:custDataLst>
              </p:nvPr>
            </p:nvSpPr>
            <p:spPr bwMode="auto">
              <a:xfrm>
                <a:off x="3694113" y="1204913"/>
                <a:ext cx="509588" cy="695325"/>
              </a:xfrm>
              <a:custGeom>
                <a:avLst/>
                <a:gdLst>
                  <a:gd name="T0" fmla="*/ 594 w 819"/>
                  <a:gd name="T1" fmla="*/ 695 h 1117"/>
                  <a:gd name="T2" fmla="*/ 434 w 819"/>
                  <a:gd name="T3" fmla="*/ 450 h 1117"/>
                  <a:gd name="T4" fmla="*/ 231 w 819"/>
                  <a:gd name="T5" fmla="*/ 712 h 1117"/>
                  <a:gd name="T6" fmla="*/ 275 w 819"/>
                  <a:gd name="T7" fmla="*/ 884 h 1117"/>
                  <a:gd name="T8" fmla="*/ 390 w 819"/>
                  <a:gd name="T9" fmla="*/ 945 h 1117"/>
                  <a:gd name="T10" fmla="*/ 522 w 819"/>
                  <a:gd name="T11" fmla="*/ 884 h 1117"/>
                  <a:gd name="T12" fmla="*/ 594 w 819"/>
                  <a:gd name="T13" fmla="*/ 695 h 1117"/>
                  <a:gd name="T14" fmla="*/ 808 w 819"/>
                  <a:gd name="T15" fmla="*/ 684 h 1117"/>
                  <a:gd name="T16" fmla="*/ 748 w 819"/>
                  <a:gd name="T17" fmla="*/ 923 h 1117"/>
                  <a:gd name="T18" fmla="*/ 605 w 819"/>
                  <a:gd name="T19" fmla="*/ 1067 h 1117"/>
                  <a:gd name="T20" fmla="*/ 423 w 819"/>
                  <a:gd name="T21" fmla="*/ 1117 h 1117"/>
                  <a:gd name="T22" fmla="*/ 215 w 819"/>
                  <a:gd name="T23" fmla="*/ 995 h 1117"/>
                  <a:gd name="T24" fmla="*/ 209 w 819"/>
                  <a:gd name="T25" fmla="*/ 995 h 1117"/>
                  <a:gd name="T26" fmla="*/ 198 w 819"/>
                  <a:gd name="T27" fmla="*/ 1095 h 1117"/>
                  <a:gd name="T28" fmla="*/ 0 w 819"/>
                  <a:gd name="T29" fmla="*/ 1095 h 1117"/>
                  <a:gd name="T30" fmla="*/ 94 w 819"/>
                  <a:gd name="T31" fmla="*/ 0 h 1117"/>
                  <a:gd name="T32" fmla="*/ 302 w 819"/>
                  <a:gd name="T33" fmla="*/ 0 h 1117"/>
                  <a:gd name="T34" fmla="*/ 270 w 819"/>
                  <a:gd name="T35" fmla="*/ 389 h 1117"/>
                  <a:gd name="T36" fmla="*/ 270 w 819"/>
                  <a:gd name="T37" fmla="*/ 389 h 1117"/>
                  <a:gd name="T38" fmla="*/ 517 w 819"/>
                  <a:gd name="T39" fmla="*/ 261 h 1117"/>
                  <a:gd name="T40" fmla="*/ 517 w 819"/>
                  <a:gd name="T41" fmla="*/ 261 h 1117"/>
                  <a:gd name="T42" fmla="*/ 517 w 819"/>
                  <a:gd name="T43" fmla="*/ 261 h 1117"/>
                  <a:gd name="T44" fmla="*/ 759 w 819"/>
                  <a:gd name="T45" fmla="*/ 395 h 1117"/>
                  <a:gd name="T46" fmla="*/ 808 w 819"/>
                  <a:gd name="T47" fmla="*/ 684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9" h="1117">
                    <a:moveTo>
                      <a:pt x="594" y="695"/>
                    </a:moveTo>
                    <a:cubicBezTo>
                      <a:pt x="605" y="534"/>
                      <a:pt x="555" y="450"/>
                      <a:pt x="434" y="450"/>
                    </a:cubicBezTo>
                    <a:cubicBezTo>
                      <a:pt x="314" y="450"/>
                      <a:pt x="248" y="534"/>
                      <a:pt x="231" y="712"/>
                    </a:cubicBezTo>
                    <a:cubicBezTo>
                      <a:pt x="226" y="784"/>
                      <a:pt x="242" y="839"/>
                      <a:pt x="275" y="884"/>
                    </a:cubicBezTo>
                    <a:cubicBezTo>
                      <a:pt x="302" y="923"/>
                      <a:pt x="341" y="945"/>
                      <a:pt x="390" y="945"/>
                    </a:cubicBezTo>
                    <a:cubicBezTo>
                      <a:pt x="440" y="945"/>
                      <a:pt x="484" y="923"/>
                      <a:pt x="522" y="884"/>
                    </a:cubicBezTo>
                    <a:cubicBezTo>
                      <a:pt x="561" y="839"/>
                      <a:pt x="588" y="773"/>
                      <a:pt x="594" y="695"/>
                    </a:cubicBezTo>
                    <a:close/>
                    <a:moveTo>
                      <a:pt x="808" y="684"/>
                    </a:moveTo>
                    <a:cubicBezTo>
                      <a:pt x="803" y="778"/>
                      <a:pt x="781" y="856"/>
                      <a:pt x="748" y="923"/>
                    </a:cubicBezTo>
                    <a:cubicBezTo>
                      <a:pt x="715" y="984"/>
                      <a:pt x="665" y="1028"/>
                      <a:pt x="605" y="1067"/>
                    </a:cubicBezTo>
                    <a:cubicBezTo>
                      <a:pt x="544" y="1101"/>
                      <a:pt x="489" y="1117"/>
                      <a:pt x="423" y="1117"/>
                    </a:cubicBezTo>
                    <a:cubicBezTo>
                      <a:pt x="330" y="1117"/>
                      <a:pt x="258" y="1078"/>
                      <a:pt x="215" y="995"/>
                    </a:cubicBezTo>
                    <a:cubicBezTo>
                      <a:pt x="209" y="995"/>
                      <a:pt x="209" y="995"/>
                      <a:pt x="209" y="995"/>
                    </a:cubicBezTo>
                    <a:cubicBezTo>
                      <a:pt x="198" y="1095"/>
                      <a:pt x="198" y="1095"/>
                      <a:pt x="198" y="1095"/>
                    </a:cubicBezTo>
                    <a:cubicBezTo>
                      <a:pt x="0" y="1095"/>
                      <a:pt x="0" y="1095"/>
                      <a:pt x="0" y="1095"/>
                    </a:cubicBezTo>
                    <a:cubicBezTo>
                      <a:pt x="94" y="0"/>
                      <a:pt x="94" y="0"/>
                      <a:pt x="94" y="0"/>
                    </a:cubicBezTo>
                    <a:cubicBezTo>
                      <a:pt x="302" y="0"/>
                      <a:pt x="302" y="0"/>
                      <a:pt x="302" y="0"/>
                    </a:cubicBezTo>
                    <a:cubicBezTo>
                      <a:pt x="270" y="389"/>
                      <a:pt x="270" y="389"/>
                      <a:pt x="270" y="389"/>
                    </a:cubicBezTo>
                    <a:cubicBezTo>
                      <a:pt x="270" y="389"/>
                      <a:pt x="270" y="389"/>
                      <a:pt x="270" y="389"/>
                    </a:cubicBezTo>
                    <a:cubicBezTo>
                      <a:pt x="335" y="306"/>
                      <a:pt x="418" y="261"/>
                      <a:pt x="517" y="261"/>
                    </a:cubicBezTo>
                    <a:cubicBezTo>
                      <a:pt x="517" y="261"/>
                      <a:pt x="517" y="261"/>
                      <a:pt x="517" y="261"/>
                    </a:cubicBezTo>
                    <a:cubicBezTo>
                      <a:pt x="517" y="261"/>
                      <a:pt x="517" y="261"/>
                      <a:pt x="517" y="261"/>
                    </a:cubicBezTo>
                    <a:cubicBezTo>
                      <a:pt x="627" y="267"/>
                      <a:pt x="704" y="311"/>
                      <a:pt x="759" y="395"/>
                    </a:cubicBezTo>
                    <a:cubicBezTo>
                      <a:pt x="803" y="473"/>
                      <a:pt x="819" y="567"/>
                      <a:pt x="808" y="6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2171" tIns="56084" rIns="112171" bIns="56084" numCol="1" anchor="t" anchorCtr="0" compatLnSpc="1"/>
              <a:lstStyle/>
              <a:p>
                <a:pPr algn="ctr"/>
                <a:endParaRPr lang="zh-CN" altLang="en-US" sz="2205">
                  <a:solidFill>
                    <a:schemeClr val="bg1"/>
                  </a:solidFill>
                  <a:latin typeface="微软雅黑" panose="020B0503020204020204" pitchFamily="34" charset="-122"/>
                  <a:ea typeface="微软雅黑" panose="020B0503020204020204" pitchFamily="34" charset="-122"/>
                </a:endParaRPr>
              </a:p>
            </p:txBody>
          </p:sp>
          <p:sp>
            <p:nvSpPr>
              <p:cNvPr id="15" name="Freeform 7"/>
              <p:cNvSpPr/>
              <p:nvPr>
                <p:custDataLst>
                  <p:tags r:id="rId13"/>
                </p:custDataLst>
              </p:nvPr>
            </p:nvSpPr>
            <p:spPr bwMode="auto">
              <a:xfrm>
                <a:off x="4203701" y="1306513"/>
                <a:ext cx="582613" cy="584200"/>
              </a:xfrm>
              <a:custGeom>
                <a:avLst/>
                <a:gdLst>
                  <a:gd name="T0" fmla="*/ 216 w 939"/>
                  <a:gd name="T1" fmla="*/ 938 h 938"/>
                  <a:gd name="T2" fmla="*/ 0 w 939"/>
                  <a:gd name="T3" fmla="*/ 938 h 938"/>
                  <a:gd name="T4" fmla="*/ 72 w 939"/>
                  <a:gd name="T5" fmla="*/ 113 h 938"/>
                  <a:gd name="T6" fmla="*/ 276 w 939"/>
                  <a:gd name="T7" fmla="*/ 113 h 938"/>
                  <a:gd name="T8" fmla="*/ 271 w 939"/>
                  <a:gd name="T9" fmla="*/ 170 h 938"/>
                  <a:gd name="T10" fmla="*/ 757 w 939"/>
                  <a:gd name="T11" fmla="*/ 57 h 938"/>
                  <a:gd name="T12" fmla="*/ 762 w 939"/>
                  <a:gd name="T13" fmla="*/ 0 h 938"/>
                  <a:gd name="T14" fmla="*/ 850 w 939"/>
                  <a:gd name="T15" fmla="*/ 68 h 938"/>
                  <a:gd name="T16" fmla="*/ 939 w 939"/>
                  <a:gd name="T17" fmla="*/ 130 h 938"/>
                  <a:gd name="T18" fmla="*/ 845 w 939"/>
                  <a:gd name="T19" fmla="*/ 175 h 938"/>
                  <a:gd name="T20" fmla="*/ 745 w 939"/>
                  <a:gd name="T21" fmla="*/ 221 h 938"/>
                  <a:gd name="T22" fmla="*/ 745 w 939"/>
                  <a:gd name="T23" fmla="*/ 192 h 938"/>
                  <a:gd name="T24" fmla="*/ 216 w 939"/>
                  <a:gd name="T25" fmla="*/ 938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9" h="938">
                    <a:moveTo>
                      <a:pt x="216" y="938"/>
                    </a:moveTo>
                    <a:cubicBezTo>
                      <a:pt x="0" y="938"/>
                      <a:pt x="0" y="938"/>
                      <a:pt x="0" y="938"/>
                    </a:cubicBezTo>
                    <a:cubicBezTo>
                      <a:pt x="72" y="113"/>
                      <a:pt x="72" y="113"/>
                      <a:pt x="72" y="113"/>
                    </a:cubicBezTo>
                    <a:cubicBezTo>
                      <a:pt x="276" y="113"/>
                      <a:pt x="276" y="113"/>
                      <a:pt x="276" y="113"/>
                    </a:cubicBezTo>
                    <a:cubicBezTo>
                      <a:pt x="271" y="170"/>
                      <a:pt x="271" y="170"/>
                      <a:pt x="271" y="170"/>
                    </a:cubicBezTo>
                    <a:cubicBezTo>
                      <a:pt x="265" y="226"/>
                      <a:pt x="354" y="124"/>
                      <a:pt x="757" y="57"/>
                    </a:cubicBezTo>
                    <a:cubicBezTo>
                      <a:pt x="762" y="0"/>
                      <a:pt x="762" y="0"/>
                      <a:pt x="762" y="0"/>
                    </a:cubicBezTo>
                    <a:cubicBezTo>
                      <a:pt x="850" y="68"/>
                      <a:pt x="850" y="68"/>
                      <a:pt x="850" y="68"/>
                    </a:cubicBezTo>
                    <a:cubicBezTo>
                      <a:pt x="939" y="130"/>
                      <a:pt x="939" y="130"/>
                      <a:pt x="939" y="130"/>
                    </a:cubicBezTo>
                    <a:cubicBezTo>
                      <a:pt x="845" y="175"/>
                      <a:pt x="845" y="175"/>
                      <a:pt x="845" y="175"/>
                    </a:cubicBezTo>
                    <a:cubicBezTo>
                      <a:pt x="745" y="221"/>
                      <a:pt x="745" y="221"/>
                      <a:pt x="745" y="221"/>
                    </a:cubicBezTo>
                    <a:cubicBezTo>
                      <a:pt x="745" y="192"/>
                      <a:pt x="745" y="192"/>
                      <a:pt x="745" y="192"/>
                    </a:cubicBezTo>
                    <a:cubicBezTo>
                      <a:pt x="177" y="271"/>
                      <a:pt x="254" y="599"/>
                      <a:pt x="216" y="938"/>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112171" tIns="56084" rIns="112171" bIns="56084" numCol="1" anchor="t" anchorCtr="0" compatLnSpc="1"/>
              <a:lstStyle/>
              <a:p>
                <a:pPr algn="ctr"/>
                <a:endParaRPr lang="zh-CN" altLang="en-US" sz="2205">
                  <a:solidFill>
                    <a:schemeClr val="bg1"/>
                  </a:solidFill>
                  <a:latin typeface="微软雅黑" panose="020B0503020204020204" pitchFamily="34" charset="-122"/>
                  <a:ea typeface="微软雅黑" panose="020B0503020204020204" pitchFamily="34" charset="-122"/>
                </a:endParaRPr>
              </a:p>
            </p:txBody>
          </p:sp>
          <p:sp>
            <p:nvSpPr>
              <p:cNvPr id="6" name="Freeform 8"/>
              <p:cNvSpPr/>
              <p:nvPr>
                <p:custDataLst>
                  <p:tags r:id="rId14"/>
                </p:custDataLst>
              </p:nvPr>
            </p:nvSpPr>
            <p:spPr bwMode="auto">
              <a:xfrm>
                <a:off x="4471988" y="1381125"/>
                <a:ext cx="481013" cy="519112"/>
              </a:xfrm>
              <a:custGeom>
                <a:avLst/>
                <a:gdLst>
                  <a:gd name="T0" fmla="*/ 703 w 775"/>
                  <a:gd name="T1" fmla="*/ 812 h 834"/>
                  <a:gd name="T2" fmla="*/ 506 w 775"/>
                  <a:gd name="T3" fmla="*/ 812 h 834"/>
                  <a:gd name="T4" fmla="*/ 511 w 775"/>
                  <a:gd name="T5" fmla="*/ 740 h 834"/>
                  <a:gd name="T6" fmla="*/ 511 w 775"/>
                  <a:gd name="T7" fmla="*/ 701 h 834"/>
                  <a:gd name="T8" fmla="*/ 511 w 775"/>
                  <a:gd name="T9" fmla="*/ 701 h 834"/>
                  <a:gd name="T10" fmla="*/ 253 w 775"/>
                  <a:gd name="T11" fmla="*/ 834 h 834"/>
                  <a:gd name="T12" fmla="*/ 72 w 775"/>
                  <a:gd name="T13" fmla="*/ 762 h 834"/>
                  <a:gd name="T14" fmla="*/ 6 w 775"/>
                  <a:gd name="T15" fmla="*/ 534 h 834"/>
                  <a:gd name="T16" fmla="*/ 33 w 775"/>
                  <a:gd name="T17" fmla="*/ 245 h 834"/>
                  <a:gd name="T18" fmla="*/ 253 w 775"/>
                  <a:gd name="T19" fmla="*/ 173 h 834"/>
                  <a:gd name="T20" fmla="*/ 220 w 775"/>
                  <a:gd name="T21" fmla="*/ 506 h 834"/>
                  <a:gd name="T22" fmla="*/ 346 w 775"/>
                  <a:gd name="T23" fmla="*/ 656 h 834"/>
                  <a:gd name="T24" fmla="*/ 473 w 775"/>
                  <a:gd name="T25" fmla="*/ 601 h 834"/>
                  <a:gd name="T26" fmla="*/ 522 w 775"/>
                  <a:gd name="T27" fmla="*/ 473 h 834"/>
                  <a:gd name="T28" fmla="*/ 566 w 775"/>
                  <a:gd name="T29" fmla="*/ 0 h 834"/>
                  <a:gd name="T30" fmla="*/ 775 w 775"/>
                  <a:gd name="T31" fmla="*/ 0 h 834"/>
                  <a:gd name="T32" fmla="*/ 703 w 775"/>
                  <a:gd name="T33" fmla="*/ 812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5" h="834">
                    <a:moveTo>
                      <a:pt x="703" y="812"/>
                    </a:moveTo>
                    <a:cubicBezTo>
                      <a:pt x="506" y="812"/>
                      <a:pt x="506" y="812"/>
                      <a:pt x="506" y="812"/>
                    </a:cubicBezTo>
                    <a:cubicBezTo>
                      <a:pt x="511" y="740"/>
                      <a:pt x="511" y="740"/>
                      <a:pt x="511" y="740"/>
                    </a:cubicBezTo>
                    <a:cubicBezTo>
                      <a:pt x="511" y="712"/>
                      <a:pt x="511" y="701"/>
                      <a:pt x="511" y="701"/>
                    </a:cubicBezTo>
                    <a:cubicBezTo>
                      <a:pt x="511" y="701"/>
                      <a:pt x="511" y="701"/>
                      <a:pt x="511" y="701"/>
                    </a:cubicBezTo>
                    <a:cubicBezTo>
                      <a:pt x="451" y="790"/>
                      <a:pt x="363" y="834"/>
                      <a:pt x="253" y="834"/>
                    </a:cubicBezTo>
                    <a:cubicBezTo>
                      <a:pt x="181" y="834"/>
                      <a:pt x="121" y="812"/>
                      <a:pt x="72" y="762"/>
                    </a:cubicBezTo>
                    <a:cubicBezTo>
                      <a:pt x="22" y="706"/>
                      <a:pt x="0" y="634"/>
                      <a:pt x="6" y="534"/>
                    </a:cubicBezTo>
                    <a:cubicBezTo>
                      <a:pt x="33" y="245"/>
                      <a:pt x="33" y="245"/>
                      <a:pt x="33" y="245"/>
                    </a:cubicBezTo>
                    <a:cubicBezTo>
                      <a:pt x="105" y="178"/>
                      <a:pt x="176" y="178"/>
                      <a:pt x="253" y="173"/>
                    </a:cubicBezTo>
                    <a:cubicBezTo>
                      <a:pt x="220" y="506"/>
                      <a:pt x="220" y="506"/>
                      <a:pt x="220" y="506"/>
                    </a:cubicBezTo>
                    <a:cubicBezTo>
                      <a:pt x="214" y="606"/>
                      <a:pt x="253" y="656"/>
                      <a:pt x="346" y="656"/>
                    </a:cubicBezTo>
                    <a:cubicBezTo>
                      <a:pt x="396" y="656"/>
                      <a:pt x="440" y="640"/>
                      <a:pt x="473" y="601"/>
                    </a:cubicBezTo>
                    <a:cubicBezTo>
                      <a:pt x="500" y="567"/>
                      <a:pt x="517" y="523"/>
                      <a:pt x="522" y="473"/>
                    </a:cubicBezTo>
                    <a:cubicBezTo>
                      <a:pt x="566" y="0"/>
                      <a:pt x="566" y="0"/>
                      <a:pt x="566" y="0"/>
                    </a:cubicBezTo>
                    <a:cubicBezTo>
                      <a:pt x="775" y="0"/>
                      <a:pt x="775" y="0"/>
                      <a:pt x="775" y="0"/>
                    </a:cubicBezTo>
                    <a:cubicBezTo>
                      <a:pt x="703" y="812"/>
                      <a:pt x="703" y="812"/>
                      <a:pt x="703" y="8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2171" tIns="56084" rIns="112171" bIns="56084" numCol="1" anchor="t" anchorCtr="0" compatLnSpc="1"/>
              <a:lstStyle/>
              <a:p>
                <a:pPr algn="ctr"/>
                <a:endParaRPr lang="zh-CN" altLang="en-US" sz="2205">
                  <a:solidFill>
                    <a:schemeClr val="bg1"/>
                  </a:solidFill>
                  <a:latin typeface="微软雅黑" panose="020B0503020204020204" pitchFamily="34" charset="-122"/>
                  <a:ea typeface="微软雅黑" panose="020B0503020204020204" pitchFamily="34" charset="-122"/>
                </a:endParaRPr>
              </a:p>
            </p:txBody>
          </p:sp>
          <p:sp>
            <p:nvSpPr>
              <p:cNvPr id="7" name="Freeform 9"/>
              <p:cNvSpPr/>
              <p:nvPr>
                <p:custDataLst>
                  <p:tags r:id="rId15"/>
                </p:custDataLst>
              </p:nvPr>
            </p:nvSpPr>
            <p:spPr bwMode="auto">
              <a:xfrm>
                <a:off x="4972051" y="1362075"/>
                <a:ext cx="479425" cy="528637"/>
              </a:xfrm>
              <a:custGeom>
                <a:avLst/>
                <a:gdLst>
                  <a:gd name="T0" fmla="*/ 719 w 774"/>
                  <a:gd name="T1" fmla="*/ 849 h 849"/>
                  <a:gd name="T2" fmla="*/ 507 w 774"/>
                  <a:gd name="T3" fmla="*/ 849 h 849"/>
                  <a:gd name="T4" fmla="*/ 550 w 774"/>
                  <a:gd name="T5" fmla="*/ 351 h 849"/>
                  <a:gd name="T6" fmla="*/ 534 w 774"/>
                  <a:gd name="T7" fmla="*/ 227 h 849"/>
                  <a:gd name="T8" fmla="*/ 430 w 774"/>
                  <a:gd name="T9" fmla="*/ 187 h 849"/>
                  <a:gd name="T10" fmla="*/ 250 w 774"/>
                  <a:gd name="T11" fmla="*/ 380 h 849"/>
                  <a:gd name="T12" fmla="*/ 212 w 774"/>
                  <a:gd name="T13" fmla="*/ 849 h 849"/>
                  <a:gd name="T14" fmla="*/ 0 w 774"/>
                  <a:gd name="T15" fmla="*/ 849 h 849"/>
                  <a:gd name="T16" fmla="*/ 70 w 774"/>
                  <a:gd name="T17" fmla="*/ 23 h 849"/>
                  <a:gd name="T18" fmla="*/ 272 w 774"/>
                  <a:gd name="T19" fmla="*/ 23 h 849"/>
                  <a:gd name="T20" fmla="*/ 261 w 774"/>
                  <a:gd name="T21" fmla="*/ 102 h 849"/>
                  <a:gd name="T22" fmla="*/ 261 w 774"/>
                  <a:gd name="T23" fmla="*/ 148 h 849"/>
                  <a:gd name="T24" fmla="*/ 261 w 774"/>
                  <a:gd name="T25" fmla="*/ 148 h 849"/>
                  <a:gd name="T26" fmla="*/ 381 w 774"/>
                  <a:gd name="T27" fmla="*/ 40 h 849"/>
                  <a:gd name="T28" fmla="*/ 529 w 774"/>
                  <a:gd name="T29" fmla="*/ 0 h 849"/>
                  <a:gd name="T30" fmla="*/ 747 w 774"/>
                  <a:gd name="T31" fmla="*/ 131 h 849"/>
                  <a:gd name="T32" fmla="*/ 769 w 774"/>
                  <a:gd name="T33" fmla="*/ 278 h 849"/>
                  <a:gd name="T34" fmla="*/ 719 w 774"/>
                  <a:gd name="T35" fmla="*/ 849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4" h="849">
                    <a:moveTo>
                      <a:pt x="719" y="849"/>
                    </a:moveTo>
                    <a:cubicBezTo>
                      <a:pt x="507" y="849"/>
                      <a:pt x="507" y="849"/>
                      <a:pt x="507" y="849"/>
                    </a:cubicBezTo>
                    <a:cubicBezTo>
                      <a:pt x="550" y="351"/>
                      <a:pt x="550" y="351"/>
                      <a:pt x="550" y="351"/>
                    </a:cubicBezTo>
                    <a:cubicBezTo>
                      <a:pt x="556" y="295"/>
                      <a:pt x="550" y="255"/>
                      <a:pt x="534" y="227"/>
                    </a:cubicBezTo>
                    <a:cubicBezTo>
                      <a:pt x="518" y="199"/>
                      <a:pt x="480" y="187"/>
                      <a:pt x="430" y="187"/>
                    </a:cubicBezTo>
                    <a:cubicBezTo>
                      <a:pt x="321" y="187"/>
                      <a:pt x="261" y="249"/>
                      <a:pt x="250" y="380"/>
                    </a:cubicBezTo>
                    <a:cubicBezTo>
                      <a:pt x="212" y="849"/>
                      <a:pt x="212" y="849"/>
                      <a:pt x="212" y="849"/>
                    </a:cubicBezTo>
                    <a:cubicBezTo>
                      <a:pt x="0" y="849"/>
                      <a:pt x="0" y="849"/>
                      <a:pt x="0" y="849"/>
                    </a:cubicBezTo>
                    <a:cubicBezTo>
                      <a:pt x="70" y="23"/>
                      <a:pt x="70" y="23"/>
                      <a:pt x="70" y="23"/>
                    </a:cubicBezTo>
                    <a:cubicBezTo>
                      <a:pt x="272" y="23"/>
                      <a:pt x="272" y="23"/>
                      <a:pt x="272" y="23"/>
                    </a:cubicBezTo>
                    <a:cubicBezTo>
                      <a:pt x="261" y="102"/>
                      <a:pt x="261" y="102"/>
                      <a:pt x="261" y="102"/>
                    </a:cubicBezTo>
                    <a:cubicBezTo>
                      <a:pt x="261" y="131"/>
                      <a:pt x="261" y="148"/>
                      <a:pt x="261" y="148"/>
                    </a:cubicBezTo>
                    <a:cubicBezTo>
                      <a:pt x="261" y="148"/>
                      <a:pt x="261" y="148"/>
                      <a:pt x="261" y="148"/>
                    </a:cubicBezTo>
                    <a:cubicBezTo>
                      <a:pt x="294" y="102"/>
                      <a:pt x="332" y="63"/>
                      <a:pt x="381" y="40"/>
                    </a:cubicBezTo>
                    <a:cubicBezTo>
                      <a:pt x="425" y="12"/>
                      <a:pt x="480" y="0"/>
                      <a:pt x="529" y="0"/>
                    </a:cubicBezTo>
                    <a:cubicBezTo>
                      <a:pt x="632" y="0"/>
                      <a:pt x="709" y="46"/>
                      <a:pt x="747" y="131"/>
                    </a:cubicBezTo>
                    <a:cubicBezTo>
                      <a:pt x="769" y="170"/>
                      <a:pt x="774" y="221"/>
                      <a:pt x="769" y="278"/>
                    </a:cubicBezTo>
                    <a:cubicBezTo>
                      <a:pt x="719" y="849"/>
                      <a:pt x="719" y="849"/>
                      <a:pt x="719" y="8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2171" tIns="56084" rIns="112171" bIns="56084" numCol="1" anchor="t" anchorCtr="0" compatLnSpc="1"/>
              <a:lstStyle/>
              <a:p>
                <a:pPr algn="ctr"/>
                <a:endParaRPr lang="zh-CN" altLang="en-US" sz="2205">
                  <a:solidFill>
                    <a:schemeClr val="bg1"/>
                  </a:solidFill>
                  <a:latin typeface="微软雅黑" panose="020B0503020204020204" pitchFamily="34" charset="-122"/>
                  <a:ea typeface="微软雅黑" panose="020B0503020204020204" pitchFamily="34" charset="-122"/>
                </a:endParaRPr>
              </a:p>
            </p:txBody>
          </p:sp>
        </p:grpSp>
        <p:sp>
          <p:nvSpPr>
            <p:cNvPr id="12" name="文本框 11"/>
            <p:cNvSpPr txBox="1"/>
            <p:nvPr>
              <p:custDataLst>
                <p:tags r:id="rId10"/>
              </p:custDataLst>
            </p:nvPr>
          </p:nvSpPr>
          <p:spPr>
            <a:xfrm>
              <a:off x="5757302" y="2992467"/>
              <a:ext cx="2355938" cy="690848"/>
            </a:xfrm>
            <a:prstGeom prst="rect">
              <a:avLst/>
            </a:prstGeom>
            <a:noFill/>
          </p:spPr>
          <p:txBody>
            <a:bodyPr wrap="square" rtlCol="0">
              <a:spAutoFit/>
            </a:bodyPr>
            <a:lstStyle/>
            <a:p>
              <a:r>
                <a:rPr kumimoji="1" lang="zh-CN" altLang="en-US" sz="4905" b="1" dirty="0">
                  <a:solidFill>
                    <a:schemeClr val="bg1"/>
                  </a:solidFill>
                  <a:latin typeface="微软雅黑" panose="020B0503020204020204" pitchFamily="34" charset="-122"/>
                  <a:ea typeface="微软雅黑" panose="020B0503020204020204" pitchFamily="34" charset="-122"/>
                </a:rPr>
                <a:t>亿邦智库</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23"/>
          <a:stretch>
            <a:fillRect/>
          </a:stretch>
        </a:blipFill>
        <a:effectLst/>
      </p:bgPr>
    </p:bg>
    <p:spTree>
      <p:nvGrpSpPr>
        <p:cNvPr id="1" name=""/>
        <p:cNvGrpSpPr/>
        <p:nvPr/>
      </p:nvGrpSpPr>
      <p:grpSpPr>
        <a:xfrm>
          <a:off x="0" y="0"/>
          <a:ext cx="0" cy="0"/>
          <a:chOff x="0" y="0"/>
          <a:chExt cx="0" cy="0"/>
        </a:xfrm>
      </p:grpSpPr>
      <p:grpSp>
        <p:nvGrpSpPr>
          <p:cNvPr id="13" name="组合 12"/>
          <p:cNvGrpSpPr/>
          <p:nvPr/>
        </p:nvGrpSpPr>
        <p:grpSpPr>
          <a:xfrm>
            <a:off x="313327" y="6447082"/>
            <a:ext cx="1430149" cy="1521391"/>
            <a:chOff x="5132861" y="5091694"/>
            <a:chExt cx="783252" cy="833222"/>
          </a:xfrm>
          <a:solidFill>
            <a:schemeClr val="bg1"/>
          </a:solidFill>
        </p:grpSpPr>
        <p:sp>
          <p:nvSpPr>
            <p:cNvPr id="77" name="Freeform 234"/>
            <p:cNvSpPr/>
            <p:nvPr>
              <p:custDataLst>
                <p:tags r:id="rId117"/>
              </p:custDataLst>
            </p:nvPr>
          </p:nvSpPr>
          <p:spPr bwMode="auto">
            <a:xfrm>
              <a:off x="5818675" y="5277826"/>
              <a:ext cx="97438" cy="647089"/>
            </a:xfrm>
            <a:custGeom>
              <a:avLst/>
              <a:gdLst>
                <a:gd name="T0" fmla="*/ 78 w 78"/>
                <a:gd name="T1" fmla="*/ 21 h 518"/>
                <a:gd name="T2" fmla="*/ 78 w 78"/>
                <a:gd name="T3" fmla="*/ 518 h 518"/>
                <a:gd name="T4" fmla="*/ 0 w 78"/>
                <a:gd name="T5" fmla="*/ 518 h 518"/>
                <a:gd name="T6" fmla="*/ 0 w 78"/>
                <a:gd name="T7" fmla="*/ 0 h 518"/>
                <a:gd name="T8" fmla="*/ 78 w 78"/>
                <a:gd name="T9" fmla="*/ 21 h 518"/>
              </a:gdLst>
              <a:ahLst/>
              <a:cxnLst>
                <a:cxn ang="0">
                  <a:pos x="T0" y="T1"/>
                </a:cxn>
                <a:cxn ang="0">
                  <a:pos x="T2" y="T3"/>
                </a:cxn>
                <a:cxn ang="0">
                  <a:pos x="T4" y="T5"/>
                </a:cxn>
                <a:cxn ang="0">
                  <a:pos x="T6" y="T7"/>
                </a:cxn>
                <a:cxn ang="0">
                  <a:pos x="T8" y="T9"/>
                </a:cxn>
              </a:cxnLst>
              <a:rect l="0" t="0" r="r" b="b"/>
              <a:pathLst>
                <a:path w="78" h="518">
                  <a:moveTo>
                    <a:pt x="78" y="21"/>
                  </a:moveTo>
                  <a:lnTo>
                    <a:pt x="78" y="518"/>
                  </a:lnTo>
                  <a:lnTo>
                    <a:pt x="0" y="518"/>
                  </a:lnTo>
                  <a:lnTo>
                    <a:pt x="0" y="0"/>
                  </a:lnTo>
                  <a:lnTo>
                    <a:pt x="78" y="21"/>
                  </a:lnTo>
                  <a:close/>
                </a:path>
              </a:pathLst>
            </a:custGeom>
            <a:grpFill/>
            <a:ln w="9525">
              <a:noFill/>
              <a:round/>
            </a:ln>
          </p:spPr>
          <p:txBody>
            <a:bodyPr vert="horz" wrap="square" lIns="91440" tIns="45720" rIns="91440" bIns="45720" numCol="1" anchor="t" anchorCtr="0" compatLnSpc="1"/>
            <a:lstStyle/>
            <a:p>
              <a:endParaRPr lang="zh-CN" altLang="en-US" sz="3200">
                <a:solidFill>
                  <a:schemeClr val="bg1"/>
                </a:solidFill>
              </a:endParaRPr>
            </a:p>
          </p:txBody>
        </p:sp>
        <p:sp>
          <p:nvSpPr>
            <p:cNvPr id="78" name="Freeform 235"/>
            <p:cNvSpPr/>
            <p:nvPr>
              <p:custDataLst>
                <p:tags r:id="rId118"/>
              </p:custDataLst>
            </p:nvPr>
          </p:nvSpPr>
          <p:spPr bwMode="auto">
            <a:xfrm>
              <a:off x="5611307" y="5271580"/>
              <a:ext cx="186132" cy="653335"/>
            </a:xfrm>
            <a:custGeom>
              <a:avLst/>
              <a:gdLst>
                <a:gd name="T0" fmla="*/ 149 w 149"/>
                <a:gd name="T1" fmla="*/ 0 h 523"/>
                <a:gd name="T2" fmla="*/ 149 w 149"/>
                <a:gd name="T3" fmla="*/ 523 h 523"/>
                <a:gd name="T4" fmla="*/ 118 w 149"/>
                <a:gd name="T5" fmla="*/ 523 h 523"/>
                <a:gd name="T6" fmla="*/ 118 w 149"/>
                <a:gd name="T7" fmla="*/ 301 h 523"/>
                <a:gd name="T8" fmla="*/ 0 w 149"/>
                <a:gd name="T9" fmla="*/ 251 h 523"/>
                <a:gd name="T10" fmla="*/ 0 w 149"/>
                <a:gd name="T11" fmla="*/ 69 h 523"/>
                <a:gd name="T12" fmla="*/ 147 w 149"/>
                <a:gd name="T13" fmla="*/ 0 h 523"/>
                <a:gd name="T14" fmla="*/ 149 w 149"/>
                <a:gd name="T15" fmla="*/ 0 h 5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 h="523">
                  <a:moveTo>
                    <a:pt x="149" y="0"/>
                  </a:moveTo>
                  <a:lnTo>
                    <a:pt x="149" y="523"/>
                  </a:lnTo>
                  <a:lnTo>
                    <a:pt x="118" y="523"/>
                  </a:lnTo>
                  <a:lnTo>
                    <a:pt x="118" y="301"/>
                  </a:lnTo>
                  <a:lnTo>
                    <a:pt x="0" y="251"/>
                  </a:lnTo>
                  <a:lnTo>
                    <a:pt x="0" y="69"/>
                  </a:lnTo>
                  <a:lnTo>
                    <a:pt x="147" y="0"/>
                  </a:lnTo>
                  <a:lnTo>
                    <a:pt x="149" y="0"/>
                  </a:lnTo>
                  <a:close/>
                </a:path>
              </a:pathLst>
            </a:custGeom>
            <a:grpFill/>
            <a:ln w="9525">
              <a:noFill/>
              <a:round/>
            </a:ln>
          </p:spPr>
          <p:txBody>
            <a:bodyPr vert="horz" wrap="square" lIns="91440" tIns="45720" rIns="91440" bIns="45720" numCol="1" anchor="t" anchorCtr="0" compatLnSpc="1"/>
            <a:lstStyle/>
            <a:p>
              <a:endParaRPr lang="zh-CN" altLang="en-US" sz="3200" dirty="0">
                <a:solidFill>
                  <a:schemeClr val="bg1"/>
                </a:solidFill>
              </a:endParaRPr>
            </a:p>
          </p:txBody>
        </p:sp>
        <p:sp>
          <p:nvSpPr>
            <p:cNvPr id="79" name="Freeform 236"/>
            <p:cNvSpPr/>
            <p:nvPr>
              <p:custDataLst>
                <p:tags r:id="rId119"/>
              </p:custDataLst>
            </p:nvPr>
          </p:nvSpPr>
          <p:spPr bwMode="auto">
            <a:xfrm>
              <a:off x="5132861" y="5541409"/>
              <a:ext cx="597121" cy="383507"/>
            </a:xfrm>
            <a:custGeom>
              <a:avLst/>
              <a:gdLst>
                <a:gd name="T0" fmla="*/ 478 w 478"/>
                <a:gd name="T1" fmla="*/ 94 h 307"/>
                <a:gd name="T2" fmla="*/ 478 w 478"/>
                <a:gd name="T3" fmla="*/ 307 h 307"/>
                <a:gd name="T4" fmla="*/ 303 w 478"/>
                <a:gd name="T5" fmla="*/ 307 h 307"/>
                <a:gd name="T6" fmla="*/ 303 w 478"/>
                <a:gd name="T7" fmla="*/ 158 h 307"/>
                <a:gd name="T8" fmla="*/ 175 w 478"/>
                <a:gd name="T9" fmla="*/ 158 h 307"/>
                <a:gd name="T10" fmla="*/ 175 w 478"/>
                <a:gd name="T11" fmla="*/ 307 h 307"/>
                <a:gd name="T12" fmla="*/ 0 w 478"/>
                <a:gd name="T13" fmla="*/ 307 h 307"/>
                <a:gd name="T14" fmla="*/ 0 w 478"/>
                <a:gd name="T15" fmla="*/ 94 h 307"/>
                <a:gd name="T16" fmla="*/ 246 w 478"/>
                <a:gd name="T17" fmla="*/ 0 h 307"/>
                <a:gd name="T18" fmla="*/ 478 w 478"/>
                <a:gd name="T19" fmla="*/ 94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8" h="307">
                  <a:moveTo>
                    <a:pt x="478" y="94"/>
                  </a:moveTo>
                  <a:lnTo>
                    <a:pt x="478" y="307"/>
                  </a:lnTo>
                  <a:lnTo>
                    <a:pt x="303" y="307"/>
                  </a:lnTo>
                  <a:lnTo>
                    <a:pt x="303" y="158"/>
                  </a:lnTo>
                  <a:lnTo>
                    <a:pt x="175" y="158"/>
                  </a:lnTo>
                  <a:lnTo>
                    <a:pt x="175" y="307"/>
                  </a:lnTo>
                  <a:lnTo>
                    <a:pt x="0" y="307"/>
                  </a:lnTo>
                  <a:lnTo>
                    <a:pt x="0" y="94"/>
                  </a:lnTo>
                  <a:lnTo>
                    <a:pt x="246" y="0"/>
                  </a:lnTo>
                  <a:lnTo>
                    <a:pt x="478" y="94"/>
                  </a:lnTo>
                  <a:close/>
                </a:path>
              </a:pathLst>
            </a:custGeom>
            <a:grpFill/>
            <a:ln w="9525">
              <a:noFill/>
              <a:round/>
            </a:ln>
          </p:spPr>
          <p:txBody>
            <a:bodyPr vert="horz" wrap="square" lIns="91440" tIns="45720" rIns="91440" bIns="45720" numCol="1" anchor="t" anchorCtr="0" compatLnSpc="1"/>
            <a:lstStyle/>
            <a:p>
              <a:endParaRPr lang="zh-CN" altLang="en-US" sz="3200">
                <a:solidFill>
                  <a:schemeClr val="bg1"/>
                </a:solidFill>
              </a:endParaRPr>
            </a:p>
          </p:txBody>
        </p:sp>
        <p:sp>
          <p:nvSpPr>
            <p:cNvPr id="80" name="Freeform 237"/>
            <p:cNvSpPr/>
            <p:nvPr>
              <p:custDataLst>
                <p:tags r:id="rId120"/>
              </p:custDataLst>
            </p:nvPr>
          </p:nvSpPr>
          <p:spPr bwMode="auto">
            <a:xfrm>
              <a:off x="5623799" y="5156653"/>
              <a:ext cx="93691" cy="168643"/>
            </a:xfrm>
            <a:custGeom>
              <a:avLst/>
              <a:gdLst>
                <a:gd name="T0" fmla="*/ 61 w 75"/>
                <a:gd name="T1" fmla="*/ 0 h 135"/>
                <a:gd name="T2" fmla="*/ 75 w 75"/>
                <a:gd name="T3" fmla="*/ 102 h 135"/>
                <a:gd name="T4" fmla="*/ 0 w 75"/>
                <a:gd name="T5" fmla="*/ 135 h 135"/>
                <a:gd name="T6" fmla="*/ 14 w 75"/>
                <a:gd name="T7" fmla="*/ 0 h 135"/>
                <a:gd name="T8" fmla="*/ 61 w 75"/>
                <a:gd name="T9" fmla="*/ 0 h 135"/>
              </a:gdLst>
              <a:ahLst/>
              <a:cxnLst>
                <a:cxn ang="0">
                  <a:pos x="T0" y="T1"/>
                </a:cxn>
                <a:cxn ang="0">
                  <a:pos x="T2" y="T3"/>
                </a:cxn>
                <a:cxn ang="0">
                  <a:pos x="T4" y="T5"/>
                </a:cxn>
                <a:cxn ang="0">
                  <a:pos x="T6" y="T7"/>
                </a:cxn>
                <a:cxn ang="0">
                  <a:pos x="T8" y="T9"/>
                </a:cxn>
              </a:cxnLst>
              <a:rect l="0" t="0" r="r" b="b"/>
              <a:pathLst>
                <a:path w="75" h="135">
                  <a:moveTo>
                    <a:pt x="61" y="0"/>
                  </a:moveTo>
                  <a:lnTo>
                    <a:pt x="75" y="102"/>
                  </a:lnTo>
                  <a:lnTo>
                    <a:pt x="0" y="135"/>
                  </a:lnTo>
                  <a:lnTo>
                    <a:pt x="14" y="0"/>
                  </a:lnTo>
                  <a:lnTo>
                    <a:pt x="61" y="0"/>
                  </a:lnTo>
                  <a:close/>
                </a:path>
              </a:pathLst>
            </a:custGeom>
            <a:grpFill/>
            <a:ln w="9525">
              <a:noFill/>
              <a:round/>
            </a:ln>
          </p:spPr>
          <p:txBody>
            <a:bodyPr vert="horz" wrap="square" lIns="91440" tIns="45720" rIns="91440" bIns="45720" numCol="1" anchor="t" anchorCtr="0" compatLnSpc="1"/>
            <a:lstStyle/>
            <a:p>
              <a:endParaRPr lang="zh-CN" altLang="en-US" sz="3200">
                <a:solidFill>
                  <a:schemeClr val="bg1"/>
                </a:solidFill>
              </a:endParaRPr>
            </a:p>
          </p:txBody>
        </p:sp>
        <p:sp>
          <p:nvSpPr>
            <p:cNvPr id="81" name="Freeform 238"/>
            <p:cNvSpPr/>
            <p:nvPr>
              <p:custDataLst>
                <p:tags r:id="rId121"/>
              </p:custDataLst>
            </p:nvPr>
          </p:nvSpPr>
          <p:spPr bwMode="auto">
            <a:xfrm>
              <a:off x="5641288" y="5091694"/>
              <a:ext cx="56214" cy="47470"/>
            </a:xfrm>
            <a:custGeom>
              <a:avLst/>
              <a:gdLst>
                <a:gd name="T0" fmla="*/ 40 w 45"/>
                <a:gd name="T1" fmla="*/ 0 h 38"/>
                <a:gd name="T2" fmla="*/ 45 w 45"/>
                <a:gd name="T3" fmla="*/ 38 h 38"/>
                <a:gd name="T4" fmla="*/ 0 w 45"/>
                <a:gd name="T5" fmla="*/ 38 h 38"/>
                <a:gd name="T6" fmla="*/ 5 w 45"/>
                <a:gd name="T7" fmla="*/ 0 h 38"/>
                <a:gd name="T8" fmla="*/ 40 w 45"/>
                <a:gd name="T9" fmla="*/ 0 h 38"/>
              </a:gdLst>
              <a:ahLst/>
              <a:cxnLst>
                <a:cxn ang="0">
                  <a:pos x="T0" y="T1"/>
                </a:cxn>
                <a:cxn ang="0">
                  <a:pos x="T2" y="T3"/>
                </a:cxn>
                <a:cxn ang="0">
                  <a:pos x="T4" y="T5"/>
                </a:cxn>
                <a:cxn ang="0">
                  <a:pos x="T6" y="T7"/>
                </a:cxn>
                <a:cxn ang="0">
                  <a:pos x="T8" y="T9"/>
                </a:cxn>
              </a:cxnLst>
              <a:rect l="0" t="0" r="r" b="b"/>
              <a:pathLst>
                <a:path w="45" h="38">
                  <a:moveTo>
                    <a:pt x="40" y="0"/>
                  </a:moveTo>
                  <a:lnTo>
                    <a:pt x="45" y="38"/>
                  </a:lnTo>
                  <a:lnTo>
                    <a:pt x="0" y="38"/>
                  </a:lnTo>
                  <a:lnTo>
                    <a:pt x="5" y="0"/>
                  </a:lnTo>
                  <a:lnTo>
                    <a:pt x="40" y="0"/>
                  </a:lnTo>
                  <a:close/>
                </a:path>
              </a:pathLst>
            </a:custGeom>
            <a:grpFill/>
            <a:ln w="9525">
              <a:noFill/>
              <a:round/>
            </a:ln>
          </p:spPr>
          <p:txBody>
            <a:bodyPr vert="horz" wrap="square" lIns="91440" tIns="45720" rIns="91440" bIns="45720" numCol="1" anchor="t" anchorCtr="0" compatLnSpc="1"/>
            <a:lstStyle/>
            <a:p>
              <a:endParaRPr lang="zh-CN" altLang="en-US" sz="3200">
                <a:solidFill>
                  <a:schemeClr val="bg1"/>
                </a:solidFill>
              </a:endParaRPr>
            </a:p>
          </p:txBody>
        </p:sp>
      </p:grpSp>
      <p:sp>
        <p:nvSpPr>
          <p:cNvPr id="14" name="矩形 13"/>
          <p:cNvSpPr/>
          <p:nvPr>
            <p:custDataLst>
              <p:tags r:id="rId1"/>
            </p:custDataLst>
          </p:nvPr>
        </p:nvSpPr>
        <p:spPr>
          <a:xfrm>
            <a:off x="117018" y="8086901"/>
            <a:ext cx="1808480" cy="1568450"/>
          </a:xfrm>
          <a:prstGeom prst="rect">
            <a:avLst/>
          </a:prstGeom>
        </p:spPr>
        <p:txBody>
          <a:bodyPr wrap="none">
            <a:spAutoFit/>
          </a:bodyPr>
          <a:lstStyle/>
          <a:p>
            <a:pPr algn="ctr">
              <a:lnSpc>
                <a:spcPct val="150000"/>
              </a:lnSpc>
              <a:spcAft>
                <a:spcPts val="0"/>
              </a:spcAft>
            </a:pPr>
            <a:r>
              <a:rPr lang="zh-CN" altLang="en-US" sz="32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上游工厂</a:t>
            </a:r>
          </a:p>
          <a:p>
            <a:pPr algn="ctr">
              <a:lnSpc>
                <a:spcPct val="150000"/>
              </a:lnSpc>
              <a:spcAft>
                <a:spcPts val="0"/>
              </a:spcAft>
            </a:pPr>
            <a:r>
              <a:rPr lang="zh-CN" altLang="en-US" sz="32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供应商</a:t>
            </a:r>
          </a:p>
        </p:txBody>
      </p:sp>
      <p:pic>
        <p:nvPicPr>
          <p:cNvPr id="15" name="图形 14" descr="城市"/>
          <p:cNvPicPr>
            <a:picLocks noChangeAspect="1"/>
          </p:cNvPicPr>
          <p:nvPr>
            <p:custDataLst>
              <p:tags r:id="rId2"/>
            </p:custDataLst>
          </p:nvPr>
        </p:nvPicPr>
        <p:blipFill>
          <a:blip r:embed="rId124">
            <a:extLst>
              <a:ext uri="{96DAC541-7B7A-43D3-8B79-37D633B846F1}">
                <asvg:svgBlip xmlns:asvg="http://schemas.microsoft.com/office/drawing/2016/SVG/main" r:embed="rId125"/>
              </a:ext>
            </a:extLst>
          </a:blip>
          <a:stretch>
            <a:fillRect/>
          </a:stretch>
        </p:blipFill>
        <p:spPr>
          <a:xfrm>
            <a:off x="20602075" y="10421768"/>
            <a:ext cx="1903455" cy="1903455"/>
          </a:xfrm>
          <a:prstGeom prst="rect">
            <a:avLst/>
          </a:prstGeom>
        </p:spPr>
      </p:pic>
      <p:sp>
        <p:nvSpPr>
          <p:cNvPr id="16" name="矩形 15"/>
          <p:cNvSpPr/>
          <p:nvPr>
            <p:custDataLst>
              <p:tags r:id="rId3"/>
            </p:custDataLst>
          </p:nvPr>
        </p:nvSpPr>
        <p:spPr>
          <a:xfrm>
            <a:off x="19458337" y="12109820"/>
            <a:ext cx="4217821" cy="743986"/>
          </a:xfrm>
          <a:prstGeom prst="rect">
            <a:avLst/>
          </a:prstGeom>
        </p:spPr>
        <p:txBody>
          <a:bodyPr wrap="none">
            <a:spAutoFit/>
          </a:bodyPr>
          <a:lstStyle/>
          <a:p>
            <a:pPr algn="ctr">
              <a:lnSpc>
                <a:spcPct val="150000"/>
              </a:lnSpc>
              <a:spcAft>
                <a:spcPts val="0"/>
              </a:spcAft>
            </a:pPr>
            <a:r>
              <a:rPr lang="zh-CN" altLang="en-US" sz="32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海外终端用户（</a:t>
            </a:r>
            <a:r>
              <a:rPr lang="en-US" altLang="zh-CN" sz="32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B/C</a:t>
            </a:r>
            <a:r>
              <a:rPr lang="zh-CN" altLang="en-US" sz="32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32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7" name="椭圆 36"/>
          <p:cNvSpPr/>
          <p:nvPr>
            <p:custDataLst>
              <p:tags r:id="rId4"/>
            </p:custDataLst>
          </p:nvPr>
        </p:nvSpPr>
        <p:spPr>
          <a:xfrm>
            <a:off x="8348319" y="7773599"/>
            <a:ext cx="3828648" cy="3828648"/>
          </a:xfrm>
          <a:prstGeom prst="ellipse">
            <a:avLst/>
          </a:prstGeom>
          <a:solidFill>
            <a:srgbClr val="4472C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endParaRPr>
          </a:p>
        </p:txBody>
      </p:sp>
      <p:sp>
        <p:nvSpPr>
          <p:cNvPr id="39" name="矩形 38"/>
          <p:cNvSpPr/>
          <p:nvPr>
            <p:custDataLst>
              <p:tags r:id="rId5"/>
            </p:custDataLst>
          </p:nvPr>
        </p:nvSpPr>
        <p:spPr>
          <a:xfrm>
            <a:off x="9449510" y="8874790"/>
            <a:ext cx="1626264" cy="1626264"/>
          </a:xfrm>
          <a:prstGeom prst="rect">
            <a:avLst/>
          </a:prstGeom>
          <a:solidFill>
            <a:srgbClr val="4472C5"/>
          </a:solidFill>
          <a:ln>
            <a:solidFill>
              <a:srgbClr val="1D39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endParaRPr>
          </a:p>
        </p:txBody>
      </p:sp>
      <p:cxnSp>
        <p:nvCxnSpPr>
          <p:cNvPr id="40" name="直线连接符 39"/>
          <p:cNvCxnSpPr/>
          <p:nvPr>
            <p:custDataLst>
              <p:tags r:id="rId6"/>
            </p:custDataLst>
          </p:nvPr>
        </p:nvCxnSpPr>
        <p:spPr>
          <a:xfrm>
            <a:off x="8565155" y="8874790"/>
            <a:ext cx="2532303"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直线连接符 40"/>
          <p:cNvCxnSpPr/>
          <p:nvPr>
            <p:custDataLst>
              <p:tags r:id="rId7"/>
            </p:custDataLst>
          </p:nvPr>
        </p:nvCxnSpPr>
        <p:spPr>
          <a:xfrm>
            <a:off x="9427826" y="10501054"/>
            <a:ext cx="2532303"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直线连接符 41"/>
          <p:cNvCxnSpPr/>
          <p:nvPr>
            <p:custDataLst>
              <p:tags r:id="rId8"/>
            </p:custDataLst>
          </p:nvPr>
        </p:nvCxnSpPr>
        <p:spPr>
          <a:xfrm rot="5400000" flipV="1">
            <a:off x="9831307" y="9234904"/>
            <a:ext cx="2532303"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直线连接符 42"/>
          <p:cNvCxnSpPr/>
          <p:nvPr>
            <p:custDataLst>
              <p:tags r:id="rId9"/>
            </p:custDataLst>
          </p:nvPr>
        </p:nvCxnSpPr>
        <p:spPr>
          <a:xfrm rot="5400000" flipV="1">
            <a:off x="8139991" y="10160056"/>
            <a:ext cx="2532303"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文本框 43"/>
          <p:cNvSpPr txBox="1"/>
          <p:nvPr>
            <p:custDataLst>
              <p:tags r:id="rId10"/>
            </p:custDataLst>
          </p:nvPr>
        </p:nvSpPr>
        <p:spPr>
          <a:xfrm>
            <a:off x="9731237" y="9147910"/>
            <a:ext cx="1005403" cy="1077218"/>
          </a:xfrm>
          <a:prstGeom prst="rect">
            <a:avLst/>
          </a:prstGeom>
          <a:noFill/>
        </p:spPr>
        <p:txBody>
          <a:bodyPr wrap="none" rtlCol="0">
            <a:spAutoFit/>
          </a:bodyPr>
          <a:lstStyle/>
          <a:p>
            <a:pPr algn="ctr"/>
            <a:r>
              <a:rPr kumimoji="1" lang="zh-CN" altLang="en-US" sz="3200" b="1" dirty="0">
                <a:solidFill>
                  <a:schemeClr val="bg1"/>
                </a:solidFill>
                <a:latin typeface="微软雅黑" panose="020B0503020204020204" pitchFamily="34" charset="-122"/>
                <a:ea typeface="微软雅黑" panose="020B0503020204020204" pitchFamily="34" charset="-122"/>
              </a:rPr>
              <a:t>品牌</a:t>
            </a:r>
            <a:br>
              <a:rPr kumimoji="1" lang="en-US" altLang="zh-CN" sz="3200" b="1" dirty="0">
                <a:solidFill>
                  <a:schemeClr val="bg1"/>
                </a:solidFill>
                <a:latin typeface="微软雅黑" panose="020B0503020204020204" pitchFamily="34" charset="-122"/>
                <a:ea typeface="微软雅黑" panose="020B0503020204020204" pitchFamily="34" charset="-122"/>
              </a:rPr>
            </a:br>
            <a:r>
              <a:rPr kumimoji="1" lang="zh-CN" altLang="en-US" sz="3200" b="1" dirty="0">
                <a:solidFill>
                  <a:schemeClr val="bg1"/>
                </a:solidFill>
                <a:latin typeface="微软雅黑" panose="020B0503020204020204" pitchFamily="34" charset="-122"/>
                <a:ea typeface="微软雅黑" panose="020B0503020204020204" pitchFamily="34" charset="-122"/>
              </a:rPr>
              <a:t>出海</a:t>
            </a:r>
          </a:p>
        </p:txBody>
      </p:sp>
      <p:sp>
        <p:nvSpPr>
          <p:cNvPr id="72" name="îŝľíḋê"/>
          <p:cNvSpPr/>
          <p:nvPr>
            <p:custDataLst>
              <p:tags r:id="rId11"/>
            </p:custDataLst>
          </p:nvPr>
        </p:nvSpPr>
        <p:spPr>
          <a:xfrm rot="20467134">
            <a:off x="7719512" y="7194343"/>
            <a:ext cx="5006454" cy="5006454"/>
          </a:xfrm>
          <a:prstGeom prst="arc">
            <a:avLst/>
          </a:prstGeom>
          <a:ln w="635000" cap="rnd">
            <a:gradFill>
              <a:gsLst>
                <a:gs pos="20000">
                  <a:schemeClr val="bg1">
                    <a:lumMod val="95000"/>
                    <a:alpha val="0"/>
                  </a:schemeClr>
                </a:gs>
                <a:gs pos="100000">
                  <a:schemeClr val="bg1">
                    <a:lumMod val="9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solidFill>
            </a:endParaRPr>
          </a:p>
        </p:txBody>
      </p:sp>
      <p:sp>
        <p:nvSpPr>
          <p:cNvPr id="73" name="î$ḻidè"/>
          <p:cNvSpPr/>
          <p:nvPr>
            <p:custDataLst>
              <p:tags r:id="rId12"/>
            </p:custDataLst>
          </p:nvPr>
        </p:nvSpPr>
        <p:spPr>
          <a:xfrm rot="3187134">
            <a:off x="7744401" y="7185831"/>
            <a:ext cx="5006454" cy="5006454"/>
          </a:xfrm>
          <a:prstGeom prst="arc">
            <a:avLst/>
          </a:prstGeom>
          <a:ln w="635000" cap="rnd">
            <a:gradFill>
              <a:gsLst>
                <a:gs pos="20000">
                  <a:schemeClr val="bg1">
                    <a:lumMod val="95000"/>
                    <a:alpha val="0"/>
                  </a:schemeClr>
                </a:gs>
                <a:gs pos="100000">
                  <a:schemeClr val="bg1">
                    <a:lumMod val="9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solidFill>
            </a:endParaRPr>
          </a:p>
        </p:txBody>
      </p:sp>
      <p:sp>
        <p:nvSpPr>
          <p:cNvPr id="74" name="i$ľïdé"/>
          <p:cNvSpPr/>
          <p:nvPr>
            <p:custDataLst>
              <p:tags r:id="rId13"/>
            </p:custDataLst>
          </p:nvPr>
        </p:nvSpPr>
        <p:spPr>
          <a:xfrm rot="7507134">
            <a:off x="7769284" y="7177318"/>
            <a:ext cx="5006454" cy="5006454"/>
          </a:xfrm>
          <a:prstGeom prst="arc">
            <a:avLst/>
          </a:prstGeom>
          <a:ln w="635000" cap="rnd">
            <a:gradFill>
              <a:gsLst>
                <a:gs pos="20000">
                  <a:schemeClr val="bg1">
                    <a:lumMod val="95000"/>
                    <a:alpha val="0"/>
                  </a:schemeClr>
                </a:gs>
                <a:gs pos="100000">
                  <a:schemeClr val="bg1">
                    <a:lumMod val="9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solidFill>
            </a:endParaRPr>
          </a:p>
        </p:txBody>
      </p:sp>
      <p:sp>
        <p:nvSpPr>
          <p:cNvPr id="75" name="íṩľídè"/>
          <p:cNvSpPr/>
          <p:nvPr>
            <p:custDataLst>
              <p:tags r:id="rId14"/>
            </p:custDataLst>
          </p:nvPr>
        </p:nvSpPr>
        <p:spPr>
          <a:xfrm rot="11827134">
            <a:off x="7896285" y="7304320"/>
            <a:ext cx="5006454" cy="5006454"/>
          </a:xfrm>
          <a:prstGeom prst="arc">
            <a:avLst/>
          </a:prstGeom>
          <a:ln w="635000" cap="rnd">
            <a:gradFill>
              <a:gsLst>
                <a:gs pos="20000">
                  <a:schemeClr val="bg1">
                    <a:lumMod val="95000"/>
                    <a:alpha val="0"/>
                  </a:schemeClr>
                </a:gs>
                <a:gs pos="100000">
                  <a:schemeClr val="bg1">
                    <a:lumMod val="9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solidFill>
            </a:endParaRPr>
          </a:p>
        </p:txBody>
      </p:sp>
      <p:sp>
        <p:nvSpPr>
          <p:cNvPr id="76" name="iş1iḑè"/>
          <p:cNvSpPr/>
          <p:nvPr>
            <p:custDataLst>
              <p:tags r:id="rId15"/>
            </p:custDataLst>
          </p:nvPr>
        </p:nvSpPr>
        <p:spPr>
          <a:xfrm rot="16147134">
            <a:off x="7794171" y="7168801"/>
            <a:ext cx="5006454" cy="5006454"/>
          </a:xfrm>
          <a:prstGeom prst="arc">
            <a:avLst/>
          </a:prstGeom>
          <a:ln w="635000" cap="rnd">
            <a:gradFill>
              <a:gsLst>
                <a:gs pos="20000">
                  <a:schemeClr val="bg1">
                    <a:lumMod val="95000"/>
                    <a:alpha val="0"/>
                  </a:schemeClr>
                </a:gs>
                <a:gs pos="100000">
                  <a:schemeClr val="bg1">
                    <a:lumMod val="9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solidFill>
                <a:schemeClr val="bg1"/>
              </a:solidFill>
            </a:endParaRPr>
          </a:p>
        </p:txBody>
      </p:sp>
      <p:sp>
        <p:nvSpPr>
          <p:cNvPr id="67" name="î$ḷîḑe"/>
          <p:cNvSpPr/>
          <p:nvPr>
            <p:custDataLst>
              <p:tags r:id="rId16"/>
            </p:custDataLst>
          </p:nvPr>
        </p:nvSpPr>
        <p:spPr>
          <a:xfrm>
            <a:off x="9755907" y="6564804"/>
            <a:ext cx="1084966" cy="1084961"/>
          </a:xfrm>
          <a:prstGeom prst="ellipse">
            <a:avLst/>
          </a:prstGeom>
          <a:solidFill>
            <a:srgbClr val="FFC000"/>
          </a:solidFill>
          <a:ln w="57150" cap="rnd">
            <a:noFill/>
            <a:prstDash val="solid"/>
            <a:round/>
          </a:ln>
          <a:effectLst>
            <a:outerShdw blurRad="50800" dist="50800" dir="5400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endParaRPr>
          </a:p>
        </p:txBody>
      </p:sp>
      <p:sp>
        <p:nvSpPr>
          <p:cNvPr id="68" name="îŝliďé"/>
          <p:cNvSpPr/>
          <p:nvPr>
            <p:custDataLst>
              <p:tags r:id="rId17"/>
            </p:custDataLst>
          </p:nvPr>
        </p:nvSpPr>
        <p:spPr>
          <a:xfrm>
            <a:off x="12077094" y="8324819"/>
            <a:ext cx="1084966" cy="1084961"/>
          </a:xfrm>
          <a:prstGeom prst="ellipse">
            <a:avLst/>
          </a:prstGeom>
          <a:solidFill>
            <a:srgbClr val="FFC000"/>
          </a:solidFill>
          <a:ln w="57150" cap="rnd">
            <a:noFill/>
            <a:prstDash val="solid"/>
            <a:round/>
          </a:ln>
          <a:effectLst>
            <a:outerShdw blurRad="50800" dist="50800" dir="5400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endParaRPr>
          </a:p>
        </p:txBody>
      </p:sp>
      <p:sp>
        <p:nvSpPr>
          <p:cNvPr id="69" name="ïşḻiḍê"/>
          <p:cNvSpPr/>
          <p:nvPr>
            <p:custDataLst>
              <p:tags r:id="rId18"/>
            </p:custDataLst>
          </p:nvPr>
        </p:nvSpPr>
        <p:spPr>
          <a:xfrm>
            <a:off x="8282207" y="11136613"/>
            <a:ext cx="1084966" cy="1084961"/>
          </a:xfrm>
          <a:prstGeom prst="ellipse">
            <a:avLst/>
          </a:prstGeom>
          <a:solidFill>
            <a:srgbClr val="FFC000"/>
          </a:solidFill>
          <a:ln w="57150" cap="rnd">
            <a:noFill/>
            <a:prstDash val="solid"/>
            <a:round/>
          </a:ln>
          <a:effectLst>
            <a:outerShdw blurRad="50800" dist="50800" dir="5400000" algn="ctr"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endParaRPr>
          </a:p>
        </p:txBody>
      </p:sp>
      <p:sp>
        <p:nvSpPr>
          <p:cNvPr id="70" name="ïṡḻiḋé"/>
          <p:cNvSpPr/>
          <p:nvPr>
            <p:custDataLst>
              <p:tags r:id="rId19"/>
            </p:custDataLst>
          </p:nvPr>
        </p:nvSpPr>
        <p:spPr>
          <a:xfrm>
            <a:off x="11230011" y="11136613"/>
            <a:ext cx="1084966" cy="1084961"/>
          </a:xfrm>
          <a:prstGeom prst="ellipse">
            <a:avLst/>
          </a:prstGeom>
          <a:solidFill>
            <a:srgbClr val="FFC000"/>
          </a:solidFill>
          <a:ln w="57150" cap="rnd">
            <a:noFill/>
            <a:prstDash val="solid"/>
            <a:round/>
          </a:ln>
          <a:effectLst>
            <a:outerShdw blurRad="50800" dist="50800" dir="5400000" algn="c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endParaRPr>
          </a:p>
        </p:txBody>
      </p:sp>
      <p:sp>
        <p:nvSpPr>
          <p:cNvPr id="71" name="îšḷiḓé"/>
          <p:cNvSpPr/>
          <p:nvPr>
            <p:custDataLst>
              <p:tags r:id="rId20"/>
            </p:custDataLst>
          </p:nvPr>
        </p:nvSpPr>
        <p:spPr>
          <a:xfrm>
            <a:off x="7346354" y="8324819"/>
            <a:ext cx="1084966" cy="1084961"/>
          </a:xfrm>
          <a:prstGeom prst="ellipse">
            <a:avLst/>
          </a:prstGeom>
          <a:solidFill>
            <a:srgbClr val="FFC000"/>
          </a:solidFill>
          <a:ln w="57150" cap="rnd">
            <a:noFill/>
            <a:prstDash val="solid"/>
            <a:round/>
          </a:ln>
          <a:effectLst>
            <a:outerShdw blurRad="50800" dist="50800" dir="5400000" algn="ctr" rotWithShape="0">
              <a:schemeClr val="accent5">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endParaRPr>
          </a:p>
        </p:txBody>
      </p:sp>
      <p:pic>
        <p:nvPicPr>
          <p:cNvPr id="46" name="图形 37" descr="同步云"/>
          <p:cNvPicPr>
            <a:picLocks noChangeAspect="1"/>
          </p:cNvPicPr>
          <p:nvPr>
            <p:custDataLst>
              <p:tags r:id="rId21"/>
            </p:custDataLst>
          </p:nvPr>
        </p:nvPicPr>
        <p:blipFill>
          <a:blip r:embed="rId126"/>
          <a:stretch>
            <a:fillRect/>
          </a:stretch>
        </p:blipFill>
        <p:spPr>
          <a:xfrm>
            <a:off x="12241776" y="8470923"/>
            <a:ext cx="782535" cy="736142"/>
          </a:xfrm>
          <a:prstGeom prst="rect">
            <a:avLst/>
          </a:prstGeom>
        </p:spPr>
      </p:pic>
      <p:sp>
        <p:nvSpPr>
          <p:cNvPr id="47" name="文本框 46"/>
          <p:cNvSpPr txBox="1"/>
          <p:nvPr>
            <p:custDataLst>
              <p:tags r:id="rId22"/>
            </p:custDataLst>
          </p:nvPr>
        </p:nvSpPr>
        <p:spPr>
          <a:xfrm>
            <a:off x="12019849" y="10744766"/>
            <a:ext cx="800219" cy="461665"/>
          </a:xfrm>
          <a:prstGeom prst="rect">
            <a:avLst/>
          </a:prstGeom>
        </p:spPr>
        <p:txBody>
          <a:bodyPr wrap="none">
            <a:spAutoFit/>
          </a:bodyPr>
          <a:lstStyle>
            <a:defPPr>
              <a:defRPr lang="zh-CN"/>
            </a:defPPr>
            <a:lvl1pPr algn="ctr">
              <a:defRPr kumimoji="1" sz="1255" b="1">
                <a:solidFill>
                  <a:srgbClr val="2446ED"/>
                </a:solidFill>
                <a:latin typeface="微软雅黑" panose="020B0503020204020204" pitchFamily="34" charset="-122"/>
                <a:ea typeface="微软雅黑" panose="020B0503020204020204" pitchFamily="34" charset="-122"/>
              </a:defRPr>
            </a:lvl1pPr>
          </a:lstStyle>
          <a:p>
            <a:r>
              <a:rPr lang="zh-CN" altLang="en-US" sz="2400" dirty="0">
                <a:solidFill>
                  <a:schemeClr val="bg1"/>
                </a:solidFill>
              </a:rPr>
              <a:t>金融</a:t>
            </a:r>
          </a:p>
        </p:txBody>
      </p:sp>
      <p:sp>
        <p:nvSpPr>
          <p:cNvPr id="48" name="矩形 47"/>
          <p:cNvSpPr/>
          <p:nvPr>
            <p:custDataLst>
              <p:tags r:id="rId23"/>
            </p:custDataLst>
          </p:nvPr>
        </p:nvSpPr>
        <p:spPr>
          <a:xfrm>
            <a:off x="9443423" y="10747857"/>
            <a:ext cx="1723549" cy="461665"/>
          </a:xfrm>
          <a:prstGeom prst="rect">
            <a:avLst/>
          </a:prstGeom>
        </p:spPr>
        <p:txBody>
          <a:bodyPr wrap="none">
            <a:spAutoFit/>
          </a:bodyPr>
          <a:lstStyle/>
          <a:p>
            <a:pPr algn="ctr"/>
            <a:r>
              <a:rPr kumimoji="1" lang="zh-CN" altLang="en-US" sz="2400" b="1" dirty="0">
                <a:solidFill>
                  <a:schemeClr val="bg1"/>
                </a:solidFill>
                <a:latin typeface="微软雅黑" panose="020B0503020204020204" pitchFamily="34" charset="-122"/>
                <a:ea typeface="微软雅黑" panose="020B0503020204020204" pitchFamily="34" charset="-122"/>
              </a:rPr>
              <a:t>一站式交付</a:t>
            </a:r>
          </a:p>
        </p:txBody>
      </p:sp>
      <p:sp>
        <p:nvSpPr>
          <p:cNvPr id="49" name="矩形 48"/>
          <p:cNvSpPr/>
          <p:nvPr>
            <p:custDataLst>
              <p:tags r:id="rId24"/>
            </p:custDataLst>
          </p:nvPr>
        </p:nvSpPr>
        <p:spPr>
          <a:xfrm>
            <a:off x="11709118" y="7838079"/>
            <a:ext cx="800220" cy="461665"/>
          </a:xfrm>
          <a:prstGeom prst="rect">
            <a:avLst/>
          </a:prstGeom>
        </p:spPr>
        <p:txBody>
          <a:bodyPr wrap="none">
            <a:spAutoFit/>
          </a:bodyPr>
          <a:lstStyle/>
          <a:p>
            <a:pPr algn="ctr"/>
            <a:r>
              <a:rPr kumimoji="1" lang="zh-CN" altLang="en-US" sz="2400" b="1" dirty="0">
                <a:solidFill>
                  <a:schemeClr val="bg1"/>
                </a:solidFill>
                <a:latin typeface="微软雅黑" panose="020B0503020204020204" pitchFamily="34" charset="-122"/>
                <a:ea typeface="微软雅黑" panose="020B0503020204020204" pitchFamily="34" charset="-122"/>
              </a:rPr>
              <a:t>技术</a:t>
            </a:r>
          </a:p>
        </p:txBody>
      </p:sp>
      <p:pic>
        <p:nvPicPr>
          <p:cNvPr id="50" name="图形 49"/>
          <p:cNvPicPr>
            <a:picLocks noChangeAspect="1"/>
          </p:cNvPicPr>
          <p:nvPr>
            <p:custDataLst>
              <p:tags r:id="rId25"/>
            </p:custDataLst>
          </p:nvPr>
        </p:nvPicPr>
        <p:blipFill>
          <a:blip r:embed="rId127">
            <a:extLst>
              <a:ext uri="{96DAC541-7B7A-43D3-8B79-37D633B846F1}">
                <asvg:svgBlip xmlns:asvg="http://schemas.microsoft.com/office/drawing/2016/SVG/main" r:embed="rId128"/>
              </a:ext>
            </a:extLst>
          </a:blip>
          <a:stretch>
            <a:fillRect/>
          </a:stretch>
        </p:blipFill>
        <p:spPr>
          <a:xfrm>
            <a:off x="7625750" y="8582322"/>
            <a:ext cx="573913" cy="573913"/>
          </a:xfrm>
          <a:prstGeom prst="rect">
            <a:avLst/>
          </a:prstGeom>
        </p:spPr>
      </p:pic>
      <p:sp>
        <p:nvSpPr>
          <p:cNvPr id="51" name="矩形 50"/>
          <p:cNvSpPr/>
          <p:nvPr>
            <p:custDataLst>
              <p:tags r:id="rId26"/>
            </p:custDataLst>
          </p:nvPr>
        </p:nvSpPr>
        <p:spPr>
          <a:xfrm>
            <a:off x="8863405" y="8977553"/>
            <a:ext cx="397266" cy="1938992"/>
          </a:xfrm>
          <a:prstGeom prst="rect">
            <a:avLst/>
          </a:prstGeom>
        </p:spPr>
        <p:txBody>
          <a:bodyPr wrap="square">
            <a:spAutoFit/>
          </a:bodyPr>
          <a:lstStyle/>
          <a:p>
            <a:pPr algn="ctr"/>
            <a:r>
              <a:rPr kumimoji="1" lang="zh-CN" altLang="en-US" sz="2400" b="1" dirty="0">
                <a:solidFill>
                  <a:schemeClr val="bg1"/>
                </a:solidFill>
                <a:latin typeface="微软雅黑" panose="020B0503020204020204" pitchFamily="34" charset="-122"/>
                <a:ea typeface="微软雅黑" panose="020B0503020204020204" pitchFamily="34" charset="-122"/>
              </a:rPr>
              <a:t>大数据运</a:t>
            </a:r>
            <a:endParaRPr kumimoji="1" lang="en-US" altLang="zh-CN" sz="2400" b="1" dirty="0">
              <a:solidFill>
                <a:schemeClr val="bg1"/>
              </a:solidFill>
              <a:latin typeface="微软雅黑" panose="020B0503020204020204" pitchFamily="34" charset="-122"/>
              <a:ea typeface="微软雅黑" panose="020B0503020204020204" pitchFamily="34" charset="-122"/>
            </a:endParaRPr>
          </a:p>
          <a:p>
            <a:pPr algn="ctr"/>
            <a:r>
              <a:rPr kumimoji="1" lang="zh-CN" altLang="en-US" sz="2400" b="1" dirty="0">
                <a:solidFill>
                  <a:schemeClr val="bg1"/>
                </a:solidFill>
                <a:latin typeface="微软雅黑" panose="020B0503020204020204" pitchFamily="34" charset="-122"/>
                <a:ea typeface="微软雅黑" panose="020B0503020204020204" pitchFamily="34" charset="-122"/>
              </a:rPr>
              <a:t>营</a:t>
            </a:r>
          </a:p>
        </p:txBody>
      </p:sp>
      <p:pic>
        <p:nvPicPr>
          <p:cNvPr id="52" name="图形 51" descr="卡车"/>
          <p:cNvPicPr>
            <a:picLocks noChangeAspect="1"/>
          </p:cNvPicPr>
          <p:nvPr>
            <p:custDataLst>
              <p:tags r:id="rId27"/>
            </p:custDataLst>
          </p:nvPr>
        </p:nvPicPr>
        <p:blipFill>
          <a:blip r:embed="rId129">
            <a:extLst>
              <a:ext uri="{96DAC541-7B7A-43D3-8B79-37D633B846F1}">
                <asvg:svgBlip xmlns:asvg="http://schemas.microsoft.com/office/drawing/2016/SVG/main" r:embed="rId130"/>
              </a:ext>
            </a:extLst>
          </a:blip>
          <a:stretch>
            <a:fillRect/>
          </a:stretch>
        </p:blipFill>
        <p:spPr>
          <a:xfrm>
            <a:off x="8434416" y="11326163"/>
            <a:ext cx="818435" cy="769916"/>
          </a:xfrm>
          <a:prstGeom prst="rect">
            <a:avLst/>
          </a:prstGeom>
        </p:spPr>
      </p:pic>
      <p:sp>
        <p:nvSpPr>
          <p:cNvPr id="53" name="矩形 52"/>
          <p:cNvSpPr/>
          <p:nvPr>
            <p:custDataLst>
              <p:tags r:id="rId28"/>
            </p:custDataLst>
          </p:nvPr>
        </p:nvSpPr>
        <p:spPr>
          <a:xfrm>
            <a:off x="9006603" y="7091964"/>
            <a:ext cx="800219" cy="461665"/>
          </a:xfrm>
          <a:prstGeom prst="rect">
            <a:avLst/>
          </a:prstGeom>
        </p:spPr>
        <p:txBody>
          <a:bodyPr wrap="none">
            <a:spAutoFit/>
          </a:bodyPr>
          <a:lstStyle/>
          <a:p>
            <a:pPr algn="ctr"/>
            <a:r>
              <a:rPr kumimoji="1" lang="zh-CN" altLang="en-US" sz="2400" b="1" dirty="0">
                <a:solidFill>
                  <a:schemeClr val="bg1"/>
                </a:solidFill>
                <a:latin typeface="微软雅黑" panose="020B0503020204020204" pitchFamily="34" charset="-122"/>
                <a:ea typeface="微软雅黑" panose="020B0503020204020204" pitchFamily="34" charset="-122"/>
              </a:rPr>
              <a:t>人才</a:t>
            </a:r>
          </a:p>
        </p:txBody>
      </p:sp>
      <p:pic>
        <p:nvPicPr>
          <p:cNvPr id="65" name="图形 64"/>
          <p:cNvPicPr>
            <a:picLocks noChangeAspect="1"/>
          </p:cNvPicPr>
          <p:nvPr>
            <p:custDataLst>
              <p:tags r:id="rId29"/>
            </p:custDataLst>
          </p:nvPr>
        </p:nvPicPr>
        <p:blipFill>
          <a:blip r:embed="rId131">
            <a:extLst>
              <a:ext uri="{96DAC541-7B7A-43D3-8B79-37D633B846F1}">
                <asvg:svgBlip xmlns:asvg="http://schemas.microsoft.com/office/drawing/2016/SVG/main" r:embed="rId132"/>
              </a:ext>
            </a:extLst>
          </a:blip>
          <a:stretch>
            <a:fillRect/>
          </a:stretch>
        </p:blipFill>
        <p:spPr>
          <a:xfrm>
            <a:off x="11380842" y="11287844"/>
            <a:ext cx="781460" cy="781460"/>
          </a:xfrm>
          <a:prstGeom prst="rect">
            <a:avLst/>
          </a:prstGeom>
        </p:spPr>
      </p:pic>
      <p:sp>
        <p:nvSpPr>
          <p:cNvPr id="18" name="文本框 17"/>
          <p:cNvSpPr txBox="1"/>
          <p:nvPr>
            <p:custDataLst>
              <p:tags r:id="rId30"/>
            </p:custDataLst>
          </p:nvPr>
        </p:nvSpPr>
        <p:spPr>
          <a:xfrm>
            <a:off x="1660227" y="11602341"/>
            <a:ext cx="2176667" cy="2030095"/>
          </a:xfrm>
          <a:prstGeom prst="rect">
            <a:avLst/>
          </a:prstGeom>
        </p:spPr>
        <p:txBody>
          <a:bodyPr wrap="square">
            <a:spAutoFit/>
          </a:bodyPr>
          <a:lstStyle>
            <a:defPPr>
              <a:defRPr lang="zh-CN"/>
            </a:defPPr>
            <a:lvl1pPr>
              <a:lnSpc>
                <a:spcPct val="150000"/>
              </a:lnSpc>
              <a:defRPr sz="1400" b="1">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457200" indent="-457200" algn="l">
              <a:buFont typeface="Arial" panose="020B0604020202020204" pitchFamily="34" charset="0"/>
              <a:buChar char="•"/>
            </a:pPr>
            <a:r>
              <a:rPr lang="zh-CN" altLang="en-US" sz="2800" dirty="0">
                <a:solidFill>
                  <a:schemeClr val="bg1"/>
                </a:solidFill>
              </a:rPr>
              <a:t>数字化</a:t>
            </a:r>
            <a:endParaRPr lang="en-US" altLang="zh-CN" sz="2800" dirty="0">
              <a:solidFill>
                <a:schemeClr val="bg1"/>
              </a:solidFill>
            </a:endParaRPr>
          </a:p>
          <a:p>
            <a:pPr marL="457200" indent="-457200" algn="l">
              <a:buFont typeface="Arial" panose="020B0604020202020204" pitchFamily="34" charset="0"/>
              <a:buChar char="•"/>
            </a:pPr>
            <a:r>
              <a:rPr lang="zh-CN" sz="2800" dirty="0">
                <a:solidFill>
                  <a:schemeClr val="bg1"/>
                </a:solidFill>
              </a:rPr>
              <a:t>本土化</a:t>
            </a:r>
          </a:p>
          <a:p>
            <a:pPr marL="457200" indent="-457200" algn="l">
              <a:buFont typeface="Arial" panose="020B0604020202020204" pitchFamily="34" charset="0"/>
              <a:buChar char="•"/>
            </a:pPr>
            <a:r>
              <a:rPr lang="zh-CN" altLang="en-US" sz="2800" dirty="0">
                <a:solidFill>
                  <a:schemeClr val="bg1"/>
                </a:solidFill>
              </a:rPr>
              <a:t>合规化</a:t>
            </a:r>
          </a:p>
        </p:txBody>
      </p:sp>
      <p:sp>
        <p:nvSpPr>
          <p:cNvPr id="29" name="矩形 28"/>
          <p:cNvSpPr/>
          <p:nvPr>
            <p:custDataLst>
              <p:tags r:id="rId31"/>
            </p:custDataLst>
          </p:nvPr>
        </p:nvSpPr>
        <p:spPr>
          <a:xfrm>
            <a:off x="2570797" y="7931981"/>
            <a:ext cx="2698175" cy="662554"/>
          </a:xfrm>
          <a:prstGeom prst="rect">
            <a:avLst/>
          </a:prstGeom>
        </p:spPr>
        <p:txBody>
          <a:bodyPr wrap="none">
            <a:spAutoFit/>
          </a:bodyPr>
          <a:lstStyle/>
          <a:p>
            <a:pPr algn="just">
              <a:lnSpc>
                <a:spcPct val="150000"/>
              </a:lnSpc>
              <a:spcAft>
                <a:spcPts val="0"/>
              </a:spcAft>
            </a:pPr>
            <a:r>
              <a:rPr lang="zh-CN" altLang="en-US" sz="2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数智选品供应链</a:t>
            </a:r>
          </a:p>
        </p:txBody>
      </p:sp>
      <p:sp>
        <p:nvSpPr>
          <p:cNvPr id="30" name="矩形 29"/>
          <p:cNvSpPr/>
          <p:nvPr>
            <p:custDataLst>
              <p:tags r:id="rId32"/>
            </p:custDataLst>
          </p:nvPr>
        </p:nvSpPr>
        <p:spPr>
          <a:xfrm>
            <a:off x="2698194" y="8931306"/>
            <a:ext cx="2339102" cy="662554"/>
          </a:xfrm>
          <a:prstGeom prst="rect">
            <a:avLst/>
          </a:prstGeom>
        </p:spPr>
        <p:txBody>
          <a:bodyPr wrap="none">
            <a:spAutoFit/>
          </a:bodyPr>
          <a:lstStyle/>
          <a:p>
            <a:pPr algn="just">
              <a:lnSpc>
                <a:spcPct val="150000"/>
              </a:lnSpc>
              <a:spcAft>
                <a:spcPts val="0"/>
              </a:spcAft>
            </a:pPr>
            <a:r>
              <a:rPr lang="zh-CN" altLang="en-US" sz="2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网络协同制造</a:t>
            </a:r>
            <a:endParaRPr lang="en-US" altLang="zh-CN" sz="2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矩形 34"/>
          <p:cNvSpPr/>
          <p:nvPr>
            <p:custDataLst>
              <p:tags r:id="rId33"/>
            </p:custDataLst>
          </p:nvPr>
        </p:nvSpPr>
        <p:spPr>
          <a:xfrm>
            <a:off x="2756857" y="6877945"/>
            <a:ext cx="2339102" cy="662554"/>
          </a:xfrm>
          <a:prstGeom prst="rect">
            <a:avLst/>
          </a:prstGeom>
        </p:spPr>
        <p:txBody>
          <a:bodyPr wrap="none">
            <a:spAutoFit/>
          </a:bodyPr>
          <a:lstStyle/>
          <a:p>
            <a:pPr algn="just">
              <a:lnSpc>
                <a:spcPct val="150000"/>
              </a:lnSpc>
              <a:spcAft>
                <a:spcPts val="0"/>
              </a:spcAft>
            </a:pPr>
            <a:r>
              <a:rPr lang="zh-CN" altLang="en-US" sz="2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全渠道供应链</a:t>
            </a:r>
            <a:endParaRPr lang="en-US" altLang="zh-CN" sz="2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矩形 35"/>
          <p:cNvSpPr/>
          <p:nvPr>
            <p:custDataLst>
              <p:tags r:id="rId34"/>
            </p:custDataLst>
          </p:nvPr>
        </p:nvSpPr>
        <p:spPr>
          <a:xfrm>
            <a:off x="2558148" y="5817190"/>
            <a:ext cx="2698175" cy="662554"/>
          </a:xfrm>
          <a:prstGeom prst="rect">
            <a:avLst/>
          </a:prstGeom>
        </p:spPr>
        <p:txBody>
          <a:bodyPr wrap="none">
            <a:spAutoFit/>
          </a:bodyPr>
          <a:lstStyle/>
          <a:p>
            <a:pPr algn="just">
              <a:lnSpc>
                <a:spcPct val="150000"/>
              </a:lnSpc>
              <a:spcAft>
                <a:spcPts val="0"/>
              </a:spcAft>
            </a:pPr>
            <a:r>
              <a:rPr lang="zh-CN" altLang="en-US" sz="2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柔性快反供应链</a:t>
            </a:r>
            <a:endParaRPr lang="en-US" altLang="zh-CN" sz="2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3" name="矩形 22"/>
          <p:cNvSpPr/>
          <p:nvPr>
            <p:custDataLst>
              <p:tags r:id="rId35"/>
            </p:custDataLst>
          </p:nvPr>
        </p:nvSpPr>
        <p:spPr>
          <a:xfrm>
            <a:off x="14980924" y="10250314"/>
            <a:ext cx="5093061" cy="581057"/>
          </a:xfrm>
          <a:prstGeom prst="rect">
            <a:avLst/>
          </a:prstGeom>
        </p:spPr>
        <p:txBody>
          <a:bodyPr wrap="none">
            <a:spAutoFit/>
          </a:bodyPr>
          <a:lstStyle/>
          <a:p>
            <a:pPr algn="just">
              <a:lnSpc>
                <a:spcPct val="150000"/>
              </a:lnSpc>
              <a:spcAft>
                <a:spcPts val="0"/>
              </a:spcAft>
            </a:pPr>
            <a:r>
              <a:rPr lang="zh-CN" altLang="en-US" sz="2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线上平台（直采</a:t>
            </a:r>
            <a:r>
              <a:rPr lang="en-US" altLang="zh-CN" sz="2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旗舰店</a:t>
            </a:r>
            <a:r>
              <a:rPr lang="en-US" altLang="zh-CN" sz="2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卖家经销）</a:t>
            </a:r>
          </a:p>
        </p:txBody>
      </p:sp>
      <p:sp>
        <p:nvSpPr>
          <p:cNvPr id="24" name="矩形 23"/>
          <p:cNvSpPr/>
          <p:nvPr>
            <p:custDataLst>
              <p:tags r:id="rId36"/>
            </p:custDataLst>
          </p:nvPr>
        </p:nvSpPr>
        <p:spPr>
          <a:xfrm>
            <a:off x="15915531" y="11438075"/>
            <a:ext cx="1872564" cy="581057"/>
          </a:xfrm>
          <a:prstGeom prst="rect">
            <a:avLst/>
          </a:prstGeom>
        </p:spPr>
        <p:txBody>
          <a:bodyPr wrap="none">
            <a:spAutoFit/>
          </a:bodyPr>
          <a:lstStyle/>
          <a:p>
            <a:pPr algn="just">
              <a:lnSpc>
                <a:spcPct val="150000"/>
              </a:lnSpc>
              <a:spcAft>
                <a:spcPts val="0"/>
              </a:spcAft>
            </a:pPr>
            <a:r>
              <a:rPr lang="zh-CN" altLang="en-US" sz="2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独立站</a:t>
            </a:r>
            <a:r>
              <a:rPr lang="en-US" altLang="zh-CN" sz="2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/DTC</a:t>
            </a:r>
            <a:endParaRPr lang="zh-CN" altLang="en-US" sz="2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8" name="矩形 27"/>
          <p:cNvSpPr/>
          <p:nvPr>
            <p:custDataLst>
              <p:tags r:id="rId37"/>
            </p:custDataLst>
          </p:nvPr>
        </p:nvSpPr>
        <p:spPr>
          <a:xfrm>
            <a:off x="14599475" y="12170295"/>
            <a:ext cx="5492115" cy="1198880"/>
          </a:xfrm>
          <a:prstGeom prst="rect">
            <a:avLst/>
          </a:prstGeom>
        </p:spPr>
        <p:txBody>
          <a:bodyPr wrap="none">
            <a:spAutoFit/>
          </a:bodyPr>
          <a:lstStyle/>
          <a:p>
            <a:pPr algn="ctr">
              <a:lnSpc>
                <a:spcPct val="150000"/>
              </a:lnSpc>
              <a:spcAft>
                <a:spcPts val="0"/>
              </a:spcAft>
            </a:pPr>
            <a:r>
              <a:rPr lang="zh-CN" altLang="en-US" sz="2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线下渠道</a:t>
            </a:r>
            <a:br>
              <a:rPr lang="en-US" altLang="zh-CN" sz="2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br>
            <a:r>
              <a:rPr lang="zh-CN" altLang="en-US" sz="2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（直采</a:t>
            </a:r>
            <a:r>
              <a:rPr lang="en-US" altLang="zh-CN" sz="2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代理分销</a:t>
            </a:r>
            <a:r>
              <a:rPr lang="en-US" altLang="zh-CN" sz="2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门店经销</a:t>
            </a:r>
            <a:r>
              <a:rPr lang="en-US" altLang="zh-CN" sz="2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自营门店）</a:t>
            </a:r>
          </a:p>
        </p:txBody>
      </p:sp>
      <p:cxnSp>
        <p:nvCxnSpPr>
          <p:cNvPr id="86" name="直线箭头连接符 85"/>
          <p:cNvCxnSpPr/>
          <p:nvPr>
            <p:custDataLst>
              <p:tags r:id="rId38"/>
            </p:custDataLst>
          </p:nvPr>
        </p:nvCxnSpPr>
        <p:spPr>
          <a:xfrm flipH="1">
            <a:off x="1988359" y="6435134"/>
            <a:ext cx="3662837"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直线箭头连接符 88"/>
          <p:cNvCxnSpPr/>
          <p:nvPr>
            <p:custDataLst>
              <p:tags r:id="rId39"/>
            </p:custDataLst>
          </p:nvPr>
        </p:nvCxnSpPr>
        <p:spPr>
          <a:xfrm flipH="1">
            <a:off x="1988359" y="7539183"/>
            <a:ext cx="3662837"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线箭头连接符 89"/>
          <p:cNvCxnSpPr/>
          <p:nvPr>
            <p:custDataLst>
              <p:tags r:id="rId40"/>
            </p:custDataLst>
          </p:nvPr>
        </p:nvCxnSpPr>
        <p:spPr>
          <a:xfrm flipH="1">
            <a:off x="2013362" y="8593220"/>
            <a:ext cx="3662837"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直线箭头连接符 90"/>
          <p:cNvCxnSpPr/>
          <p:nvPr>
            <p:custDataLst>
              <p:tags r:id="rId41"/>
            </p:custDataLst>
          </p:nvPr>
        </p:nvCxnSpPr>
        <p:spPr>
          <a:xfrm flipH="1">
            <a:off x="2013361" y="9623474"/>
            <a:ext cx="3662837"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直线箭头连接符 92"/>
          <p:cNvCxnSpPr/>
          <p:nvPr>
            <p:custDataLst>
              <p:tags r:id="rId42"/>
            </p:custDataLst>
          </p:nvPr>
        </p:nvCxnSpPr>
        <p:spPr>
          <a:xfrm>
            <a:off x="5631295" y="6419063"/>
            <a:ext cx="1343025" cy="940333"/>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线箭头连接符 93"/>
          <p:cNvCxnSpPr/>
          <p:nvPr>
            <p:custDataLst>
              <p:tags r:id="rId43"/>
            </p:custDataLst>
          </p:nvPr>
        </p:nvCxnSpPr>
        <p:spPr>
          <a:xfrm>
            <a:off x="5626832" y="7541005"/>
            <a:ext cx="1343025" cy="940333"/>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直线箭头连接符 94"/>
          <p:cNvCxnSpPr/>
          <p:nvPr>
            <p:custDataLst>
              <p:tags r:id="rId44"/>
            </p:custDataLst>
          </p:nvPr>
        </p:nvCxnSpPr>
        <p:spPr>
          <a:xfrm>
            <a:off x="5651196" y="8593220"/>
            <a:ext cx="1343025" cy="940333"/>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线箭头连接符 95"/>
          <p:cNvCxnSpPr/>
          <p:nvPr>
            <p:custDataLst>
              <p:tags r:id="rId45"/>
            </p:custDataLst>
          </p:nvPr>
        </p:nvCxnSpPr>
        <p:spPr>
          <a:xfrm>
            <a:off x="5647767" y="9616373"/>
            <a:ext cx="1343025" cy="940333"/>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99" name="组合 98"/>
          <p:cNvGrpSpPr/>
          <p:nvPr/>
        </p:nvGrpSpPr>
        <p:grpSpPr>
          <a:xfrm rot="10800000">
            <a:off x="13752243" y="11195403"/>
            <a:ext cx="4985961" cy="940333"/>
            <a:chOff x="30732060" y="7952582"/>
            <a:chExt cx="4985961" cy="940333"/>
          </a:xfrm>
        </p:grpSpPr>
        <p:cxnSp>
          <p:nvCxnSpPr>
            <p:cNvPr id="97" name="直线箭头连接符 96"/>
            <p:cNvCxnSpPr/>
            <p:nvPr>
              <p:custDataLst>
                <p:tags r:id="rId115"/>
              </p:custDataLst>
            </p:nvPr>
          </p:nvCxnSpPr>
          <p:spPr>
            <a:xfrm flipH="1">
              <a:off x="30732060" y="7968653"/>
              <a:ext cx="3662837"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直线箭头连接符 97"/>
            <p:cNvCxnSpPr/>
            <p:nvPr>
              <p:custDataLst>
                <p:tags r:id="rId116"/>
              </p:custDataLst>
            </p:nvPr>
          </p:nvCxnSpPr>
          <p:spPr>
            <a:xfrm>
              <a:off x="34374996" y="7952582"/>
              <a:ext cx="1343025" cy="940333"/>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0" name="组合 99"/>
          <p:cNvGrpSpPr/>
          <p:nvPr/>
        </p:nvGrpSpPr>
        <p:grpSpPr>
          <a:xfrm rot="10800000">
            <a:off x="13752243" y="12405995"/>
            <a:ext cx="4985961" cy="940333"/>
            <a:chOff x="30732060" y="7952582"/>
            <a:chExt cx="4985961" cy="940333"/>
          </a:xfrm>
        </p:grpSpPr>
        <p:cxnSp>
          <p:nvCxnSpPr>
            <p:cNvPr id="101" name="直线箭头连接符 100"/>
            <p:cNvCxnSpPr/>
            <p:nvPr>
              <p:custDataLst>
                <p:tags r:id="rId113"/>
              </p:custDataLst>
            </p:nvPr>
          </p:nvCxnSpPr>
          <p:spPr>
            <a:xfrm flipH="1">
              <a:off x="30732060" y="7968653"/>
              <a:ext cx="3662837"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直线箭头连接符 101"/>
            <p:cNvCxnSpPr/>
            <p:nvPr>
              <p:custDataLst>
                <p:tags r:id="rId114"/>
              </p:custDataLst>
            </p:nvPr>
          </p:nvCxnSpPr>
          <p:spPr>
            <a:xfrm>
              <a:off x="34374996" y="7952582"/>
              <a:ext cx="1343025" cy="940333"/>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6" name="组合 105"/>
          <p:cNvGrpSpPr/>
          <p:nvPr/>
        </p:nvGrpSpPr>
        <p:grpSpPr>
          <a:xfrm rot="10800000">
            <a:off x="13774634" y="9968741"/>
            <a:ext cx="4985961" cy="940333"/>
            <a:chOff x="30732060" y="7952582"/>
            <a:chExt cx="4985961" cy="940333"/>
          </a:xfrm>
        </p:grpSpPr>
        <p:cxnSp>
          <p:nvCxnSpPr>
            <p:cNvPr id="107" name="直线箭头连接符 106"/>
            <p:cNvCxnSpPr/>
            <p:nvPr>
              <p:custDataLst>
                <p:tags r:id="rId111"/>
              </p:custDataLst>
            </p:nvPr>
          </p:nvCxnSpPr>
          <p:spPr>
            <a:xfrm flipH="1">
              <a:off x="30732060" y="7968653"/>
              <a:ext cx="3662837"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直线箭头连接符 107"/>
            <p:cNvCxnSpPr/>
            <p:nvPr>
              <p:custDataLst>
                <p:tags r:id="rId112"/>
              </p:custDataLst>
            </p:nvPr>
          </p:nvCxnSpPr>
          <p:spPr>
            <a:xfrm>
              <a:off x="34374996" y="7952582"/>
              <a:ext cx="1343025" cy="940333"/>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109" name="文本框 108"/>
          <p:cNvSpPr txBox="1"/>
          <p:nvPr>
            <p:custDataLst>
              <p:tags r:id="rId46"/>
            </p:custDataLst>
          </p:nvPr>
        </p:nvSpPr>
        <p:spPr>
          <a:xfrm>
            <a:off x="14300665" y="6486316"/>
            <a:ext cx="6874999" cy="2797048"/>
          </a:xfrm>
          <a:prstGeom prst="rect">
            <a:avLst/>
          </a:prstGeom>
          <a:noFill/>
        </p:spPr>
        <p:txBody>
          <a:bodyPr wrap="square" rtlCol="0">
            <a:spAutoFit/>
          </a:bodyPr>
          <a:lstStyle/>
          <a:p>
            <a:pPr>
              <a:lnSpc>
                <a:spcPct val="150000"/>
              </a:lnSpc>
            </a:pPr>
            <a:r>
              <a:rPr kumimoji="1" lang="en-US" altLang="zh-CN" sz="2400" dirty="0">
                <a:solidFill>
                  <a:schemeClr val="bg1"/>
                </a:solidFill>
                <a:latin typeface="微软雅黑" panose="020B0503020204020204" pitchFamily="34" charset="-122"/>
                <a:ea typeface="微软雅黑" panose="020B0503020204020204" pitchFamily="34" charset="-122"/>
              </a:rPr>
              <a:t>Tips</a:t>
            </a:r>
            <a:r>
              <a:rPr kumimoji="1" lang="zh-CN" altLang="en-US" sz="2400" dirty="0">
                <a:solidFill>
                  <a:schemeClr val="bg1"/>
                </a:solidFill>
                <a:latin typeface="微软雅黑" panose="020B0503020204020204" pitchFamily="34" charset="-122"/>
                <a:ea typeface="微软雅黑" panose="020B0503020204020204" pitchFamily="34" charset="-122"/>
              </a:rPr>
              <a:t>：</a:t>
            </a:r>
            <a:endParaRPr kumimoji="1" lang="en-US" altLang="zh-CN" sz="2400" dirty="0">
              <a:solidFill>
                <a:schemeClr val="bg1"/>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ü"/>
            </a:pPr>
            <a:r>
              <a:rPr kumimoji="1" lang="zh-CN" altLang="en-US" sz="2400" dirty="0">
                <a:solidFill>
                  <a:schemeClr val="bg1"/>
                </a:solidFill>
                <a:latin typeface="微软雅黑" panose="020B0503020204020204" pitchFamily="34" charset="-122"/>
                <a:ea typeface="微软雅黑" panose="020B0503020204020204" pitchFamily="34" charset="-122"/>
              </a:rPr>
              <a:t>约</a:t>
            </a:r>
            <a:r>
              <a:rPr kumimoji="1" lang="en-US" altLang="zh-CN" sz="2400" dirty="0">
                <a:solidFill>
                  <a:schemeClr val="bg1"/>
                </a:solidFill>
                <a:latin typeface="微软雅黑" panose="020B0503020204020204" pitchFamily="34" charset="-122"/>
                <a:ea typeface="微软雅黑" panose="020B0503020204020204" pitchFamily="34" charset="-122"/>
              </a:rPr>
              <a:t>70%</a:t>
            </a:r>
            <a:r>
              <a:rPr kumimoji="1" lang="zh-CN" altLang="en-US" sz="2400" dirty="0">
                <a:solidFill>
                  <a:schemeClr val="bg1"/>
                </a:solidFill>
                <a:latin typeface="微软雅黑" panose="020B0503020204020204" pitchFamily="34" charset="-122"/>
                <a:ea typeface="微软雅黑" panose="020B0503020204020204" pitchFamily="34" charset="-122"/>
              </a:rPr>
              <a:t>卖家尝试过</a:t>
            </a:r>
            <a:r>
              <a:rPr kumimoji="1" lang="en-US" altLang="zh-CN" sz="2400" dirty="0" err="1">
                <a:solidFill>
                  <a:schemeClr val="bg1"/>
                </a:solidFill>
                <a:latin typeface="微软雅黑" panose="020B0503020204020204" pitchFamily="34" charset="-122"/>
                <a:ea typeface="微软雅黑" panose="020B0503020204020204" pitchFamily="34" charset="-122"/>
              </a:rPr>
              <a:t>chatGPT</a:t>
            </a:r>
            <a:r>
              <a:rPr kumimoji="1" lang="zh-CN" altLang="en-US" sz="2400" dirty="0">
                <a:solidFill>
                  <a:schemeClr val="bg1"/>
                </a:solidFill>
                <a:latin typeface="微软雅黑" panose="020B0503020204020204" pitchFamily="34" charset="-122"/>
                <a:ea typeface="微软雅黑" panose="020B0503020204020204" pitchFamily="34" charset="-122"/>
              </a:rPr>
              <a:t>，用于产品描述、名称选取、客户开发信、邮件营销、选品</a:t>
            </a:r>
            <a:endParaRPr kumimoji="1" lang="en-US" altLang="zh-CN" sz="2400" dirty="0">
              <a:solidFill>
                <a:schemeClr val="bg1"/>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ü"/>
            </a:pPr>
            <a:r>
              <a:rPr kumimoji="1" lang="en-US" altLang="zh-CN" sz="2400" dirty="0">
                <a:solidFill>
                  <a:schemeClr val="bg1"/>
                </a:solidFill>
                <a:latin typeface="微软雅黑" panose="020B0503020204020204" pitchFamily="34" charset="-122"/>
                <a:ea typeface="微软雅黑" panose="020B0503020204020204" pitchFamily="34" charset="-122"/>
              </a:rPr>
              <a:t>AICG</a:t>
            </a:r>
            <a:r>
              <a:rPr kumimoji="1" lang="zh-CN" altLang="en-US" sz="2400" dirty="0">
                <a:solidFill>
                  <a:schemeClr val="bg1"/>
                </a:solidFill>
                <a:latin typeface="微软雅黑" panose="020B0503020204020204" pitchFamily="34" charset="-122"/>
                <a:ea typeface="微软雅黑" panose="020B0503020204020204" pitchFamily="34" charset="-122"/>
              </a:rPr>
              <a:t>人才需求量上升，包括括</a:t>
            </a:r>
            <a:r>
              <a:rPr kumimoji="1" lang="en-US" altLang="zh-CN" sz="2400" dirty="0">
                <a:solidFill>
                  <a:schemeClr val="bg1"/>
                </a:solidFill>
                <a:latin typeface="微软雅黑" panose="020B0503020204020204" pitchFamily="34" charset="-122"/>
                <a:ea typeface="微软雅黑" panose="020B0503020204020204" pitchFamily="34" charset="-122"/>
              </a:rPr>
              <a:t>AI</a:t>
            </a:r>
            <a:r>
              <a:rPr kumimoji="1" lang="zh-CN" altLang="en-US" sz="2400" dirty="0">
                <a:solidFill>
                  <a:schemeClr val="bg1"/>
                </a:solidFill>
                <a:latin typeface="微软雅黑" panose="020B0503020204020204" pitchFamily="34" charset="-122"/>
                <a:ea typeface="微软雅黑" panose="020B0503020204020204" pitchFamily="34" charset="-122"/>
              </a:rPr>
              <a:t>业务需求师、</a:t>
            </a:r>
            <a:r>
              <a:rPr kumimoji="1" lang="en-US" altLang="zh-CN" sz="2400" dirty="0" err="1">
                <a:solidFill>
                  <a:schemeClr val="bg1"/>
                </a:solidFill>
                <a:latin typeface="微软雅黑" panose="020B0503020204020204" pitchFamily="34" charset="-122"/>
                <a:ea typeface="微软雅黑" panose="020B0503020204020204" pitchFamily="34" charset="-122"/>
              </a:rPr>
              <a:t>ChatGPT</a:t>
            </a:r>
            <a:r>
              <a:rPr kumimoji="1" lang="zh-CN" altLang="en-US" sz="2400" dirty="0">
                <a:solidFill>
                  <a:schemeClr val="bg1"/>
                </a:solidFill>
                <a:latin typeface="微软雅黑" panose="020B0503020204020204" pitchFamily="34" charset="-122"/>
                <a:ea typeface="微软雅黑" panose="020B0503020204020204" pitchFamily="34" charset="-122"/>
              </a:rPr>
              <a:t>优化师、</a:t>
            </a:r>
            <a:r>
              <a:rPr kumimoji="1" lang="en-US" altLang="zh-CN" sz="2400" dirty="0">
                <a:solidFill>
                  <a:schemeClr val="bg1"/>
                </a:solidFill>
                <a:latin typeface="微软雅黑" panose="020B0503020204020204" pitchFamily="34" charset="-122"/>
                <a:ea typeface="微软雅黑" panose="020B0503020204020204" pitchFamily="34" charset="-122"/>
              </a:rPr>
              <a:t>NLP</a:t>
            </a:r>
            <a:r>
              <a:rPr kumimoji="1" lang="zh-CN" altLang="en-US" sz="2400" dirty="0">
                <a:solidFill>
                  <a:schemeClr val="bg1"/>
                </a:solidFill>
                <a:latin typeface="微软雅黑" panose="020B0503020204020204" pitchFamily="34" charset="-122"/>
                <a:ea typeface="微软雅黑" panose="020B0503020204020204" pitchFamily="34" charset="-122"/>
              </a:rPr>
              <a:t>经理等岗位</a:t>
            </a:r>
          </a:p>
        </p:txBody>
      </p:sp>
      <p:sp>
        <p:nvSpPr>
          <p:cNvPr id="164" name="矩形: 圆角 80"/>
          <p:cNvSpPr/>
          <p:nvPr>
            <p:custDataLst>
              <p:tags r:id="rId47"/>
            </p:custDataLst>
          </p:nvPr>
        </p:nvSpPr>
        <p:spPr>
          <a:xfrm>
            <a:off x="-255270" y="5641340"/>
            <a:ext cx="35055810" cy="8326755"/>
          </a:xfrm>
          <a:prstGeom prst="roundRect">
            <a:avLst>
              <a:gd name="adj" fmla="val 1313"/>
            </a:avLst>
          </a:prstGeom>
          <a:noFill/>
          <a:ln w="381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3" name="矩形 192"/>
          <p:cNvSpPr/>
          <p:nvPr>
            <p:custDataLst>
              <p:tags r:id="rId48"/>
            </p:custDataLst>
          </p:nvPr>
        </p:nvSpPr>
        <p:spPr>
          <a:xfrm>
            <a:off x="9615167" y="8224067"/>
            <a:ext cx="1415772" cy="461665"/>
          </a:xfrm>
          <a:prstGeom prst="rect">
            <a:avLst/>
          </a:prstGeom>
        </p:spPr>
        <p:txBody>
          <a:bodyPr wrap="none">
            <a:spAutoFit/>
          </a:bodyPr>
          <a:lstStyle/>
          <a:p>
            <a:pPr algn="ctr"/>
            <a:r>
              <a:rPr kumimoji="1" lang="zh-CN" altLang="en-US" sz="2400" b="1" dirty="0">
                <a:solidFill>
                  <a:schemeClr val="bg1"/>
                </a:solidFill>
                <a:latin typeface="微软雅黑" panose="020B0503020204020204" pitchFamily="34" charset="-122"/>
                <a:ea typeface="微软雅黑" panose="020B0503020204020204" pitchFamily="34" charset="-122"/>
              </a:rPr>
              <a:t>实时交易</a:t>
            </a:r>
          </a:p>
        </p:txBody>
      </p:sp>
      <p:sp>
        <p:nvSpPr>
          <p:cNvPr id="194" name="矩形 193"/>
          <p:cNvSpPr/>
          <p:nvPr>
            <p:custDataLst>
              <p:tags r:id="rId49"/>
            </p:custDataLst>
          </p:nvPr>
        </p:nvSpPr>
        <p:spPr>
          <a:xfrm>
            <a:off x="11257497" y="8643275"/>
            <a:ext cx="492443" cy="1569660"/>
          </a:xfrm>
          <a:prstGeom prst="rect">
            <a:avLst/>
          </a:prstGeom>
        </p:spPr>
        <p:txBody>
          <a:bodyPr wrap="none">
            <a:spAutoFit/>
          </a:bodyPr>
          <a:lstStyle/>
          <a:p>
            <a:pPr algn="ctr"/>
            <a:r>
              <a:rPr kumimoji="1" lang="zh-CN" altLang="en-US" sz="2400" b="1" dirty="0">
                <a:solidFill>
                  <a:schemeClr val="bg1"/>
                </a:solidFill>
                <a:latin typeface="微软雅黑" panose="020B0503020204020204" pitchFamily="34" charset="-122"/>
                <a:ea typeface="微软雅黑" panose="020B0503020204020204" pitchFamily="34" charset="-122"/>
              </a:rPr>
              <a:t>数</a:t>
            </a:r>
            <a:endParaRPr kumimoji="1" lang="en-US" altLang="zh-CN" sz="2400" b="1" dirty="0">
              <a:solidFill>
                <a:schemeClr val="bg1"/>
              </a:solidFill>
              <a:latin typeface="微软雅黑" panose="020B0503020204020204" pitchFamily="34" charset="-122"/>
              <a:ea typeface="微软雅黑" panose="020B0503020204020204" pitchFamily="34" charset="-122"/>
            </a:endParaRPr>
          </a:p>
          <a:p>
            <a:pPr algn="ctr"/>
            <a:r>
              <a:rPr kumimoji="1" lang="zh-CN" altLang="en-US" sz="2400" b="1" dirty="0">
                <a:solidFill>
                  <a:schemeClr val="bg1"/>
                </a:solidFill>
                <a:latin typeface="微软雅黑" panose="020B0503020204020204" pitchFamily="34" charset="-122"/>
                <a:ea typeface="微软雅黑" panose="020B0503020204020204" pitchFamily="34" charset="-122"/>
              </a:rPr>
              <a:t>智</a:t>
            </a:r>
            <a:endParaRPr kumimoji="1" lang="en-US" altLang="zh-CN" sz="2400" b="1" dirty="0">
              <a:solidFill>
                <a:schemeClr val="bg1"/>
              </a:solidFill>
              <a:latin typeface="微软雅黑" panose="020B0503020204020204" pitchFamily="34" charset="-122"/>
              <a:ea typeface="微软雅黑" panose="020B0503020204020204" pitchFamily="34" charset="-122"/>
            </a:endParaRPr>
          </a:p>
          <a:p>
            <a:pPr algn="ctr"/>
            <a:r>
              <a:rPr kumimoji="1" lang="zh-CN" altLang="en-US" sz="2400" b="1" dirty="0">
                <a:solidFill>
                  <a:schemeClr val="bg1"/>
                </a:solidFill>
                <a:latin typeface="微软雅黑" panose="020B0503020204020204" pitchFamily="34" charset="-122"/>
                <a:ea typeface="微软雅黑" panose="020B0503020204020204" pitchFamily="34" charset="-122"/>
              </a:rPr>
              <a:t>研</a:t>
            </a:r>
            <a:endParaRPr kumimoji="1" lang="en-US" altLang="zh-CN" sz="2400" b="1" dirty="0">
              <a:solidFill>
                <a:schemeClr val="bg1"/>
              </a:solidFill>
              <a:latin typeface="微软雅黑" panose="020B0503020204020204" pitchFamily="34" charset="-122"/>
              <a:ea typeface="微软雅黑" panose="020B0503020204020204" pitchFamily="34" charset="-122"/>
            </a:endParaRPr>
          </a:p>
          <a:p>
            <a:pPr algn="ctr"/>
            <a:r>
              <a:rPr kumimoji="1" lang="zh-CN" altLang="en-US" sz="2400" b="1" dirty="0">
                <a:solidFill>
                  <a:schemeClr val="bg1"/>
                </a:solidFill>
                <a:latin typeface="微软雅黑" panose="020B0503020204020204" pitchFamily="34" charset="-122"/>
                <a:ea typeface="微软雅黑" panose="020B0503020204020204" pitchFamily="34" charset="-122"/>
              </a:rPr>
              <a:t>发</a:t>
            </a:r>
          </a:p>
        </p:txBody>
      </p:sp>
      <p:pic>
        <p:nvPicPr>
          <p:cNvPr id="10" name="图形 9" descr="办公室男工作人员 纯色填充"/>
          <p:cNvPicPr>
            <a:picLocks noChangeAspect="1"/>
          </p:cNvPicPr>
          <p:nvPr>
            <p:custDataLst>
              <p:tags r:id="rId50"/>
            </p:custDataLst>
          </p:nvPr>
        </p:nvPicPr>
        <p:blipFill>
          <a:blip r:embed="rId133">
            <a:extLst>
              <a:ext uri="{28A0092B-C50C-407E-A947-70E740481C1C}">
                <a14:useLocalDpi xmlns:a14="http://schemas.microsoft.com/office/drawing/2010/main" val="0"/>
              </a:ext>
              <a:ext uri="{96DAC541-7B7A-43D3-8B79-37D633B846F1}">
                <asvg:svgBlip xmlns:asvg="http://schemas.microsoft.com/office/drawing/2016/SVG/main" r:embed="rId134"/>
              </a:ext>
            </a:extLst>
          </a:blip>
          <a:stretch>
            <a:fillRect/>
          </a:stretch>
        </p:blipFill>
        <p:spPr>
          <a:xfrm>
            <a:off x="9865854" y="6633965"/>
            <a:ext cx="914400" cy="914400"/>
          </a:xfrm>
          <a:prstGeom prst="rect">
            <a:avLst/>
          </a:prstGeom>
        </p:spPr>
      </p:pic>
      <p:sp>
        <p:nvSpPr>
          <p:cNvPr id="11" name="文本框 10"/>
          <p:cNvSpPr txBox="1"/>
          <p:nvPr>
            <p:custDataLst>
              <p:tags r:id="rId51"/>
            </p:custDataLst>
          </p:nvPr>
        </p:nvSpPr>
        <p:spPr>
          <a:xfrm>
            <a:off x="9267247" y="11836236"/>
            <a:ext cx="800220" cy="461665"/>
          </a:xfrm>
          <a:prstGeom prst="rect">
            <a:avLst/>
          </a:prstGeom>
        </p:spPr>
        <p:txBody>
          <a:bodyPr wrap="none">
            <a:spAutoFit/>
          </a:bodyPr>
          <a:lstStyle>
            <a:defPPr>
              <a:defRPr lang="zh-CN"/>
            </a:defPPr>
            <a:lvl1pPr algn="ctr">
              <a:defRPr kumimoji="1" sz="1255" b="1">
                <a:solidFill>
                  <a:srgbClr val="2446ED"/>
                </a:solidFill>
                <a:latin typeface="微软雅黑" panose="020B0503020204020204" pitchFamily="34" charset="-122"/>
                <a:ea typeface="微软雅黑" panose="020B0503020204020204" pitchFamily="34" charset="-122"/>
              </a:defRPr>
            </a:lvl1pPr>
          </a:lstStyle>
          <a:p>
            <a:r>
              <a:rPr lang="zh-CN" altLang="en-US" sz="2400" dirty="0">
                <a:solidFill>
                  <a:schemeClr val="bg1"/>
                </a:solidFill>
              </a:rPr>
              <a:t>物流</a:t>
            </a:r>
          </a:p>
        </p:txBody>
      </p:sp>
      <p:sp>
        <p:nvSpPr>
          <p:cNvPr id="12" name="文本框 11"/>
          <p:cNvSpPr txBox="1"/>
          <p:nvPr>
            <p:custDataLst>
              <p:tags r:id="rId52"/>
            </p:custDataLst>
          </p:nvPr>
        </p:nvSpPr>
        <p:spPr>
          <a:xfrm>
            <a:off x="7381983" y="9507076"/>
            <a:ext cx="800220" cy="461665"/>
          </a:xfrm>
          <a:prstGeom prst="rect">
            <a:avLst/>
          </a:prstGeom>
        </p:spPr>
        <p:txBody>
          <a:bodyPr wrap="none">
            <a:spAutoFit/>
          </a:bodyPr>
          <a:lstStyle>
            <a:defPPr>
              <a:defRPr lang="zh-CN"/>
            </a:defPPr>
            <a:lvl1pPr algn="ctr">
              <a:defRPr kumimoji="1" sz="1255" b="1">
                <a:solidFill>
                  <a:srgbClr val="2446ED"/>
                </a:solidFill>
                <a:latin typeface="微软雅黑" panose="020B0503020204020204" pitchFamily="34" charset="-122"/>
                <a:ea typeface="微软雅黑" panose="020B0503020204020204" pitchFamily="34" charset="-122"/>
              </a:defRPr>
            </a:lvl1pPr>
          </a:lstStyle>
          <a:p>
            <a:r>
              <a:rPr lang="zh-CN" altLang="en-US" sz="2400" dirty="0">
                <a:solidFill>
                  <a:schemeClr val="bg1"/>
                </a:solidFill>
              </a:rPr>
              <a:t>数据</a:t>
            </a:r>
          </a:p>
        </p:txBody>
      </p:sp>
      <p:sp>
        <p:nvSpPr>
          <p:cNvPr id="19" name="文本框 18"/>
          <p:cNvSpPr txBox="1"/>
          <p:nvPr>
            <p:custDataLst>
              <p:tags r:id="rId53"/>
            </p:custDataLst>
          </p:nvPr>
        </p:nvSpPr>
        <p:spPr>
          <a:xfrm>
            <a:off x="23211236" y="6026812"/>
            <a:ext cx="9397999" cy="645160"/>
          </a:xfrm>
          <a:prstGeom prst="rect">
            <a:avLst/>
          </a:prstGeom>
          <a:noFill/>
        </p:spPr>
        <p:txBody>
          <a:bodyPr wrap="square">
            <a:spAutoFit/>
          </a:bodyPr>
          <a:lstStyle/>
          <a:p>
            <a:pPr algn="ctr"/>
            <a:r>
              <a:rPr lang="zh-CN" altLang="en-US" sz="3600" b="1" dirty="0">
                <a:solidFill>
                  <a:schemeClr val="bg1"/>
                </a:solidFill>
                <a:latin typeface="微软雅黑" panose="020B0503020204020204" pitchFamily="34" charset="-122"/>
                <a:ea typeface="微软雅黑" panose="020B0503020204020204" pitchFamily="34" charset="-122"/>
              </a:rPr>
              <a:t>跨境电商催生新型跨国公司（案例安克）</a:t>
            </a:r>
          </a:p>
        </p:txBody>
      </p:sp>
      <p:sp>
        <p:nvSpPr>
          <p:cNvPr id="121" name="Freeform 56"/>
          <p:cNvSpPr>
            <a:spLocks noEditPoints="1"/>
          </p:cNvSpPr>
          <p:nvPr>
            <p:custDataLst>
              <p:tags r:id="rId54"/>
            </p:custDataLst>
          </p:nvPr>
        </p:nvSpPr>
        <p:spPr bwMode="auto">
          <a:xfrm>
            <a:off x="23097844" y="6828398"/>
            <a:ext cx="9410700" cy="4673600"/>
          </a:xfrm>
          <a:custGeom>
            <a:avLst/>
            <a:gdLst>
              <a:gd name="T0" fmla="*/ 10728 w 12672"/>
              <a:gd name="T1" fmla="*/ 938 h 6232"/>
              <a:gd name="T2" fmla="*/ 8990 w 12672"/>
              <a:gd name="T3" fmla="*/ 787 h 6232"/>
              <a:gd name="T4" fmla="*/ 8502 w 12672"/>
              <a:gd name="T5" fmla="*/ 1084 h 6232"/>
              <a:gd name="T6" fmla="*/ 7500 w 12672"/>
              <a:gd name="T7" fmla="*/ 1124 h 6232"/>
              <a:gd name="T8" fmla="*/ 6479 w 12672"/>
              <a:gd name="T9" fmla="*/ 1169 h 6232"/>
              <a:gd name="T10" fmla="*/ 6686 w 12672"/>
              <a:gd name="T11" fmla="*/ 1453 h 6232"/>
              <a:gd name="T12" fmla="*/ 6129 w 12672"/>
              <a:gd name="T13" fmla="*/ 2000 h 6232"/>
              <a:gd name="T14" fmla="*/ 6312 w 12672"/>
              <a:gd name="T15" fmla="*/ 2400 h 6232"/>
              <a:gd name="T16" fmla="*/ 6761 w 12672"/>
              <a:gd name="T17" fmla="*/ 2533 h 6232"/>
              <a:gd name="T18" fmla="*/ 5517 w 12672"/>
              <a:gd name="T19" fmla="*/ 3005 h 6232"/>
              <a:gd name="T20" fmla="*/ 6545 w 12672"/>
              <a:gd name="T21" fmla="*/ 5128 h 6232"/>
              <a:gd name="T22" fmla="*/ 7172 w 12672"/>
              <a:gd name="T23" fmla="*/ 3143 h 6232"/>
              <a:gd name="T24" fmla="*/ 7784 w 12672"/>
              <a:gd name="T25" fmla="*/ 3037 h 6232"/>
              <a:gd name="T26" fmla="*/ 9354 w 12672"/>
              <a:gd name="T27" fmla="*/ 3440 h 6232"/>
              <a:gd name="T28" fmla="*/ 10219 w 12672"/>
              <a:gd name="T29" fmla="*/ 2954 h 6232"/>
              <a:gd name="T30" fmla="*/ 10930 w 12672"/>
              <a:gd name="T31" fmla="*/ 1981 h 6232"/>
              <a:gd name="T32" fmla="*/ 11645 w 12672"/>
              <a:gd name="T33" fmla="*/ 1904 h 6232"/>
              <a:gd name="T34" fmla="*/ 12643 w 12672"/>
              <a:gd name="T35" fmla="*/ 1255 h 6232"/>
              <a:gd name="T36" fmla="*/ 10271 w 12672"/>
              <a:gd name="T37" fmla="*/ 3535 h 6232"/>
              <a:gd name="T38" fmla="*/ 10298 w 12672"/>
              <a:gd name="T39" fmla="*/ 3742 h 6232"/>
              <a:gd name="T40" fmla="*/ 9309 w 12672"/>
              <a:gd name="T41" fmla="*/ 3859 h 6232"/>
              <a:gd name="T42" fmla="*/ 9696 w 12672"/>
              <a:gd name="T43" fmla="*/ 4290 h 6232"/>
              <a:gd name="T44" fmla="*/ 10063 w 12672"/>
              <a:gd name="T45" fmla="*/ 4103 h 6232"/>
              <a:gd name="T46" fmla="*/ 10235 w 12672"/>
              <a:gd name="T47" fmla="*/ 4209 h 6232"/>
              <a:gd name="T48" fmla="*/ 10795 w 12672"/>
              <a:gd name="T49" fmla="*/ 2650 h 6232"/>
              <a:gd name="T50" fmla="*/ 10890 w 12672"/>
              <a:gd name="T51" fmla="*/ 2474 h 6232"/>
              <a:gd name="T52" fmla="*/ 4143 w 12672"/>
              <a:gd name="T53" fmla="*/ 1340 h 6232"/>
              <a:gd name="T54" fmla="*/ 3605 w 12672"/>
              <a:gd name="T55" fmla="*/ 506 h 6232"/>
              <a:gd name="T56" fmla="*/ 4872 w 12672"/>
              <a:gd name="T57" fmla="*/ 13 h 6232"/>
              <a:gd name="T58" fmla="*/ 5233 w 12672"/>
              <a:gd name="T59" fmla="*/ 498 h 6232"/>
              <a:gd name="T60" fmla="*/ 5069 w 12672"/>
              <a:gd name="T61" fmla="*/ 873 h 6232"/>
              <a:gd name="T62" fmla="*/ 3540 w 12672"/>
              <a:gd name="T63" fmla="*/ 5816 h 6232"/>
              <a:gd name="T64" fmla="*/ 3089 w 12672"/>
              <a:gd name="T65" fmla="*/ 4065 h 6232"/>
              <a:gd name="T66" fmla="*/ 1942 w 12672"/>
              <a:gd name="T67" fmla="*/ 2984 h 6232"/>
              <a:gd name="T68" fmla="*/ 1210 w 12672"/>
              <a:gd name="T69" fmla="*/ 1812 h 6232"/>
              <a:gd name="T70" fmla="*/ 210 w 12672"/>
              <a:gd name="T71" fmla="*/ 1629 h 6232"/>
              <a:gd name="T72" fmla="*/ 35 w 12672"/>
              <a:gd name="T73" fmla="*/ 1098 h 6232"/>
              <a:gd name="T74" fmla="*/ 1679 w 12672"/>
              <a:gd name="T75" fmla="*/ 1045 h 6232"/>
              <a:gd name="T76" fmla="*/ 2554 w 12672"/>
              <a:gd name="T77" fmla="*/ 809 h 6232"/>
              <a:gd name="T78" fmla="*/ 3058 w 12672"/>
              <a:gd name="T79" fmla="*/ 1193 h 6232"/>
              <a:gd name="T80" fmla="*/ 3148 w 12672"/>
              <a:gd name="T81" fmla="*/ 1902 h 6232"/>
              <a:gd name="T82" fmla="*/ 3922 w 12672"/>
              <a:gd name="T83" fmla="*/ 1915 h 6232"/>
              <a:gd name="T84" fmla="*/ 3522 w 12672"/>
              <a:gd name="T85" fmla="*/ 2352 h 6232"/>
              <a:gd name="T86" fmla="*/ 2490 w 12672"/>
              <a:gd name="T87" fmla="*/ 3235 h 6232"/>
              <a:gd name="T88" fmla="*/ 3742 w 12672"/>
              <a:gd name="T89" fmla="*/ 3671 h 6232"/>
              <a:gd name="T90" fmla="*/ 3477 w 12672"/>
              <a:gd name="T91" fmla="*/ 66 h 6232"/>
              <a:gd name="T92" fmla="*/ 2830 w 12672"/>
              <a:gd name="T93" fmla="*/ 462 h 6232"/>
              <a:gd name="T94" fmla="*/ 3544 w 12672"/>
              <a:gd name="T95" fmla="*/ 1488 h 6232"/>
              <a:gd name="T96" fmla="*/ 3031 w 12672"/>
              <a:gd name="T97" fmla="*/ 774 h 6232"/>
              <a:gd name="T98" fmla="*/ 1772 w 12672"/>
              <a:gd name="T99" fmla="*/ 827 h 6232"/>
              <a:gd name="T100" fmla="*/ 2079 w 12672"/>
              <a:gd name="T101" fmla="*/ 851 h 6232"/>
              <a:gd name="T102" fmla="*/ 1962 w 12672"/>
              <a:gd name="T103" fmla="*/ 596 h 6232"/>
              <a:gd name="T104" fmla="*/ 2397 w 12672"/>
              <a:gd name="T105" fmla="*/ 804 h 6232"/>
              <a:gd name="T106" fmla="*/ 2506 w 12672"/>
              <a:gd name="T107" fmla="*/ 393 h 6232"/>
              <a:gd name="T108" fmla="*/ 3111 w 12672"/>
              <a:gd name="T109" fmla="*/ 668 h 6232"/>
              <a:gd name="T110" fmla="*/ 2546 w 12672"/>
              <a:gd name="T111" fmla="*/ 655 h 6232"/>
              <a:gd name="T112" fmla="*/ 10874 w 12672"/>
              <a:gd name="T113" fmla="*/ 5317 h 6232"/>
              <a:gd name="T114" fmla="*/ 10296 w 12672"/>
              <a:gd name="T115" fmla="*/ 4672 h 6232"/>
              <a:gd name="T116" fmla="*/ 11226 w 12672"/>
              <a:gd name="T117" fmla="*/ 4827 h 6232"/>
              <a:gd name="T118" fmla="*/ 10688 w 12672"/>
              <a:gd name="T119" fmla="*/ 4102 h 6232"/>
              <a:gd name="T120" fmla="*/ 5736 w 12672"/>
              <a:gd name="T121" fmla="*/ 1718 h 6232"/>
              <a:gd name="T122" fmla="*/ 8203 w 12672"/>
              <a:gd name="T123" fmla="*/ 615 h 6232"/>
              <a:gd name="T124" fmla="*/ 6821 w 12672"/>
              <a:gd name="T125" fmla="*/ 368 h 6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72" h="6232">
                <a:moveTo>
                  <a:pt x="12625" y="1249"/>
                </a:moveTo>
                <a:lnTo>
                  <a:pt x="12625" y="1249"/>
                </a:lnTo>
                <a:lnTo>
                  <a:pt x="12593" y="1239"/>
                </a:lnTo>
                <a:lnTo>
                  <a:pt x="12585" y="1236"/>
                </a:lnTo>
                <a:lnTo>
                  <a:pt x="12580" y="1233"/>
                </a:lnTo>
                <a:lnTo>
                  <a:pt x="12576" y="1226"/>
                </a:lnTo>
                <a:lnTo>
                  <a:pt x="12572" y="1223"/>
                </a:lnTo>
                <a:lnTo>
                  <a:pt x="12566" y="1218"/>
                </a:lnTo>
                <a:lnTo>
                  <a:pt x="12566" y="1218"/>
                </a:lnTo>
                <a:lnTo>
                  <a:pt x="12563" y="1217"/>
                </a:lnTo>
                <a:lnTo>
                  <a:pt x="12560" y="1215"/>
                </a:lnTo>
                <a:lnTo>
                  <a:pt x="12556" y="1217"/>
                </a:lnTo>
                <a:lnTo>
                  <a:pt x="12553" y="1218"/>
                </a:lnTo>
                <a:lnTo>
                  <a:pt x="12550" y="1226"/>
                </a:lnTo>
                <a:lnTo>
                  <a:pt x="12547" y="1236"/>
                </a:lnTo>
                <a:lnTo>
                  <a:pt x="12542" y="1255"/>
                </a:lnTo>
                <a:lnTo>
                  <a:pt x="12539" y="1263"/>
                </a:lnTo>
                <a:lnTo>
                  <a:pt x="12536" y="1267"/>
                </a:lnTo>
                <a:lnTo>
                  <a:pt x="12536" y="1267"/>
                </a:lnTo>
                <a:lnTo>
                  <a:pt x="12531" y="1267"/>
                </a:lnTo>
                <a:lnTo>
                  <a:pt x="12526" y="1267"/>
                </a:lnTo>
                <a:lnTo>
                  <a:pt x="12521" y="1263"/>
                </a:lnTo>
                <a:lnTo>
                  <a:pt x="12515" y="1259"/>
                </a:lnTo>
                <a:lnTo>
                  <a:pt x="12511" y="1252"/>
                </a:lnTo>
                <a:lnTo>
                  <a:pt x="12507" y="1244"/>
                </a:lnTo>
                <a:lnTo>
                  <a:pt x="12505" y="1233"/>
                </a:lnTo>
                <a:lnTo>
                  <a:pt x="12503" y="1218"/>
                </a:lnTo>
                <a:lnTo>
                  <a:pt x="12503" y="1218"/>
                </a:lnTo>
                <a:lnTo>
                  <a:pt x="12503" y="1206"/>
                </a:lnTo>
                <a:lnTo>
                  <a:pt x="12500" y="1198"/>
                </a:lnTo>
                <a:lnTo>
                  <a:pt x="12497" y="1194"/>
                </a:lnTo>
                <a:lnTo>
                  <a:pt x="12492" y="1194"/>
                </a:lnTo>
                <a:lnTo>
                  <a:pt x="12481" y="1196"/>
                </a:lnTo>
                <a:lnTo>
                  <a:pt x="12475" y="1196"/>
                </a:lnTo>
                <a:lnTo>
                  <a:pt x="12470" y="1194"/>
                </a:lnTo>
                <a:lnTo>
                  <a:pt x="12470" y="1194"/>
                </a:lnTo>
                <a:lnTo>
                  <a:pt x="12457" y="1183"/>
                </a:lnTo>
                <a:lnTo>
                  <a:pt x="12441" y="1172"/>
                </a:lnTo>
                <a:lnTo>
                  <a:pt x="12422" y="1161"/>
                </a:lnTo>
                <a:lnTo>
                  <a:pt x="12410" y="1156"/>
                </a:lnTo>
                <a:lnTo>
                  <a:pt x="12399" y="1153"/>
                </a:lnTo>
                <a:lnTo>
                  <a:pt x="12399" y="1153"/>
                </a:lnTo>
                <a:lnTo>
                  <a:pt x="12388" y="1148"/>
                </a:lnTo>
                <a:lnTo>
                  <a:pt x="12375" y="1141"/>
                </a:lnTo>
                <a:lnTo>
                  <a:pt x="12346" y="1124"/>
                </a:lnTo>
                <a:lnTo>
                  <a:pt x="12314" y="1103"/>
                </a:lnTo>
                <a:lnTo>
                  <a:pt x="12296" y="1093"/>
                </a:lnTo>
                <a:lnTo>
                  <a:pt x="12279" y="1084"/>
                </a:lnTo>
                <a:lnTo>
                  <a:pt x="12279" y="1084"/>
                </a:lnTo>
                <a:lnTo>
                  <a:pt x="12242" y="1068"/>
                </a:lnTo>
                <a:lnTo>
                  <a:pt x="12226" y="1061"/>
                </a:lnTo>
                <a:lnTo>
                  <a:pt x="12208" y="1056"/>
                </a:lnTo>
                <a:lnTo>
                  <a:pt x="12190" y="1052"/>
                </a:lnTo>
                <a:lnTo>
                  <a:pt x="12173" y="1050"/>
                </a:lnTo>
                <a:lnTo>
                  <a:pt x="12155" y="1050"/>
                </a:lnTo>
                <a:lnTo>
                  <a:pt x="12136" y="1052"/>
                </a:lnTo>
                <a:lnTo>
                  <a:pt x="12136" y="1052"/>
                </a:lnTo>
                <a:lnTo>
                  <a:pt x="12118" y="1053"/>
                </a:lnTo>
                <a:lnTo>
                  <a:pt x="12102" y="1053"/>
                </a:lnTo>
                <a:lnTo>
                  <a:pt x="12086" y="1052"/>
                </a:lnTo>
                <a:lnTo>
                  <a:pt x="12070" y="1048"/>
                </a:lnTo>
                <a:lnTo>
                  <a:pt x="12036" y="1039"/>
                </a:lnTo>
                <a:lnTo>
                  <a:pt x="11998" y="1031"/>
                </a:lnTo>
                <a:lnTo>
                  <a:pt x="11998" y="1031"/>
                </a:lnTo>
                <a:lnTo>
                  <a:pt x="11982" y="1029"/>
                </a:lnTo>
                <a:lnTo>
                  <a:pt x="11977" y="1029"/>
                </a:lnTo>
                <a:lnTo>
                  <a:pt x="11972" y="1031"/>
                </a:lnTo>
                <a:lnTo>
                  <a:pt x="11970" y="1032"/>
                </a:lnTo>
                <a:lnTo>
                  <a:pt x="11970" y="1035"/>
                </a:lnTo>
                <a:lnTo>
                  <a:pt x="11974" y="1042"/>
                </a:lnTo>
                <a:lnTo>
                  <a:pt x="11987" y="1063"/>
                </a:lnTo>
                <a:lnTo>
                  <a:pt x="11995" y="1076"/>
                </a:lnTo>
                <a:lnTo>
                  <a:pt x="12001" y="1090"/>
                </a:lnTo>
                <a:lnTo>
                  <a:pt x="12001" y="1090"/>
                </a:lnTo>
                <a:lnTo>
                  <a:pt x="12003" y="1096"/>
                </a:lnTo>
                <a:lnTo>
                  <a:pt x="12003" y="1101"/>
                </a:lnTo>
                <a:lnTo>
                  <a:pt x="12003" y="1104"/>
                </a:lnTo>
                <a:lnTo>
                  <a:pt x="12001" y="1108"/>
                </a:lnTo>
                <a:lnTo>
                  <a:pt x="11998" y="1109"/>
                </a:lnTo>
                <a:lnTo>
                  <a:pt x="11993" y="1111"/>
                </a:lnTo>
                <a:lnTo>
                  <a:pt x="11982" y="1109"/>
                </a:lnTo>
                <a:lnTo>
                  <a:pt x="11969" y="1106"/>
                </a:lnTo>
                <a:lnTo>
                  <a:pt x="11953" y="1103"/>
                </a:lnTo>
                <a:lnTo>
                  <a:pt x="11921" y="1093"/>
                </a:lnTo>
                <a:lnTo>
                  <a:pt x="11921" y="1093"/>
                </a:lnTo>
                <a:lnTo>
                  <a:pt x="11914" y="1092"/>
                </a:lnTo>
                <a:lnTo>
                  <a:pt x="11911" y="1088"/>
                </a:lnTo>
                <a:lnTo>
                  <a:pt x="11909" y="1087"/>
                </a:lnTo>
                <a:lnTo>
                  <a:pt x="11909" y="1084"/>
                </a:lnTo>
                <a:lnTo>
                  <a:pt x="11914" y="1077"/>
                </a:lnTo>
                <a:lnTo>
                  <a:pt x="11922" y="1071"/>
                </a:lnTo>
                <a:lnTo>
                  <a:pt x="11932" y="1063"/>
                </a:lnTo>
                <a:lnTo>
                  <a:pt x="11940" y="1055"/>
                </a:lnTo>
                <a:lnTo>
                  <a:pt x="11943" y="1052"/>
                </a:lnTo>
                <a:lnTo>
                  <a:pt x="11945" y="1047"/>
                </a:lnTo>
                <a:lnTo>
                  <a:pt x="11945" y="1042"/>
                </a:lnTo>
                <a:lnTo>
                  <a:pt x="11942" y="1037"/>
                </a:lnTo>
                <a:lnTo>
                  <a:pt x="11942" y="1037"/>
                </a:lnTo>
                <a:lnTo>
                  <a:pt x="11937" y="1031"/>
                </a:lnTo>
                <a:lnTo>
                  <a:pt x="11934" y="1031"/>
                </a:lnTo>
                <a:lnTo>
                  <a:pt x="11930" y="1029"/>
                </a:lnTo>
                <a:lnTo>
                  <a:pt x="11926" y="1032"/>
                </a:lnTo>
                <a:lnTo>
                  <a:pt x="11919" y="1035"/>
                </a:lnTo>
                <a:lnTo>
                  <a:pt x="11909" y="1048"/>
                </a:lnTo>
                <a:lnTo>
                  <a:pt x="11903" y="1053"/>
                </a:lnTo>
                <a:lnTo>
                  <a:pt x="11897" y="1055"/>
                </a:lnTo>
                <a:lnTo>
                  <a:pt x="11897" y="1055"/>
                </a:lnTo>
                <a:lnTo>
                  <a:pt x="11865" y="1061"/>
                </a:lnTo>
                <a:lnTo>
                  <a:pt x="11824" y="1069"/>
                </a:lnTo>
                <a:lnTo>
                  <a:pt x="11824" y="1069"/>
                </a:lnTo>
                <a:lnTo>
                  <a:pt x="11815" y="1071"/>
                </a:lnTo>
                <a:lnTo>
                  <a:pt x="11805" y="1072"/>
                </a:lnTo>
                <a:lnTo>
                  <a:pt x="11789" y="1071"/>
                </a:lnTo>
                <a:lnTo>
                  <a:pt x="11735" y="1058"/>
                </a:lnTo>
                <a:lnTo>
                  <a:pt x="11735" y="1058"/>
                </a:lnTo>
                <a:lnTo>
                  <a:pt x="11718" y="1056"/>
                </a:lnTo>
                <a:lnTo>
                  <a:pt x="11707" y="1056"/>
                </a:lnTo>
                <a:lnTo>
                  <a:pt x="11701" y="1058"/>
                </a:lnTo>
                <a:lnTo>
                  <a:pt x="11698" y="1060"/>
                </a:lnTo>
                <a:lnTo>
                  <a:pt x="11696" y="1063"/>
                </a:lnTo>
                <a:lnTo>
                  <a:pt x="11694" y="1064"/>
                </a:lnTo>
                <a:lnTo>
                  <a:pt x="11691" y="1064"/>
                </a:lnTo>
                <a:lnTo>
                  <a:pt x="11686" y="1063"/>
                </a:lnTo>
                <a:lnTo>
                  <a:pt x="11686" y="1063"/>
                </a:lnTo>
                <a:lnTo>
                  <a:pt x="11678" y="1060"/>
                </a:lnTo>
                <a:lnTo>
                  <a:pt x="11672" y="1058"/>
                </a:lnTo>
                <a:lnTo>
                  <a:pt x="11657" y="1058"/>
                </a:lnTo>
                <a:lnTo>
                  <a:pt x="11641" y="1060"/>
                </a:lnTo>
                <a:lnTo>
                  <a:pt x="11632" y="1060"/>
                </a:lnTo>
                <a:lnTo>
                  <a:pt x="11621" y="1058"/>
                </a:lnTo>
                <a:lnTo>
                  <a:pt x="11621" y="1058"/>
                </a:lnTo>
                <a:lnTo>
                  <a:pt x="11609" y="1056"/>
                </a:lnTo>
                <a:lnTo>
                  <a:pt x="11603" y="1052"/>
                </a:lnTo>
                <a:lnTo>
                  <a:pt x="11600" y="1045"/>
                </a:lnTo>
                <a:lnTo>
                  <a:pt x="11598" y="1037"/>
                </a:lnTo>
                <a:lnTo>
                  <a:pt x="11596" y="1018"/>
                </a:lnTo>
                <a:lnTo>
                  <a:pt x="11593" y="1008"/>
                </a:lnTo>
                <a:lnTo>
                  <a:pt x="11588" y="997"/>
                </a:lnTo>
                <a:lnTo>
                  <a:pt x="11588" y="997"/>
                </a:lnTo>
                <a:lnTo>
                  <a:pt x="11585" y="991"/>
                </a:lnTo>
                <a:lnTo>
                  <a:pt x="11579" y="986"/>
                </a:lnTo>
                <a:lnTo>
                  <a:pt x="11571" y="982"/>
                </a:lnTo>
                <a:lnTo>
                  <a:pt x="11563" y="978"/>
                </a:lnTo>
                <a:lnTo>
                  <a:pt x="11542" y="973"/>
                </a:lnTo>
                <a:lnTo>
                  <a:pt x="11518" y="970"/>
                </a:lnTo>
                <a:lnTo>
                  <a:pt x="11494" y="970"/>
                </a:lnTo>
                <a:lnTo>
                  <a:pt x="11470" y="970"/>
                </a:lnTo>
                <a:lnTo>
                  <a:pt x="11447" y="971"/>
                </a:lnTo>
                <a:lnTo>
                  <a:pt x="11430" y="976"/>
                </a:lnTo>
                <a:lnTo>
                  <a:pt x="11430" y="976"/>
                </a:lnTo>
                <a:lnTo>
                  <a:pt x="11401" y="982"/>
                </a:lnTo>
                <a:lnTo>
                  <a:pt x="11377" y="984"/>
                </a:lnTo>
                <a:lnTo>
                  <a:pt x="11365" y="984"/>
                </a:lnTo>
                <a:lnTo>
                  <a:pt x="11356" y="982"/>
                </a:lnTo>
                <a:lnTo>
                  <a:pt x="11348" y="979"/>
                </a:lnTo>
                <a:lnTo>
                  <a:pt x="11340" y="976"/>
                </a:lnTo>
                <a:lnTo>
                  <a:pt x="11340" y="976"/>
                </a:lnTo>
                <a:lnTo>
                  <a:pt x="11324" y="968"/>
                </a:lnTo>
                <a:lnTo>
                  <a:pt x="11308" y="962"/>
                </a:lnTo>
                <a:lnTo>
                  <a:pt x="11263" y="950"/>
                </a:lnTo>
                <a:lnTo>
                  <a:pt x="11263" y="950"/>
                </a:lnTo>
                <a:lnTo>
                  <a:pt x="11253" y="947"/>
                </a:lnTo>
                <a:lnTo>
                  <a:pt x="11251" y="946"/>
                </a:lnTo>
                <a:lnTo>
                  <a:pt x="11250" y="942"/>
                </a:lnTo>
                <a:lnTo>
                  <a:pt x="11251" y="938"/>
                </a:lnTo>
                <a:lnTo>
                  <a:pt x="11256" y="933"/>
                </a:lnTo>
                <a:lnTo>
                  <a:pt x="11261" y="926"/>
                </a:lnTo>
                <a:lnTo>
                  <a:pt x="11264" y="920"/>
                </a:lnTo>
                <a:lnTo>
                  <a:pt x="11266" y="917"/>
                </a:lnTo>
                <a:lnTo>
                  <a:pt x="11266" y="913"/>
                </a:lnTo>
                <a:lnTo>
                  <a:pt x="11263" y="910"/>
                </a:lnTo>
                <a:lnTo>
                  <a:pt x="11259" y="905"/>
                </a:lnTo>
                <a:lnTo>
                  <a:pt x="11259" y="905"/>
                </a:lnTo>
                <a:lnTo>
                  <a:pt x="11255" y="902"/>
                </a:lnTo>
                <a:lnTo>
                  <a:pt x="11248" y="899"/>
                </a:lnTo>
                <a:lnTo>
                  <a:pt x="11232" y="896"/>
                </a:lnTo>
                <a:lnTo>
                  <a:pt x="11213" y="893"/>
                </a:lnTo>
                <a:lnTo>
                  <a:pt x="11192" y="891"/>
                </a:lnTo>
                <a:lnTo>
                  <a:pt x="11169" y="888"/>
                </a:lnTo>
                <a:lnTo>
                  <a:pt x="11149" y="886"/>
                </a:lnTo>
                <a:lnTo>
                  <a:pt x="11126" y="881"/>
                </a:lnTo>
                <a:lnTo>
                  <a:pt x="11107" y="875"/>
                </a:lnTo>
                <a:lnTo>
                  <a:pt x="11107" y="875"/>
                </a:lnTo>
                <a:lnTo>
                  <a:pt x="11086" y="867"/>
                </a:lnTo>
                <a:lnTo>
                  <a:pt x="11062" y="860"/>
                </a:lnTo>
                <a:lnTo>
                  <a:pt x="11038" y="856"/>
                </a:lnTo>
                <a:lnTo>
                  <a:pt x="11012" y="852"/>
                </a:lnTo>
                <a:lnTo>
                  <a:pt x="10990" y="849"/>
                </a:lnTo>
                <a:lnTo>
                  <a:pt x="10972" y="851"/>
                </a:lnTo>
                <a:lnTo>
                  <a:pt x="10964" y="851"/>
                </a:lnTo>
                <a:lnTo>
                  <a:pt x="10959" y="852"/>
                </a:lnTo>
                <a:lnTo>
                  <a:pt x="10956" y="854"/>
                </a:lnTo>
                <a:lnTo>
                  <a:pt x="10954" y="857"/>
                </a:lnTo>
                <a:lnTo>
                  <a:pt x="10954" y="857"/>
                </a:lnTo>
                <a:lnTo>
                  <a:pt x="10953" y="864"/>
                </a:lnTo>
                <a:lnTo>
                  <a:pt x="10950" y="867"/>
                </a:lnTo>
                <a:lnTo>
                  <a:pt x="10943" y="868"/>
                </a:lnTo>
                <a:lnTo>
                  <a:pt x="10935" y="870"/>
                </a:lnTo>
                <a:lnTo>
                  <a:pt x="10914" y="872"/>
                </a:lnTo>
                <a:lnTo>
                  <a:pt x="10889" y="875"/>
                </a:lnTo>
                <a:lnTo>
                  <a:pt x="10889" y="875"/>
                </a:lnTo>
                <a:lnTo>
                  <a:pt x="10879" y="878"/>
                </a:lnTo>
                <a:lnTo>
                  <a:pt x="10876" y="880"/>
                </a:lnTo>
                <a:lnTo>
                  <a:pt x="10874" y="883"/>
                </a:lnTo>
                <a:lnTo>
                  <a:pt x="10876" y="889"/>
                </a:lnTo>
                <a:lnTo>
                  <a:pt x="10877" y="896"/>
                </a:lnTo>
                <a:lnTo>
                  <a:pt x="10882" y="904"/>
                </a:lnTo>
                <a:lnTo>
                  <a:pt x="10885" y="912"/>
                </a:lnTo>
                <a:lnTo>
                  <a:pt x="10887" y="921"/>
                </a:lnTo>
                <a:lnTo>
                  <a:pt x="10887" y="926"/>
                </a:lnTo>
                <a:lnTo>
                  <a:pt x="10885" y="931"/>
                </a:lnTo>
                <a:lnTo>
                  <a:pt x="10885" y="931"/>
                </a:lnTo>
                <a:lnTo>
                  <a:pt x="10881" y="939"/>
                </a:lnTo>
                <a:lnTo>
                  <a:pt x="10872" y="946"/>
                </a:lnTo>
                <a:lnTo>
                  <a:pt x="10863" y="950"/>
                </a:lnTo>
                <a:lnTo>
                  <a:pt x="10852" y="955"/>
                </a:lnTo>
                <a:lnTo>
                  <a:pt x="10832" y="960"/>
                </a:lnTo>
                <a:lnTo>
                  <a:pt x="10820" y="962"/>
                </a:lnTo>
                <a:lnTo>
                  <a:pt x="10820" y="962"/>
                </a:lnTo>
                <a:lnTo>
                  <a:pt x="10808" y="960"/>
                </a:lnTo>
                <a:lnTo>
                  <a:pt x="10791" y="955"/>
                </a:lnTo>
                <a:lnTo>
                  <a:pt x="10747" y="941"/>
                </a:lnTo>
                <a:lnTo>
                  <a:pt x="10747" y="941"/>
                </a:lnTo>
                <a:lnTo>
                  <a:pt x="10736" y="938"/>
                </a:lnTo>
                <a:lnTo>
                  <a:pt x="10728" y="938"/>
                </a:lnTo>
                <a:lnTo>
                  <a:pt x="10722" y="939"/>
                </a:lnTo>
                <a:lnTo>
                  <a:pt x="10715" y="942"/>
                </a:lnTo>
                <a:lnTo>
                  <a:pt x="10709" y="944"/>
                </a:lnTo>
                <a:lnTo>
                  <a:pt x="10701" y="947"/>
                </a:lnTo>
                <a:lnTo>
                  <a:pt x="10691" y="947"/>
                </a:lnTo>
                <a:lnTo>
                  <a:pt x="10677" y="947"/>
                </a:lnTo>
                <a:lnTo>
                  <a:pt x="10677" y="947"/>
                </a:lnTo>
                <a:lnTo>
                  <a:pt x="10670" y="947"/>
                </a:lnTo>
                <a:lnTo>
                  <a:pt x="10665" y="944"/>
                </a:lnTo>
                <a:lnTo>
                  <a:pt x="10661" y="942"/>
                </a:lnTo>
                <a:lnTo>
                  <a:pt x="10657" y="939"/>
                </a:lnTo>
                <a:lnTo>
                  <a:pt x="10653" y="933"/>
                </a:lnTo>
                <a:lnTo>
                  <a:pt x="10651" y="925"/>
                </a:lnTo>
                <a:lnTo>
                  <a:pt x="10648" y="920"/>
                </a:lnTo>
                <a:lnTo>
                  <a:pt x="10646" y="918"/>
                </a:lnTo>
                <a:lnTo>
                  <a:pt x="10645" y="917"/>
                </a:lnTo>
                <a:lnTo>
                  <a:pt x="10643" y="917"/>
                </a:lnTo>
                <a:lnTo>
                  <a:pt x="10640" y="917"/>
                </a:lnTo>
                <a:lnTo>
                  <a:pt x="10628" y="923"/>
                </a:lnTo>
                <a:lnTo>
                  <a:pt x="10628" y="923"/>
                </a:lnTo>
                <a:lnTo>
                  <a:pt x="10616" y="933"/>
                </a:lnTo>
                <a:lnTo>
                  <a:pt x="10604" y="942"/>
                </a:lnTo>
                <a:lnTo>
                  <a:pt x="10584" y="960"/>
                </a:lnTo>
                <a:lnTo>
                  <a:pt x="10574" y="968"/>
                </a:lnTo>
                <a:lnTo>
                  <a:pt x="10564" y="973"/>
                </a:lnTo>
                <a:lnTo>
                  <a:pt x="10555" y="974"/>
                </a:lnTo>
                <a:lnTo>
                  <a:pt x="10550" y="973"/>
                </a:lnTo>
                <a:lnTo>
                  <a:pt x="10545" y="971"/>
                </a:lnTo>
                <a:lnTo>
                  <a:pt x="10545" y="971"/>
                </a:lnTo>
                <a:lnTo>
                  <a:pt x="10539" y="968"/>
                </a:lnTo>
                <a:lnTo>
                  <a:pt x="10532" y="963"/>
                </a:lnTo>
                <a:lnTo>
                  <a:pt x="10529" y="957"/>
                </a:lnTo>
                <a:lnTo>
                  <a:pt x="10526" y="950"/>
                </a:lnTo>
                <a:lnTo>
                  <a:pt x="10521" y="936"/>
                </a:lnTo>
                <a:lnTo>
                  <a:pt x="10516" y="926"/>
                </a:lnTo>
                <a:lnTo>
                  <a:pt x="10511" y="917"/>
                </a:lnTo>
                <a:lnTo>
                  <a:pt x="10511" y="917"/>
                </a:lnTo>
                <a:lnTo>
                  <a:pt x="10506" y="907"/>
                </a:lnTo>
                <a:lnTo>
                  <a:pt x="10506" y="899"/>
                </a:lnTo>
                <a:lnTo>
                  <a:pt x="10508" y="891"/>
                </a:lnTo>
                <a:lnTo>
                  <a:pt x="10510" y="885"/>
                </a:lnTo>
                <a:lnTo>
                  <a:pt x="10513" y="877"/>
                </a:lnTo>
                <a:lnTo>
                  <a:pt x="10515" y="867"/>
                </a:lnTo>
                <a:lnTo>
                  <a:pt x="10513" y="857"/>
                </a:lnTo>
                <a:lnTo>
                  <a:pt x="10508" y="844"/>
                </a:lnTo>
                <a:lnTo>
                  <a:pt x="10508" y="844"/>
                </a:lnTo>
                <a:lnTo>
                  <a:pt x="10503" y="836"/>
                </a:lnTo>
                <a:lnTo>
                  <a:pt x="10497" y="830"/>
                </a:lnTo>
                <a:lnTo>
                  <a:pt x="10490" y="825"/>
                </a:lnTo>
                <a:lnTo>
                  <a:pt x="10481" y="820"/>
                </a:lnTo>
                <a:lnTo>
                  <a:pt x="10462" y="812"/>
                </a:lnTo>
                <a:lnTo>
                  <a:pt x="10439" y="806"/>
                </a:lnTo>
                <a:lnTo>
                  <a:pt x="10413" y="801"/>
                </a:lnTo>
                <a:lnTo>
                  <a:pt x="10388" y="798"/>
                </a:lnTo>
                <a:lnTo>
                  <a:pt x="10335" y="791"/>
                </a:lnTo>
                <a:lnTo>
                  <a:pt x="10335" y="791"/>
                </a:lnTo>
                <a:lnTo>
                  <a:pt x="10322" y="791"/>
                </a:lnTo>
                <a:lnTo>
                  <a:pt x="10311" y="791"/>
                </a:lnTo>
                <a:lnTo>
                  <a:pt x="10303" y="793"/>
                </a:lnTo>
                <a:lnTo>
                  <a:pt x="10293" y="796"/>
                </a:lnTo>
                <a:lnTo>
                  <a:pt x="10279" y="803"/>
                </a:lnTo>
                <a:lnTo>
                  <a:pt x="10266" y="812"/>
                </a:lnTo>
                <a:lnTo>
                  <a:pt x="10251" y="822"/>
                </a:lnTo>
                <a:lnTo>
                  <a:pt x="10235" y="830"/>
                </a:lnTo>
                <a:lnTo>
                  <a:pt x="10226" y="833"/>
                </a:lnTo>
                <a:lnTo>
                  <a:pt x="10214" y="836"/>
                </a:lnTo>
                <a:lnTo>
                  <a:pt x="10200" y="840"/>
                </a:lnTo>
                <a:lnTo>
                  <a:pt x="10185" y="840"/>
                </a:lnTo>
                <a:lnTo>
                  <a:pt x="10185" y="840"/>
                </a:lnTo>
                <a:lnTo>
                  <a:pt x="10171" y="841"/>
                </a:lnTo>
                <a:lnTo>
                  <a:pt x="10161" y="840"/>
                </a:lnTo>
                <a:lnTo>
                  <a:pt x="10153" y="838"/>
                </a:lnTo>
                <a:lnTo>
                  <a:pt x="10150" y="836"/>
                </a:lnTo>
                <a:lnTo>
                  <a:pt x="10149" y="833"/>
                </a:lnTo>
                <a:lnTo>
                  <a:pt x="10149" y="830"/>
                </a:lnTo>
                <a:lnTo>
                  <a:pt x="10153" y="824"/>
                </a:lnTo>
                <a:lnTo>
                  <a:pt x="10160" y="817"/>
                </a:lnTo>
                <a:lnTo>
                  <a:pt x="10163" y="811"/>
                </a:lnTo>
                <a:lnTo>
                  <a:pt x="10163" y="807"/>
                </a:lnTo>
                <a:lnTo>
                  <a:pt x="10160" y="804"/>
                </a:lnTo>
                <a:lnTo>
                  <a:pt x="10155" y="803"/>
                </a:lnTo>
                <a:lnTo>
                  <a:pt x="10147" y="803"/>
                </a:lnTo>
                <a:lnTo>
                  <a:pt x="10147" y="803"/>
                </a:lnTo>
                <a:lnTo>
                  <a:pt x="10126" y="801"/>
                </a:lnTo>
                <a:lnTo>
                  <a:pt x="10102" y="803"/>
                </a:lnTo>
                <a:lnTo>
                  <a:pt x="10051" y="806"/>
                </a:lnTo>
                <a:lnTo>
                  <a:pt x="10007" y="812"/>
                </a:lnTo>
                <a:lnTo>
                  <a:pt x="9980" y="816"/>
                </a:lnTo>
                <a:lnTo>
                  <a:pt x="9980" y="816"/>
                </a:lnTo>
                <a:lnTo>
                  <a:pt x="9975" y="816"/>
                </a:lnTo>
                <a:lnTo>
                  <a:pt x="9972" y="814"/>
                </a:lnTo>
                <a:lnTo>
                  <a:pt x="9970" y="811"/>
                </a:lnTo>
                <a:lnTo>
                  <a:pt x="9969" y="806"/>
                </a:lnTo>
                <a:lnTo>
                  <a:pt x="9966" y="796"/>
                </a:lnTo>
                <a:lnTo>
                  <a:pt x="9962" y="791"/>
                </a:lnTo>
                <a:lnTo>
                  <a:pt x="9956" y="788"/>
                </a:lnTo>
                <a:lnTo>
                  <a:pt x="9956" y="788"/>
                </a:lnTo>
                <a:lnTo>
                  <a:pt x="9940" y="782"/>
                </a:lnTo>
                <a:lnTo>
                  <a:pt x="9930" y="780"/>
                </a:lnTo>
                <a:lnTo>
                  <a:pt x="9919" y="779"/>
                </a:lnTo>
                <a:lnTo>
                  <a:pt x="9909" y="777"/>
                </a:lnTo>
                <a:lnTo>
                  <a:pt x="9900" y="779"/>
                </a:lnTo>
                <a:lnTo>
                  <a:pt x="9892" y="782"/>
                </a:lnTo>
                <a:lnTo>
                  <a:pt x="9890" y="785"/>
                </a:lnTo>
                <a:lnTo>
                  <a:pt x="9887" y="788"/>
                </a:lnTo>
                <a:lnTo>
                  <a:pt x="9887" y="788"/>
                </a:lnTo>
                <a:lnTo>
                  <a:pt x="9885" y="791"/>
                </a:lnTo>
                <a:lnTo>
                  <a:pt x="9880" y="795"/>
                </a:lnTo>
                <a:lnTo>
                  <a:pt x="9871" y="801"/>
                </a:lnTo>
                <a:lnTo>
                  <a:pt x="9858" y="804"/>
                </a:lnTo>
                <a:lnTo>
                  <a:pt x="9842" y="809"/>
                </a:lnTo>
                <a:lnTo>
                  <a:pt x="9808" y="816"/>
                </a:lnTo>
                <a:lnTo>
                  <a:pt x="9792" y="820"/>
                </a:lnTo>
                <a:lnTo>
                  <a:pt x="9776" y="827"/>
                </a:lnTo>
                <a:lnTo>
                  <a:pt x="9776" y="827"/>
                </a:lnTo>
                <a:lnTo>
                  <a:pt x="9762" y="832"/>
                </a:lnTo>
                <a:lnTo>
                  <a:pt x="9747" y="835"/>
                </a:lnTo>
                <a:lnTo>
                  <a:pt x="9733" y="838"/>
                </a:lnTo>
                <a:lnTo>
                  <a:pt x="9722" y="838"/>
                </a:lnTo>
                <a:lnTo>
                  <a:pt x="9712" y="836"/>
                </a:lnTo>
                <a:lnTo>
                  <a:pt x="9707" y="835"/>
                </a:lnTo>
                <a:lnTo>
                  <a:pt x="9705" y="833"/>
                </a:lnTo>
                <a:lnTo>
                  <a:pt x="9705" y="832"/>
                </a:lnTo>
                <a:lnTo>
                  <a:pt x="9710" y="827"/>
                </a:lnTo>
                <a:lnTo>
                  <a:pt x="9710" y="827"/>
                </a:lnTo>
                <a:lnTo>
                  <a:pt x="9747" y="803"/>
                </a:lnTo>
                <a:lnTo>
                  <a:pt x="9811" y="763"/>
                </a:lnTo>
                <a:lnTo>
                  <a:pt x="9845" y="743"/>
                </a:lnTo>
                <a:lnTo>
                  <a:pt x="9877" y="726"/>
                </a:lnTo>
                <a:lnTo>
                  <a:pt x="9903" y="711"/>
                </a:lnTo>
                <a:lnTo>
                  <a:pt x="9914" y="708"/>
                </a:lnTo>
                <a:lnTo>
                  <a:pt x="9922" y="705"/>
                </a:lnTo>
                <a:lnTo>
                  <a:pt x="9922" y="705"/>
                </a:lnTo>
                <a:lnTo>
                  <a:pt x="9933" y="702"/>
                </a:lnTo>
                <a:lnTo>
                  <a:pt x="9945" y="697"/>
                </a:lnTo>
                <a:lnTo>
                  <a:pt x="9954" y="692"/>
                </a:lnTo>
                <a:lnTo>
                  <a:pt x="9961" y="685"/>
                </a:lnTo>
                <a:lnTo>
                  <a:pt x="9966" y="679"/>
                </a:lnTo>
                <a:lnTo>
                  <a:pt x="9969" y="671"/>
                </a:lnTo>
                <a:lnTo>
                  <a:pt x="9969" y="661"/>
                </a:lnTo>
                <a:lnTo>
                  <a:pt x="9967" y="653"/>
                </a:lnTo>
                <a:lnTo>
                  <a:pt x="9967" y="653"/>
                </a:lnTo>
                <a:lnTo>
                  <a:pt x="9964" y="649"/>
                </a:lnTo>
                <a:lnTo>
                  <a:pt x="9957" y="642"/>
                </a:lnTo>
                <a:lnTo>
                  <a:pt x="9938" y="631"/>
                </a:lnTo>
                <a:lnTo>
                  <a:pt x="9913" y="618"/>
                </a:lnTo>
                <a:lnTo>
                  <a:pt x="9884" y="607"/>
                </a:lnTo>
                <a:lnTo>
                  <a:pt x="9855" y="596"/>
                </a:lnTo>
                <a:lnTo>
                  <a:pt x="9827" y="588"/>
                </a:lnTo>
                <a:lnTo>
                  <a:pt x="9807" y="581"/>
                </a:lnTo>
                <a:lnTo>
                  <a:pt x="9799" y="580"/>
                </a:lnTo>
                <a:lnTo>
                  <a:pt x="9794" y="580"/>
                </a:lnTo>
                <a:lnTo>
                  <a:pt x="9794" y="580"/>
                </a:lnTo>
                <a:lnTo>
                  <a:pt x="9786" y="580"/>
                </a:lnTo>
                <a:lnTo>
                  <a:pt x="9778" y="578"/>
                </a:lnTo>
                <a:lnTo>
                  <a:pt x="9762" y="568"/>
                </a:lnTo>
                <a:lnTo>
                  <a:pt x="9752" y="563"/>
                </a:lnTo>
                <a:lnTo>
                  <a:pt x="9741" y="560"/>
                </a:lnTo>
                <a:lnTo>
                  <a:pt x="9728" y="559"/>
                </a:lnTo>
                <a:lnTo>
                  <a:pt x="9713" y="559"/>
                </a:lnTo>
                <a:lnTo>
                  <a:pt x="9713" y="559"/>
                </a:lnTo>
                <a:lnTo>
                  <a:pt x="9701" y="560"/>
                </a:lnTo>
                <a:lnTo>
                  <a:pt x="9697" y="559"/>
                </a:lnTo>
                <a:lnTo>
                  <a:pt x="9694" y="557"/>
                </a:lnTo>
                <a:lnTo>
                  <a:pt x="9693" y="555"/>
                </a:lnTo>
                <a:lnTo>
                  <a:pt x="9691" y="552"/>
                </a:lnTo>
                <a:lnTo>
                  <a:pt x="9691" y="544"/>
                </a:lnTo>
                <a:lnTo>
                  <a:pt x="9693" y="528"/>
                </a:lnTo>
                <a:lnTo>
                  <a:pt x="9691" y="520"/>
                </a:lnTo>
                <a:lnTo>
                  <a:pt x="9689" y="517"/>
                </a:lnTo>
                <a:lnTo>
                  <a:pt x="9686" y="514"/>
                </a:lnTo>
                <a:lnTo>
                  <a:pt x="9686" y="514"/>
                </a:lnTo>
                <a:lnTo>
                  <a:pt x="9681" y="512"/>
                </a:lnTo>
                <a:lnTo>
                  <a:pt x="9677" y="511"/>
                </a:lnTo>
                <a:lnTo>
                  <a:pt x="9662" y="511"/>
                </a:lnTo>
                <a:lnTo>
                  <a:pt x="9644" y="512"/>
                </a:lnTo>
                <a:lnTo>
                  <a:pt x="9624" y="515"/>
                </a:lnTo>
                <a:lnTo>
                  <a:pt x="9583" y="525"/>
                </a:lnTo>
                <a:lnTo>
                  <a:pt x="9551" y="535"/>
                </a:lnTo>
                <a:lnTo>
                  <a:pt x="9551" y="535"/>
                </a:lnTo>
                <a:lnTo>
                  <a:pt x="9540" y="539"/>
                </a:lnTo>
                <a:lnTo>
                  <a:pt x="9532" y="544"/>
                </a:lnTo>
                <a:lnTo>
                  <a:pt x="9524" y="551"/>
                </a:lnTo>
                <a:lnTo>
                  <a:pt x="9519" y="557"/>
                </a:lnTo>
                <a:lnTo>
                  <a:pt x="9514" y="565"/>
                </a:lnTo>
                <a:lnTo>
                  <a:pt x="9511" y="572"/>
                </a:lnTo>
                <a:lnTo>
                  <a:pt x="9506" y="588"/>
                </a:lnTo>
                <a:lnTo>
                  <a:pt x="9506" y="588"/>
                </a:lnTo>
                <a:lnTo>
                  <a:pt x="9503" y="591"/>
                </a:lnTo>
                <a:lnTo>
                  <a:pt x="9500" y="594"/>
                </a:lnTo>
                <a:lnTo>
                  <a:pt x="9487" y="600"/>
                </a:lnTo>
                <a:lnTo>
                  <a:pt x="9473" y="605"/>
                </a:lnTo>
                <a:lnTo>
                  <a:pt x="9453" y="610"/>
                </a:lnTo>
                <a:lnTo>
                  <a:pt x="9417" y="615"/>
                </a:lnTo>
                <a:lnTo>
                  <a:pt x="9391" y="618"/>
                </a:lnTo>
                <a:lnTo>
                  <a:pt x="9391" y="618"/>
                </a:lnTo>
                <a:lnTo>
                  <a:pt x="9383" y="620"/>
                </a:lnTo>
                <a:lnTo>
                  <a:pt x="9375" y="618"/>
                </a:lnTo>
                <a:lnTo>
                  <a:pt x="9354" y="616"/>
                </a:lnTo>
                <a:lnTo>
                  <a:pt x="9344" y="615"/>
                </a:lnTo>
                <a:lnTo>
                  <a:pt x="9333" y="615"/>
                </a:lnTo>
                <a:lnTo>
                  <a:pt x="9322" y="615"/>
                </a:lnTo>
                <a:lnTo>
                  <a:pt x="9312" y="618"/>
                </a:lnTo>
                <a:lnTo>
                  <a:pt x="9312" y="618"/>
                </a:lnTo>
                <a:lnTo>
                  <a:pt x="9290" y="624"/>
                </a:lnTo>
                <a:lnTo>
                  <a:pt x="9266" y="631"/>
                </a:lnTo>
                <a:lnTo>
                  <a:pt x="9238" y="639"/>
                </a:lnTo>
                <a:lnTo>
                  <a:pt x="9208" y="650"/>
                </a:lnTo>
                <a:lnTo>
                  <a:pt x="9208" y="650"/>
                </a:lnTo>
                <a:lnTo>
                  <a:pt x="9190" y="655"/>
                </a:lnTo>
                <a:lnTo>
                  <a:pt x="9173" y="661"/>
                </a:lnTo>
                <a:lnTo>
                  <a:pt x="9132" y="671"/>
                </a:lnTo>
                <a:lnTo>
                  <a:pt x="9062" y="684"/>
                </a:lnTo>
                <a:lnTo>
                  <a:pt x="9062" y="684"/>
                </a:lnTo>
                <a:lnTo>
                  <a:pt x="9051" y="689"/>
                </a:lnTo>
                <a:lnTo>
                  <a:pt x="9042" y="694"/>
                </a:lnTo>
                <a:lnTo>
                  <a:pt x="9038" y="702"/>
                </a:lnTo>
                <a:lnTo>
                  <a:pt x="9033" y="711"/>
                </a:lnTo>
                <a:lnTo>
                  <a:pt x="9023" y="737"/>
                </a:lnTo>
                <a:lnTo>
                  <a:pt x="9018" y="751"/>
                </a:lnTo>
                <a:lnTo>
                  <a:pt x="9010" y="767"/>
                </a:lnTo>
                <a:lnTo>
                  <a:pt x="9010" y="767"/>
                </a:lnTo>
                <a:lnTo>
                  <a:pt x="9006" y="775"/>
                </a:lnTo>
                <a:lnTo>
                  <a:pt x="8998" y="782"/>
                </a:lnTo>
                <a:lnTo>
                  <a:pt x="8990" y="787"/>
                </a:lnTo>
                <a:lnTo>
                  <a:pt x="8980" y="790"/>
                </a:lnTo>
                <a:lnTo>
                  <a:pt x="8970" y="793"/>
                </a:lnTo>
                <a:lnTo>
                  <a:pt x="8959" y="795"/>
                </a:lnTo>
                <a:lnTo>
                  <a:pt x="8937" y="796"/>
                </a:lnTo>
                <a:lnTo>
                  <a:pt x="8914" y="795"/>
                </a:lnTo>
                <a:lnTo>
                  <a:pt x="8893" y="793"/>
                </a:lnTo>
                <a:lnTo>
                  <a:pt x="8861" y="788"/>
                </a:lnTo>
                <a:lnTo>
                  <a:pt x="8861" y="788"/>
                </a:lnTo>
                <a:lnTo>
                  <a:pt x="8850" y="787"/>
                </a:lnTo>
                <a:lnTo>
                  <a:pt x="8835" y="787"/>
                </a:lnTo>
                <a:lnTo>
                  <a:pt x="8823" y="788"/>
                </a:lnTo>
                <a:lnTo>
                  <a:pt x="8808" y="791"/>
                </a:lnTo>
                <a:lnTo>
                  <a:pt x="8798" y="796"/>
                </a:lnTo>
                <a:lnTo>
                  <a:pt x="8794" y="799"/>
                </a:lnTo>
                <a:lnTo>
                  <a:pt x="8792" y="804"/>
                </a:lnTo>
                <a:lnTo>
                  <a:pt x="8790" y="809"/>
                </a:lnTo>
                <a:lnTo>
                  <a:pt x="8790" y="816"/>
                </a:lnTo>
                <a:lnTo>
                  <a:pt x="8792" y="822"/>
                </a:lnTo>
                <a:lnTo>
                  <a:pt x="8795" y="830"/>
                </a:lnTo>
                <a:lnTo>
                  <a:pt x="8795" y="830"/>
                </a:lnTo>
                <a:lnTo>
                  <a:pt x="8805" y="846"/>
                </a:lnTo>
                <a:lnTo>
                  <a:pt x="8818" y="859"/>
                </a:lnTo>
                <a:lnTo>
                  <a:pt x="8831" y="872"/>
                </a:lnTo>
                <a:lnTo>
                  <a:pt x="8843" y="885"/>
                </a:lnTo>
                <a:lnTo>
                  <a:pt x="8874" y="907"/>
                </a:lnTo>
                <a:lnTo>
                  <a:pt x="8888" y="918"/>
                </a:lnTo>
                <a:lnTo>
                  <a:pt x="8903" y="931"/>
                </a:lnTo>
                <a:lnTo>
                  <a:pt x="8903" y="931"/>
                </a:lnTo>
                <a:lnTo>
                  <a:pt x="8909" y="938"/>
                </a:lnTo>
                <a:lnTo>
                  <a:pt x="8912" y="944"/>
                </a:lnTo>
                <a:lnTo>
                  <a:pt x="8914" y="952"/>
                </a:lnTo>
                <a:lnTo>
                  <a:pt x="8914" y="958"/>
                </a:lnTo>
                <a:lnTo>
                  <a:pt x="8914" y="966"/>
                </a:lnTo>
                <a:lnTo>
                  <a:pt x="8911" y="974"/>
                </a:lnTo>
                <a:lnTo>
                  <a:pt x="8908" y="981"/>
                </a:lnTo>
                <a:lnTo>
                  <a:pt x="8903" y="987"/>
                </a:lnTo>
                <a:lnTo>
                  <a:pt x="8892" y="1000"/>
                </a:lnTo>
                <a:lnTo>
                  <a:pt x="8880" y="1008"/>
                </a:lnTo>
                <a:lnTo>
                  <a:pt x="8869" y="1013"/>
                </a:lnTo>
                <a:lnTo>
                  <a:pt x="8864" y="1015"/>
                </a:lnTo>
                <a:lnTo>
                  <a:pt x="8861" y="1013"/>
                </a:lnTo>
                <a:lnTo>
                  <a:pt x="8861" y="1013"/>
                </a:lnTo>
                <a:lnTo>
                  <a:pt x="8858" y="1011"/>
                </a:lnTo>
                <a:lnTo>
                  <a:pt x="8856" y="1010"/>
                </a:lnTo>
                <a:lnTo>
                  <a:pt x="8853" y="1002"/>
                </a:lnTo>
                <a:lnTo>
                  <a:pt x="8850" y="992"/>
                </a:lnTo>
                <a:lnTo>
                  <a:pt x="8850" y="981"/>
                </a:lnTo>
                <a:lnTo>
                  <a:pt x="8850" y="963"/>
                </a:lnTo>
                <a:lnTo>
                  <a:pt x="8851" y="955"/>
                </a:lnTo>
                <a:lnTo>
                  <a:pt x="8851" y="955"/>
                </a:lnTo>
                <a:lnTo>
                  <a:pt x="8831" y="930"/>
                </a:lnTo>
                <a:lnTo>
                  <a:pt x="8815" y="910"/>
                </a:lnTo>
                <a:lnTo>
                  <a:pt x="8802" y="899"/>
                </a:lnTo>
                <a:lnTo>
                  <a:pt x="8802" y="899"/>
                </a:lnTo>
                <a:lnTo>
                  <a:pt x="8789" y="891"/>
                </a:lnTo>
                <a:lnTo>
                  <a:pt x="8779" y="886"/>
                </a:lnTo>
                <a:lnTo>
                  <a:pt x="8766" y="883"/>
                </a:lnTo>
                <a:lnTo>
                  <a:pt x="8752" y="878"/>
                </a:lnTo>
                <a:lnTo>
                  <a:pt x="8736" y="877"/>
                </a:lnTo>
                <a:lnTo>
                  <a:pt x="8720" y="877"/>
                </a:lnTo>
                <a:lnTo>
                  <a:pt x="8702" y="878"/>
                </a:lnTo>
                <a:lnTo>
                  <a:pt x="8702" y="878"/>
                </a:lnTo>
                <a:lnTo>
                  <a:pt x="8694" y="881"/>
                </a:lnTo>
                <a:lnTo>
                  <a:pt x="8688" y="885"/>
                </a:lnTo>
                <a:lnTo>
                  <a:pt x="8685" y="891"/>
                </a:lnTo>
                <a:lnTo>
                  <a:pt x="8683" y="897"/>
                </a:lnTo>
                <a:lnTo>
                  <a:pt x="8683" y="905"/>
                </a:lnTo>
                <a:lnTo>
                  <a:pt x="8685" y="912"/>
                </a:lnTo>
                <a:lnTo>
                  <a:pt x="8689" y="930"/>
                </a:lnTo>
                <a:lnTo>
                  <a:pt x="8696" y="946"/>
                </a:lnTo>
                <a:lnTo>
                  <a:pt x="8704" y="958"/>
                </a:lnTo>
                <a:lnTo>
                  <a:pt x="8712" y="971"/>
                </a:lnTo>
                <a:lnTo>
                  <a:pt x="8712" y="971"/>
                </a:lnTo>
                <a:lnTo>
                  <a:pt x="8654" y="962"/>
                </a:lnTo>
                <a:lnTo>
                  <a:pt x="8654" y="962"/>
                </a:lnTo>
                <a:lnTo>
                  <a:pt x="8636" y="958"/>
                </a:lnTo>
                <a:lnTo>
                  <a:pt x="8628" y="955"/>
                </a:lnTo>
                <a:lnTo>
                  <a:pt x="8620" y="952"/>
                </a:lnTo>
                <a:lnTo>
                  <a:pt x="8614" y="946"/>
                </a:lnTo>
                <a:lnTo>
                  <a:pt x="8612" y="942"/>
                </a:lnTo>
                <a:lnTo>
                  <a:pt x="8611" y="938"/>
                </a:lnTo>
                <a:lnTo>
                  <a:pt x="8611" y="933"/>
                </a:lnTo>
                <a:lnTo>
                  <a:pt x="8612" y="926"/>
                </a:lnTo>
                <a:lnTo>
                  <a:pt x="8615" y="920"/>
                </a:lnTo>
                <a:lnTo>
                  <a:pt x="8619" y="913"/>
                </a:lnTo>
                <a:lnTo>
                  <a:pt x="8619" y="913"/>
                </a:lnTo>
                <a:lnTo>
                  <a:pt x="8622" y="904"/>
                </a:lnTo>
                <a:lnTo>
                  <a:pt x="8624" y="896"/>
                </a:lnTo>
                <a:lnTo>
                  <a:pt x="8622" y="888"/>
                </a:lnTo>
                <a:lnTo>
                  <a:pt x="8619" y="880"/>
                </a:lnTo>
                <a:lnTo>
                  <a:pt x="8614" y="872"/>
                </a:lnTo>
                <a:lnTo>
                  <a:pt x="8609" y="865"/>
                </a:lnTo>
                <a:lnTo>
                  <a:pt x="8596" y="852"/>
                </a:lnTo>
                <a:lnTo>
                  <a:pt x="8596" y="852"/>
                </a:lnTo>
                <a:lnTo>
                  <a:pt x="8598" y="860"/>
                </a:lnTo>
                <a:lnTo>
                  <a:pt x="8598" y="868"/>
                </a:lnTo>
                <a:lnTo>
                  <a:pt x="8595" y="877"/>
                </a:lnTo>
                <a:lnTo>
                  <a:pt x="8591" y="885"/>
                </a:lnTo>
                <a:lnTo>
                  <a:pt x="8585" y="893"/>
                </a:lnTo>
                <a:lnTo>
                  <a:pt x="8579" y="899"/>
                </a:lnTo>
                <a:lnTo>
                  <a:pt x="8571" y="905"/>
                </a:lnTo>
                <a:lnTo>
                  <a:pt x="8563" y="910"/>
                </a:lnTo>
                <a:lnTo>
                  <a:pt x="8563" y="910"/>
                </a:lnTo>
                <a:lnTo>
                  <a:pt x="8554" y="913"/>
                </a:lnTo>
                <a:lnTo>
                  <a:pt x="8548" y="920"/>
                </a:lnTo>
                <a:lnTo>
                  <a:pt x="8545" y="928"/>
                </a:lnTo>
                <a:lnTo>
                  <a:pt x="8542" y="936"/>
                </a:lnTo>
                <a:lnTo>
                  <a:pt x="8542" y="946"/>
                </a:lnTo>
                <a:lnTo>
                  <a:pt x="8543" y="955"/>
                </a:lnTo>
                <a:lnTo>
                  <a:pt x="8546" y="965"/>
                </a:lnTo>
                <a:lnTo>
                  <a:pt x="8553" y="976"/>
                </a:lnTo>
                <a:lnTo>
                  <a:pt x="8553" y="976"/>
                </a:lnTo>
                <a:lnTo>
                  <a:pt x="8556" y="981"/>
                </a:lnTo>
                <a:lnTo>
                  <a:pt x="8556" y="986"/>
                </a:lnTo>
                <a:lnTo>
                  <a:pt x="8558" y="995"/>
                </a:lnTo>
                <a:lnTo>
                  <a:pt x="8554" y="1003"/>
                </a:lnTo>
                <a:lnTo>
                  <a:pt x="8551" y="1011"/>
                </a:lnTo>
                <a:lnTo>
                  <a:pt x="8546" y="1021"/>
                </a:lnTo>
                <a:lnTo>
                  <a:pt x="8543" y="1029"/>
                </a:lnTo>
                <a:lnTo>
                  <a:pt x="8543" y="1039"/>
                </a:lnTo>
                <a:lnTo>
                  <a:pt x="8543" y="1043"/>
                </a:lnTo>
                <a:lnTo>
                  <a:pt x="8546" y="1048"/>
                </a:lnTo>
                <a:lnTo>
                  <a:pt x="8546" y="1048"/>
                </a:lnTo>
                <a:lnTo>
                  <a:pt x="8548" y="1053"/>
                </a:lnTo>
                <a:lnTo>
                  <a:pt x="8553" y="1056"/>
                </a:lnTo>
                <a:lnTo>
                  <a:pt x="8563" y="1063"/>
                </a:lnTo>
                <a:lnTo>
                  <a:pt x="8575" y="1068"/>
                </a:lnTo>
                <a:lnTo>
                  <a:pt x="8591" y="1071"/>
                </a:lnTo>
                <a:lnTo>
                  <a:pt x="8627" y="1076"/>
                </a:lnTo>
                <a:lnTo>
                  <a:pt x="8646" y="1079"/>
                </a:lnTo>
                <a:lnTo>
                  <a:pt x="8667" y="1084"/>
                </a:lnTo>
                <a:lnTo>
                  <a:pt x="8667" y="1084"/>
                </a:lnTo>
                <a:lnTo>
                  <a:pt x="8676" y="1087"/>
                </a:lnTo>
                <a:lnTo>
                  <a:pt x="8685" y="1090"/>
                </a:lnTo>
                <a:lnTo>
                  <a:pt x="8691" y="1096"/>
                </a:lnTo>
                <a:lnTo>
                  <a:pt x="8697" y="1103"/>
                </a:lnTo>
                <a:lnTo>
                  <a:pt x="8701" y="1111"/>
                </a:lnTo>
                <a:lnTo>
                  <a:pt x="8704" y="1117"/>
                </a:lnTo>
                <a:lnTo>
                  <a:pt x="8705" y="1125"/>
                </a:lnTo>
                <a:lnTo>
                  <a:pt x="8705" y="1133"/>
                </a:lnTo>
                <a:lnTo>
                  <a:pt x="8705" y="1141"/>
                </a:lnTo>
                <a:lnTo>
                  <a:pt x="8704" y="1148"/>
                </a:lnTo>
                <a:lnTo>
                  <a:pt x="8701" y="1154"/>
                </a:lnTo>
                <a:lnTo>
                  <a:pt x="8699" y="1159"/>
                </a:lnTo>
                <a:lnTo>
                  <a:pt x="8694" y="1164"/>
                </a:lnTo>
                <a:lnTo>
                  <a:pt x="8691" y="1165"/>
                </a:lnTo>
                <a:lnTo>
                  <a:pt x="8686" y="1167"/>
                </a:lnTo>
                <a:lnTo>
                  <a:pt x="8681" y="1165"/>
                </a:lnTo>
                <a:lnTo>
                  <a:pt x="8681" y="1165"/>
                </a:lnTo>
                <a:lnTo>
                  <a:pt x="8672" y="1162"/>
                </a:lnTo>
                <a:lnTo>
                  <a:pt x="8667" y="1157"/>
                </a:lnTo>
                <a:lnTo>
                  <a:pt x="8664" y="1151"/>
                </a:lnTo>
                <a:lnTo>
                  <a:pt x="8662" y="1145"/>
                </a:lnTo>
                <a:lnTo>
                  <a:pt x="8660" y="1130"/>
                </a:lnTo>
                <a:lnTo>
                  <a:pt x="8659" y="1122"/>
                </a:lnTo>
                <a:lnTo>
                  <a:pt x="8657" y="1114"/>
                </a:lnTo>
                <a:lnTo>
                  <a:pt x="8657" y="1114"/>
                </a:lnTo>
                <a:lnTo>
                  <a:pt x="8652" y="1108"/>
                </a:lnTo>
                <a:lnTo>
                  <a:pt x="8648" y="1104"/>
                </a:lnTo>
                <a:lnTo>
                  <a:pt x="8641" y="1103"/>
                </a:lnTo>
                <a:lnTo>
                  <a:pt x="8633" y="1104"/>
                </a:lnTo>
                <a:lnTo>
                  <a:pt x="8617" y="1108"/>
                </a:lnTo>
                <a:lnTo>
                  <a:pt x="8607" y="1108"/>
                </a:lnTo>
                <a:lnTo>
                  <a:pt x="8598" y="1108"/>
                </a:lnTo>
                <a:lnTo>
                  <a:pt x="8598" y="1108"/>
                </a:lnTo>
                <a:lnTo>
                  <a:pt x="8588" y="1106"/>
                </a:lnTo>
                <a:lnTo>
                  <a:pt x="8580" y="1104"/>
                </a:lnTo>
                <a:lnTo>
                  <a:pt x="8574" y="1106"/>
                </a:lnTo>
                <a:lnTo>
                  <a:pt x="8571" y="1109"/>
                </a:lnTo>
                <a:lnTo>
                  <a:pt x="8567" y="1114"/>
                </a:lnTo>
                <a:lnTo>
                  <a:pt x="8567" y="1121"/>
                </a:lnTo>
                <a:lnTo>
                  <a:pt x="8569" y="1129"/>
                </a:lnTo>
                <a:lnTo>
                  <a:pt x="8574" y="1138"/>
                </a:lnTo>
                <a:lnTo>
                  <a:pt x="8574" y="1138"/>
                </a:lnTo>
                <a:lnTo>
                  <a:pt x="8577" y="1148"/>
                </a:lnTo>
                <a:lnTo>
                  <a:pt x="8579" y="1156"/>
                </a:lnTo>
                <a:lnTo>
                  <a:pt x="8579" y="1164"/>
                </a:lnTo>
                <a:lnTo>
                  <a:pt x="8577" y="1170"/>
                </a:lnTo>
                <a:lnTo>
                  <a:pt x="8569" y="1185"/>
                </a:lnTo>
                <a:lnTo>
                  <a:pt x="8559" y="1201"/>
                </a:lnTo>
                <a:lnTo>
                  <a:pt x="8559" y="1201"/>
                </a:lnTo>
                <a:lnTo>
                  <a:pt x="8554" y="1209"/>
                </a:lnTo>
                <a:lnTo>
                  <a:pt x="8548" y="1218"/>
                </a:lnTo>
                <a:lnTo>
                  <a:pt x="8540" y="1226"/>
                </a:lnTo>
                <a:lnTo>
                  <a:pt x="8530" y="1235"/>
                </a:lnTo>
                <a:lnTo>
                  <a:pt x="8521" y="1241"/>
                </a:lnTo>
                <a:lnTo>
                  <a:pt x="8510" y="1247"/>
                </a:lnTo>
                <a:lnTo>
                  <a:pt x="8497" y="1254"/>
                </a:lnTo>
                <a:lnTo>
                  <a:pt x="8484" y="1260"/>
                </a:lnTo>
                <a:lnTo>
                  <a:pt x="8484" y="1260"/>
                </a:lnTo>
                <a:lnTo>
                  <a:pt x="8476" y="1262"/>
                </a:lnTo>
                <a:lnTo>
                  <a:pt x="8468" y="1262"/>
                </a:lnTo>
                <a:lnTo>
                  <a:pt x="8452" y="1262"/>
                </a:lnTo>
                <a:lnTo>
                  <a:pt x="8436" y="1259"/>
                </a:lnTo>
                <a:lnTo>
                  <a:pt x="8421" y="1254"/>
                </a:lnTo>
                <a:lnTo>
                  <a:pt x="8412" y="1249"/>
                </a:lnTo>
                <a:lnTo>
                  <a:pt x="8407" y="1244"/>
                </a:lnTo>
                <a:lnTo>
                  <a:pt x="8407" y="1243"/>
                </a:lnTo>
                <a:lnTo>
                  <a:pt x="8410" y="1241"/>
                </a:lnTo>
                <a:lnTo>
                  <a:pt x="8421" y="1243"/>
                </a:lnTo>
                <a:lnTo>
                  <a:pt x="8421" y="1243"/>
                </a:lnTo>
                <a:lnTo>
                  <a:pt x="8429" y="1243"/>
                </a:lnTo>
                <a:lnTo>
                  <a:pt x="8437" y="1243"/>
                </a:lnTo>
                <a:lnTo>
                  <a:pt x="8444" y="1239"/>
                </a:lnTo>
                <a:lnTo>
                  <a:pt x="8450" y="1238"/>
                </a:lnTo>
                <a:lnTo>
                  <a:pt x="8463" y="1228"/>
                </a:lnTo>
                <a:lnTo>
                  <a:pt x="8474" y="1217"/>
                </a:lnTo>
                <a:lnTo>
                  <a:pt x="8485" y="1202"/>
                </a:lnTo>
                <a:lnTo>
                  <a:pt x="8497" y="1188"/>
                </a:lnTo>
                <a:lnTo>
                  <a:pt x="8506" y="1174"/>
                </a:lnTo>
                <a:lnTo>
                  <a:pt x="8518" y="1159"/>
                </a:lnTo>
                <a:lnTo>
                  <a:pt x="8518" y="1159"/>
                </a:lnTo>
                <a:lnTo>
                  <a:pt x="8522" y="1153"/>
                </a:lnTo>
                <a:lnTo>
                  <a:pt x="8526" y="1148"/>
                </a:lnTo>
                <a:lnTo>
                  <a:pt x="8527" y="1143"/>
                </a:lnTo>
                <a:lnTo>
                  <a:pt x="8527" y="1138"/>
                </a:lnTo>
                <a:lnTo>
                  <a:pt x="8526" y="1133"/>
                </a:lnTo>
                <a:lnTo>
                  <a:pt x="8524" y="1130"/>
                </a:lnTo>
                <a:lnTo>
                  <a:pt x="8518" y="1122"/>
                </a:lnTo>
                <a:lnTo>
                  <a:pt x="8510" y="1114"/>
                </a:lnTo>
                <a:lnTo>
                  <a:pt x="8503" y="1106"/>
                </a:lnTo>
                <a:lnTo>
                  <a:pt x="8502" y="1101"/>
                </a:lnTo>
                <a:lnTo>
                  <a:pt x="8500" y="1096"/>
                </a:lnTo>
                <a:lnTo>
                  <a:pt x="8500" y="1090"/>
                </a:lnTo>
                <a:lnTo>
                  <a:pt x="8502" y="1084"/>
                </a:lnTo>
                <a:lnTo>
                  <a:pt x="8502" y="1084"/>
                </a:lnTo>
                <a:lnTo>
                  <a:pt x="8503" y="1071"/>
                </a:lnTo>
                <a:lnTo>
                  <a:pt x="8505" y="1061"/>
                </a:lnTo>
                <a:lnTo>
                  <a:pt x="8505" y="1053"/>
                </a:lnTo>
                <a:lnTo>
                  <a:pt x="8505" y="1045"/>
                </a:lnTo>
                <a:lnTo>
                  <a:pt x="8502" y="1026"/>
                </a:lnTo>
                <a:lnTo>
                  <a:pt x="8502" y="992"/>
                </a:lnTo>
                <a:lnTo>
                  <a:pt x="8502" y="992"/>
                </a:lnTo>
                <a:lnTo>
                  <a:pt x="8500" y="973"/>
                </a:lnTo>
                <a:lnTo>
                  <a:pt x="8498" y="960"/>
                </a:lnTo>
                <a:lnTo>
                  <a:pt x="8495" y="941"/>
                </a:lnTo>
                <a:lnTo>
                  <a:pt x="8493" y="934"/>
                </a:lnTo>
                <a:lnTo>
                  <a:pt x="8495" y="928"/>
                </a:lnTo>
                <a:lnTo>
                  <a:pt x="8498" y="920"/>
                </a:lnTo>
                <a:lnTo>
                  <a:pt x="8505" y="910"/>
                </a:lnTo>
                <a:lnTo>
                  <a:pt x="8505" y="910"/>
                </a:lnTo>
                <a:lnTo>
                  <a:pt x="8511" y="897"/>
                </a:lnTo>
                <a:lnTo>
                  <a:pt x="8514" y="885"/>
                </a:lnTo>
                <a:lnTo>
                  <a:pt x="8514" y="872"/>
                </a:lnTo>
                <a:lnTo>
                  <a:pt x="8513" y="860"/>
                </a:lnTo>
                <a:lnTo>
                  <a:pt x="8510" y="856"/>
                </a:lnTo>
                <a:lnTo>
                  <a:pt x="8506" y="851"/>
                </a:lnTo>
                <a:lnTo>
                  <a:pt x="8503" y="848"/>
                </a:lnTo>
                <a:lnTo>
                  <a:pt x="8498" y="846"/>
                </a:lnTo>
                <a:lnTo>
                  <a:pt x="8493" y="844"/>
                </a:lnTo>
                <a:lnTo>
                  <a:pt x="8487" y="843"/>
                </a:lnTo>
                <a:lnTo>
                  <a:pt x="8481" y="844"/>
                </a:lnTo>
                <a:lnTo>
                  <a:pt x="8473" y="848"/>
                </a:lnTo>
                <a:lnTo>
                  <a:pt x="8473" y="848"/>
                </a:lnTo>
                <a:lnTo>
                  <a:pt x="8460" y="851"/>
                </a:lnTo>
                <a:lnTo>
                  <a:pt x="8447" y="852"/>
                </a:lnTo>
                <a:lnTo>
                  <a:pt x="8437" y="851"/>
                </a:lnTo>
                <a:lnTo>
                  <a:pt x="8428" y="849"/>
                </a:lnTo>
                <a:lnTo>
                  <a:pt x="8418" y="846"/>
                </a:lnTo>
                <a:lnTo>
                  <a:pt x="8407" y="846"/>
                </a:lnTo>
                <a:lnTo>
                  <a:pt x="8394" y="849"/>
                </a:lnTo>
                <a:lnTo>
                  <a:pt x="8376" y="857"/>
                </a:lnTo>
                <a:lnTo>
                  <a:pt x="8376" y="857"/>
                </a:lnTo>
                <a:lnTo>
                  <a:pt x="8367" y="864"/>
                </a:lnTo>
                <a:lnTo>
                  <a:pt x="8360" y="868"/>
                </a:lnTo>
                <a:lnTo>
                  <a:pt x="8355" y="873"/>
                </a:lnTo>
                <a:lnTo>
                  <a:pt x="8352" y="878"/>
                </a:lnTo>
                <a:lnTo>
                  <a:pt x="8351" y="885"/>
                </a:lnTo>
                <a:lnTo>
                  <a:pt x="8349" y="889"/>
                </a:lnTo>
                <a:lnTo>
                  <a:pt x="8349" y="899"/>
                </a:lnTo>
                <a:lnTo>
                  <a:pt x="8351" y="907"/>
                </a:lnTo>
                <a:lnTo>
                  <a:pt x="8349" y="915"/>
                </a:lnTo>
                <a:lnTo>
                  <a:pt x="8349" y="918"/>
                </a:lnTo>
                <a:lnTo>
                  <a:pt x="8346" y="921"/>
                </a:lnTo>
                <a:lnTo>
                  <a:pt x="8343" y="925"/>
                </a:lnTo>
                <a:lnTo>
                  <a:pt x="8338" y="926"/>
                </a:lnTo>
                <a:lnTo>
                  <a:pt x="8338" y="926"/>
                </a:lnTo>
                <a:lnTo>
                  <a:pt x="8314" y="933"/>
                </a:lnTo>
                <a:lnTo>
                  <a:pt x="8304" y="936"/>
                </a:lnTo>
                <a:lnTo>
                  <a:pt x="8296" y="939"/>
                </a:lnTo>
                <a:lnTo>
                  <a:pt x="8290" y="944"/>
                </a:lnTo>
                <a:lnTo>
                  <a:pt x="8288" y="946"/>
                </a:lnTo>
                <a:lnTo>
                  <a:pt x="8288" y="949"/>
                </a:lnTo>
                <a:lnTo>
                  <a:pt x="8290" y="952"/>
                </a:lnTo>
                <a:lnTo>
                  <a:pt x="8291" y="955"/>
                </a:lnTo>
                <a:lnTo>
                  <a:pt x="8299" y="965"/>
                </a:lnTo>
                <a:lnTo>
                  <a:pt x="8299" y="965"/>
                </a:lnTo>
                <a:lnTo>
                  <a:pt x="8309" y="974"/>
                </a:lnTo>
                <a:lnTo>
                  <a:pt x="8314" y="984"/>
                </a:lnTo>
                <a:lnTo>
                  <a:pt x="8315" y="992"/>
                </a:lnTo>
                <a:lnTo>
                  <a:pt x="8314" y="1002"/>
                </a:lnTo>
                <a:lnTo>
                  <a:pt x="8310" y="1010"/>
                </a:lnTo>
                <a:lnTo>
                  <a:pt x="8307" y="1019"/>
                </a:lnTo>
                <a:lnTo>
                  <a:pt x="8302" y="1027"/>
                </a:lnTo>
                <a:lnTo>
                  <a:pt x="8299" y="1037"/>
                </a:lnTo>
                <a:lnTo>
                  <a:pt x="8299" y="1037"/>
                </a:lnTo>
                <a:lnTo>
                  <a:pt x="8299" y="1043"/>
                </a:lnTo>
                <a:lnTo>
                  <a:pt x="8301" y="1047"/>
                </a:lnTo>
                <a:lnTo>
                  <a:pt x="8302" y="1052"/>
                </a:lnTo>
                <a:lnTo>
                  <a:pt x="8306" y="1055"/>
                </a:lnTo>
                <a:lnTo>
                  <a:pt x="8315" y="1063"/>
                </a:lnTo>
                <a:lnTo>
                  <a:pt x="8327" y="1068"/>
                </a:lnTo>
                <a:lnTo>
                  <a:pt x="8351" y="1080"/>
                </a:lnTo>
                <a:lnTo>
                  <a:pt x="8362" y="1087"/>
                </a:lnTo>
                <a:lnTo>
                  <a:pt x="8368" y="1093"/>
                </a:lnTo>
                <a:lnTo>
                  <a:pt x="8368" y="1093"/>
                </a:lnTo>
                <a:lnTo>
                  <a:pt x="8373" y="1101"/>
                </a:lnTo>
                <a:lnTo>
                  <a:pt x="8375" y="1109"/>
                </a:lnTo>
                <a:lnTo>
                  <a:pt x="8375" y="1117"/>
                </a:lnTo>
                <a:lnTo>
                  <a:pt x="8371" y="1125"/>
                </a:lnTo>
                <a:lnTo>
                  <a:pt x="8368" y="1132"/>
                </a:lnTo>
                <a:lnTo>
                  <a:pt x="8362" y="1137"/>
                </a:lnTo>
                <a:lnTo>
                  <a:pt x="8355" y="1140"/>
                </a:lnTo>
                <a:lnTo>
                  <a:pt x="8349" y="1141"/>
                </a:lnTo>
                <a:lnTo>
                  <a:pt x="8349" y="1141"/>
                </a:lnTo>
                <a:lnTo>
                  <a:pt x="8339" y="1140"/>
                </a:lnTo>
                <a:lnTo>
                  <a:pt x="8328" y="1135"/>
                </a:lnTo>
                <a:lnTo>
                  <a:pt x="8302" y="1119"/>
                </a:lnTo>
                <a:lnTo>
                  <a:pt x="8272" y="1098"/>
                </a:lnTo>
                <a:lnTo>
                  <a:pt x="8256" y="1088"/>
                </a:lnTo>
                <a:lnTo>
                  <a:pt x="8241" y="1079"/>
                </a:lnTo>
                <a:lnTo>
                  <a:pt x="8241" y="1079"/>
                </a:lnTo>
                <a:lnTo>
                  <a:pt x="8227" y="1074"/>
                </a:lnTo>
                <a:lnTo>
                  <a:pt x="8227" y="1074"/>
                </a:lnTo>
                <a:lnTo>
                  <a:pt x="8213" y="1069"/>
                </a:lnTo>
                <a:lnTo>
                  <a:pt x="8200" y="1068"/>
                </a:lnTo>
                <a:lnTo>
                  <a:pt x="8171" y="1063"/>
                </a:lnTo>
                <a:lnTo>
                  <a:pt x="8142" y="1058"/>
                </a:lnTo>
                <a:lnTo>
                  <a:pt x="8127" y="1055"/>
                </a:lnTo>
                <a:lnTo>
                  <a:pt x="8113" y="1048"/>
                </a:lnTo>
                <a:lnTo>
                  <a:pt x="8113" y="1048"/>
                </a:lnTo>
                <a:lnTo>
                  <a:pt x="8095" y="1039"/>
                </a:lnTo>
                <a:lnTo>
                  <a:pt x="8078" y="1027"/>
                </a:lnTo>
                <a:lnTo>
                  <a:pt x="8046" y="1007"/>
                </a:lnTo>
                <a:lnTo>
                  <a:pt x="8034" y="1000"/>
                </a:lnTo>
                <a:lnTo>
                  <a:pt x="8028" y="999"/>
                </a:lnTo>
                <a:lnTo>
                  <a:pt x="8025" y="997"/>
                </a:lnTo>
                <a:lnTo>
                  <a:pt x="8022" y="997"/>
                </a:lnTo>
                <a:lnTo>
                  <a:pt x="8020" y="1000"/>
                </a:lnTo>
                <a:lnTo>
                  <a:pt x="8018" y="1003"/>
                </a:lnTo>
                <a:lnTo>
                  <a:pt x="8018" y="1010"/>
                </a:lnTo>
                <a:lnTo>
                  <a:pt x="8018" y="1010"/>
                </a:lnTo>
                <a:lnTo>
                  <a:pt x="8022" y="1016"/>
                </a:lnTo>
                <a:lnTo>
                  <a:pt x="8023" y="1023"/>
                </a:lnTo>
                <a:lnTo>
                  <a:pt x="8031" y="1034"/>
                </a:lnTo>
                <a:lnTo>
                  <a:pt x="8039" y="1042"/>
                </a:lnTo>
                <a:lnTo>
                  <a:pt x="8050" y="1048"/>
                </a:lnTo>
                <a:lnTo>
                  <a:pt x="8076" y="1063"/>
                </a:lnTo>
                <a:lnTo>
                  <a:pt x="8087" y="1071"/>
                </a:lnTo>
                <a:lnTo>
                  <a:pt x="8099" y="1079"/>
                </a:lnTo>
                <a:lnTo>
                  <a:pt x="8099" y="1079"/>
                </a:lnTo>
                <a:lnTo>
                  <a:pt x="8103" y="1085"/>
                </a:lnTo>
                <a:lnTo>
                  <a:pt x="8107" y="1090"/>
                </a:lnTo>
                <a:lnTo>
                  <a:pt x="8107" y="1095"/>
                </a:lnTo>
                <a:lnTo>
                  <a:pt x="8107" y="1100"/>
                </a:lnTo>
                <a:lnTo>
                  <a:pt x="8105" y="1104"/>
                </a:lnTo>
                <a:lnTo>
                  <a:pt x="8103" y="1109"/>
                </a:lnTo>
                <a:lnTo>
                  <a:pt x="8095" y="1117"/>
                </a:lnTo>
                <a:lnTo>
                  <a:pt x="8086" y="1125"/>
                </a:lnTo>
                <a:lnTo>
                  <a:pt x="8073" y="1133"/>
                </a:lnTo>
                <a:lnTo>
                  <a:pt x="8050" y="1145"/>
                </a:lnTo>
                <a:lnTo>
                  <a:pt x="8050" y="1145"/>
                </a:lnTo>
                <a:lnTo>
                  <a:pt x="8042" y="1148"/>
                </a:lnTo>
                <a:lnTo>
                  <a:pt x="8041" y="1148"/>
                </a:lnTo>
                <a:lnTo>
                  <a:pt x="8039" y="1146"/>
                </a:lnTo>
                <a:lnTo>
                  <a:pt x="8041" y="1141"/>
                </a:lnTo>
                <a:lnTo>
                  <a:pt x="8042" y="1135"/>
                </a:lnTo>
                <a:lnTo>
                  <a:pt x="8044" y="1125"/>
                </a:lnTo>
                <a:lnTo>
                  <a:pt x="8046" y="1116"/>
                </a:lnTo>
                <a:lnTo>
                  <a:pt x="8044" y="1113"/>
                </a:lnTo>
                <a:lnTo>
                  <a:pt x="8042" y="1108"/>
                </a:lnTo>
                <a:lnTo>
                  <a:pt x="8041" y="1104"/>
                </a:lnTo>
                <a:lnTo>
                  <a:pt x="8036" y="1100"/>
                </a:lnTo>
                <a:lnTo>
                  <a:pt x="8036" y="1100"/>
                </a:lnTo>
                <a:lnTo>
                  <a:pt x="8031" y="1098"/>
                </a:lnTo>
                <a:lnTo>
                  <a:pt x="8026" y="1096"/>
                </a:lnTo>
                <a:lnTo>
                  <a:pt x="8022" y="1096"/>
                </a:lnTo>
                <a:lnTo>
                  <a:pt x="8017" y="1096"/>
                </a:lnTo>
                <a:lnTo>
                  <a:pt x="8007" y="1101"/>
                </a:lnTo>
                <a:lnTo>
                  <a:pt x="7996" y="1106"/>
                </a:lnTo>
                <a:lnTo>
                  <a:pt x="7985" y="1113"/>
                </a:lnTo>
                <a:lnTo>
                  <a:pt x="7975" y="1117"/>
                </a:lnTo>
                <a:lnTo>
                  <a:pt x="7964" y="1119"/>
                </a:lnTo>
                <a:lnTo>
                  <a:pt x="7959" y="1119"/>
                </a:lnTo>
                <a:lnTo>
                  <a:pt x="7953" y="1117"/>
                </a:lnTo>
                <a:lnTo>
                  <a:pt x="7953" y="1117"/>
                </a:lnTo>
                <a:lnTo>
                  <a:pt x="7943" y="1116"/>
                </a:lnTo>
                <a:lnTo>
                  <a:pt x="7935" y="1116"/>
                </a:lnTo>
                <a:lnTo>
                  <a:pt x="7925" y="1117"/>
                </a:lnTo>
                <a:lnTo>
                  <a:pt x="7917" y="1122"/>
                </a:lnTo>
                <a:lnTo>
                  <a:pt x="7896" y="1133"/>
                </a:lnTo>
                <a:lnTo>
                  <a:pt x="7885" y="1140"/>
                </a:lnTo>
                <a:lnTo>
                  <a:pt x="7871" y="1145"/>
                </a:lnTo>
                <a:lnTo>
                  <a:pt x="7871" y="1145"/>
                </a:lnTo>
                <a:lnTo>
                  <a:pt x="7863" y="1146"/>
                </a:lnTo>
                <a:lnTo>
                  <a:pt x="7859" y="1146"/>
                </a:lnTo>
                <a:lnTo>
                  <a:pt x="7856" y="1145"/>
                </a:lnTo>
                <a:lnTo>
                  <a:pt x="7855" y="1143"/>
                </a:lnTo>
                <a:lnTo>
                  <a:pt x="7853" y="1135"/>
                </a:lnTo>
                <a:lnTo>
                  <a:pt x="7855" y="1124"/>
                </a:lnTo>
                <a:lnTo>
                  <a:pt x="7855" y="1114"/>
                </a:lnTo>
                <a:lnTo>
                  <a:pt x="7855" y="1109"/>
                </a:lnTo>
                <a:lnTo>
                  <a:pt x="7853" y="1106"/>
                </a:lnTo>
                <a:lnTo>
                  <a:pt x="7850" y="1103"/>
                </a:lnTo>
                <a:lnTo>
                  <a:pt x="7845" y="1101"/>
                </a:lnTo>
                <a:lnTo>
                  <a:pt x="7837" y="1101"/>
                </a:lnTo>
                <a:lnTo>
                  <a:pt x="7829" y="1104"/>
                </a:lnTo>
                <a:lnTo>
                  <a:pt x="7829" y="1104"/>
                </a:lnTo>
                <a:lnTo>
                  <a:pt x="7808" y="1111"/>
                </a:lnTo>
                <a:lnTo>
                  <a:pt x="7786" y="1119"/>
                </a:lnTo>
                <a:lnTo>
                  <a:pt x="7744" y="1138"/>
                </a:lnTo>
                <a:lnTo>
                  <a:pt x="7705" y="1157"/>
                </a:lnTo>
                <a:lnTo>
                  <a:pt x="7689" y="1162"/>
                </a:lnTo>
                <a:lnTo>
                  <a:pt x="7676" y="1165"/>
                </a:lnTo>
                <a:lnTo>
                  <a:pt x="7676" y="1165"/>
                </a:lnTo>
                <a:lnTo>
                  <a:pt x="7670" y="1167"/>
                </a:lnTo>
                <a:lnTo>
                  <a:pt x="7664" y="1170"/>
                </a:lnTo>
                <a:lnTo>
                  <a:pt x="7651" y="1178"/>
                </a:lnTo>
                <a:lnTo>
                  <a:pt x="7625" y="1199"/>
                </a:lnTo>
                <a:lnTo>
                  <a:pt x="7611" y="1210"/>
                </a:lnTo>
                <a:lnTo>
                  <a:pt x="7598" y="1217"/>
                </a:lnTo>
                <a:lnTo>
                  <a:pt x="7590" y="1220"/>
                </a:lnTo>
                <a:lnTo>
                  <a:pt x="7583" y="1220"/>
                </a:lnTo>
                <a:lnTo>
                  <a:pt x="7575" y="1220"/>
                </a:lnTo>
                <a:lnTo>
                  <a:pt x="7569" y="1218"/>
                </a:lnTo>
                <a:lnTo>
                  <a:pt x="7569" y="1218"/>
                </a:lnTo>
                <a:lnTo>
                  <a:pt x="7558" y="1212"/>
                </a:lnTo>
                <a:lnTo>
                  <a:pt x="7556" y="1209"/>
                </a:lnTo>
                <a:lnTo>
                  <a:pt x="7554" y="1206"/>
                </a:lnTo>
                <a:lnTo>
                  <a:pt x="7554" y="1204"/>
                </a:lnTo>
                <a:lnTo>
                  <a:pt x="7556" y="1201"/>
                </a:lnTo>
                <a:lnTo>
                  <a:pt x="7561" y="1196"/>
                </a:lnTo>
                <a:lnTo>
                  <a:pt x="7577" y="1182"/>
                </a:lnTo>
                <a:lnTo>
                  <a:pt x="7583" y="1174"/>
                </a:lnTo>
                <a:lnTo>
                  <a:pt x="7590" y="1162"/>
                </a:lnTo>
                <a:lnTo>
                  <a:pt x="7590" y="1162"/>
                </a:lnTo>
                <a:lnTo>
                  <a:pt x="7590" y="1157"/>
                </a:lnTo>
                <a:lnTo>
                  <a:pt x="7587" y="1151"/>
                </a:lnTo>
                <a:lnTo>
                  <a:pt x="7580" y="1146"/>
                </a:lnTo>
                <a:lnTo>
                  <a:pt x="7572" y="1140"/>
                </a:lnTo>
                <a:lnTo>
                  <a:pt x="7551" y="1132"/>
                </a:lnTo>
                <a:lnTo>
                  <a:pt x="7527" y="1124"/>
                </a:lnTo>
                <a:lnTo>
                  <a:pt x="7505" y="1119"/>
                </a:lnTo>
                <a:lnTo>
                  <a:pt x="7489" y="1116"/>
                </a:lnTo>
                <a:lnTo>
                  <a:pt x="7484" y="1116"/>
                </a:lnTo>
                <a:lnTo>
                  <a:pt x="7482" y="1116"/>
                </a:lnTo>
                <a:lnTo>
                  <a:pt x="7485" y="1119"/>
                </a:lnTo>
                <a:lnTo>
                  <a:pt x="7492" y="1121"/>
                </a:lnTo>
                <a:lnTo>
                  <a:pt x="7492" y="1121"/>
                </a:lnTo>
                <a:lnTo>
                  <a:pt x="7500" y="1124"/>
                </a:lnTo>
                <a:lnTo>
                  <a:pt x="7506" y="1129"/>
                </a:lnTo>
                <a:lnTo>
                  <a:pt x="7509" y="1132"/>
                </a:lnTo>
                <a:lnTo>
                  <a:pt x="7513" y="1137"/>
                </a:lnTo>
                <a:lnTo>
                  <a:pt x="7513" y="1141"/>
                </a:lnTo>
                <a:lnTo>
                  <a:pt x="7513" y="1146"/>
                </a:lnTo>
                <a:lnTo>
                  <a:pt x="7509" y="1157"/>
                </a:lnTo>
                <a:lnTo>
                  <a:pt x="7506" y="1170"/>
                </a:lnTo>
                <a:lnTo>
                  <a:pt x="7503" y="1183"/>
                </a:lnTo>
                <a:lnTo>
                  <a:pt x="7503" y="1191"/>
                </a:lnTo>
                <a:lnTo>
                  <a:pt x="7505" y="1198"/>
                </a:lnTo>
                <a:lnTo>
                  <a:pt x="7506" y="1206"/>
                </a:lnTo>
                <a:lnTo>
                  <a:pt x="7509" y="1215"/>
                </a:lnTo>
                <a:lnTo>
                  <a:pt x="7509" y="1215"/>
                </a:lnTo>
                <a:lnTo>
                  <a:pt x="7516" y="1230"/>
                </a:lnTo>
                <a:lnTo>
                  <a:pt x="7517" y="1236"/>
                </a:lnTo>
                <a:lnTo>
                  <a:pt x="7517" y="1243"/>
                </a:lnTo>
                <a:lnTo>
                  <a:pt x="7517" y="1247"/>
                </a:lnTo>
                <a:lnTo>
                  <a:pt x="7516" y="1251"/>
                </a:lnTo>
                <a:lnTo>
                  <a:pt x="7514" y="1254"/>
                </a:lnTo>
                <a:lnTo>
                  <a:pt x="7511" y="1255"/>
                </a:lnTo>
                <a:lnTo>
                  <a:pt x="7501" y="1259"/>
                </a:lnTo>
                <a:lnTo>
                  <a:pt x="7492" y="1257"/>
                </a:lnTo>
                <a:lnTo>
                  <a:pt x="7479" y="1254"/>
                </a:lnTo>
                <a:lnTo>
                  <a:pt x="7465" y="1246"/>
                </a:lnTo>
                <a:lnTo>
                  <a:pt x="7465" y="1246"/>
                </a:lnTo>
                <a:lnTo>
                  <a:pt x="7458" y="1243"/>
                </a:lnTo>
                <a:lnTo>
                  <a:pt x="7452" y="1241"/>
                </a:lnTo>
                <a:lnTo>
                  <a:pt x="7445" y="1239"/>
                </a:lnTo>
                <a:lnTo>
                  <a:pt x="7440" y="1241"/>
                </a:lnTo>
                <a:lnTo>
                  <a:pt x="7436" y="1243"/>
                </a:lnTo>
                <a:lnTo>
                  <a:pt x="7431" y="1246"/>
                </a:lnTo>
                <a:lnTo>
                  <a:pt x="7421" y="1254"/>
                </a:lnTo>
                <a:lnTo>
                  <a:pt x="7405" y="1271"/>
                </a:lnTo>
                <a:lnTo>
                  <a:pt x="7397" y="1279"/>
                </a:lnTo>
                <a:lnTo>
                  <a:pt x="7392" y="1283"/>
                </a:lnTo>
                <a:lnTo>
                  <a:pt x="7389" y="1284"/>
                </a:lnTo>
                <a:lnTo>
                  <a:pt x="7389" y="1284"/>
                </a:lnTo>
                <a:lnTo>
                  <a:pt x="7384" y="1286"/>
                </a:lnTo>
                <a:lnTo>
                  <a:pt x="7381" y="1289"/>
                </a:lnTo>
                <a:lnTo>
                  <a:pt x="7376" y="1297"/>
                </a:lnTo>
                <a:lnTo>
                  <a:pt x="7373" y="1307"/>
                </a:lnTo>
                <a:lnTo>
                  <a:pt x="7371" y="1318"/>
                </a:lnTo>
                <a:lnTo>
                  <a:pt x="7368" y="1329"/>
                </a:lnTo>
                <a:lnTo>
                  <a:pt x="7363" y="1340"/>
                </a:lnTo>
                <a:lnTo>
                  <a:pt x="7360" y="1345"/>
                </a:lnTo>
                <a:lnTo>
                  <a:pt x="7355" y="1349"/>
                </a:lnTo>
                <a:lnTo>
                  <a:pt x="7351" y="1352"/>
                </a:lnTo>
                <a:lnTo>
                  <a:pt x="7343" y="1353"/>
                </a:lnTo>
                <a:lnTo>
                  <a:pt x="7343" y="1353"/>
                </a:lnTo>
                <a:lnTo>
                  <a:pt x="7330" y="1353"/>
                </a:lnTo>
                <a:lnTo>
                  <a:pt x="7320" y="1352"/>
                </a:lnTo>
                <a:lnTo>
                  <a:pt x="7310" y="1349"/>
                </a:lnTo>
                <a:lnTo>
                  <a:pt x="7301" y="1344"/>
                </a:lnTo>
                <a:lnTo>
                  <a:pt x="7293" y="1339"/>
                </a:lnTo>
                <a:lnTo>
                  <a:pt x="7283" y="1334"/>
                </a:lnTo>
                <a:lnTo>
                  <a:pt x="7270" y="1331"/>
                </a:lnTo>
                <a:lnTo>
                  <a:pt x="7256" y="1329"/>
                </a:lnTo>
                <a:lnTo>
                  <a:pt x="7256" y="1329"/>
                </a:lnTo>
                <a:lnTo>
                  <a:pt x="7249" y="1329"/>
                </a:lnTo>
                <a:lnTo>
                  <a:pt x="7246" y="1331"/>
                </a:lnTo>
                <a:lnTo>
                  <a:pt x="7243" y="1334"/>
                </a:lnTo>
                <a:lnTo>
                  <a:pt x="7243" y="1337"/>
                </a:lnTo>
                <a:lnTo>
                  <a:pt x="7245" y="1347"/>
                </a:lnTo>
                <a:lnTo>
                  <a:pt x="7248" y="1357"/>
                </a:lnTo>
                <a:lnTo>
                  <a:pt x="7253" y="1366"/>
                </a:lnTo>
                <a:lnTo>
                  <a:pt x="7256" y="1376"/>
                </a:lnTo>
                <a:lnTo>
                  <a:pt x="7254" y="1379"/>
                </a:lnTo>
                <a:lnTo>
                  <a:pt x="7253" y="1382"/>
                </a:lnTo>
                <a:lnTo>
                  <a:pt x="7249" y="1384"/>
                </a:lnTo>
                <a:lnTo>
                  <a:pt x="7243" y="1384"/>
                </a:lnTo>
                <a:lnTo>
                  <a:pt x="7243" y="1384"/>
                </a:lnTo>
                <a:lnTo>
                  <a:pt x="7230" y="1384"/>
                </a:lnTo>
                <a:lnTo>
                  <a:pt x="7221" y="1382"/>
                </a:lnTo>
                <a:lnTo>
                  <a:pt x="7212" y="1381"/>
                </a:lnTo>
                <a:lnTo>
                  <a:pt x="7206" y="1377"/>
                </a:lnTo>
                <a:lnTo>
                  <a:pt x="7201" y="1374"/>
                </a:lnTo>
                <a:lnTo>
                  <a:pt x="7196" y="1368"/>
                </a:lnTo>
                <a:lnTo>
                  <a:pt x="7184" y="1353"/>
                </a:lnTo>
                <a:lnTo>
                  <a:pt x="7184" y="1353"/>
                </a:lnTo>
                <a:lnTo>
                  <a:pt x="7177" y="1344"/>
                </a:lnTo>
                <a:lnTo>
                  <a:pt x="7172" y="1336"/>
                </a:lnTo>
                <a:lnTo>
                  <a:pt x="7168" y="1326"/>
                </a:lnTo>
                <a:lnTo>
                  <a:pt x="7164" y="1316"/>
                </a:lnTo>
                <a:lnTo>
                  <a:pt x="7156" y="1281"/>
                </a:lnTo>
                <a:lnTo>
                  <a:pt x="7156" y="1281"/>
                </a:lnTo>
                <a:lnTo>
                  <a:pt x="7155" y="1276"/>
                </a:lnTo>
                <a:lnTo>
                  <a:pt x="7151" y="1271"/>
                </a:lnTo>
                <a:lnTo>
                  <a:pt x="7142" y="1262"/>
                </a:lnTo>
                <a:lnTo>
                  <a:pt x="7119" y="1243"/>
                </a:lnTo>
                <a:lnTo>
                  <a:pt x="7108" y="1235"/>
                </a:lnTo>
                <a:lnTo>
                  <a:pt x="7102" y="1226"/>
                </a:lnTo>
                <a:lnTo>
                  <a:pt x="7102" y="1225"/>
                </a:lnTo>
                <a:lnTo>
                  <a:pt x="7102" y="1222"/>
                </a:lnTo>
                <a:lnTo>
                  <a:pt x="7103" y="1220"/>
                </a:lnTo>
                <a:lnTo>
                  <a:pt x="7108" y="1218"/>
                </a:lnTo>
                <a:lnTo>
                  <a:pt x="7108" y="1218"/>
                </a:lnTo>
                <a:lnTo>
                  <a:pt x="7115" y="1217"/>
                </a:lnTo>
                <a:lnTo>
                  <a:pt x="7123" y="1218"/>
                </a:lnTo>
                <a:lnTo>
                  <a:pt x="7147" y="1222"/>
                </a:lnTo>
                <a:lnTo>
                  <a:pt x="7209" y="1236"/>
                </a:lnTo>
                <a:lnTo>
                  <a:pt x="7277" y="1252"/>
                </a:lnTo>
                <a:lnTo>
                  <a:pt x="7307" y="1257"/>
                </a:lnTo>
                <a:lnTo>
                  <a:pt x="7333" y="1260"/>
                </a:lnTo>
                <a:lnTo>
                  <a:pt x="7333" y="1260"/>
                </a:lnTo>
                <a:lnTo>
                  <a:pt x="7344" y="1259"/>
                </a:lnTo>
                <a:lnTo>
                  <a:pt x="7352" y="1257"/>
                </a:lnTo>
                <a:lnTo>
                  <a:pt x="7362" y="1255"/>
                </a:lnTo>
                <a:lnTo>
                  <a:pt x="7368" y="1252"/>
                </a:lnTo>
                <a:lnTo>
                  <a:pt x="7375" y="1249"/>
                </a:lnTo>
                <a:lnTo>
                  <a:pt x="7379" y="1244"/>
                </a:lnTo>
                <a:lnTo>
                  <a:pt x="7384" y="1239"/>
                </a:lnTo>
                <a:lnTo>
                  <a:pt x="7389" y="1235"/>
                </a:lnTo>
                <a:lnTo>
                  <a:pt x="7394" y="1223"/>
                </a:lnTo>
                <a:lnTo>
                  <a:pt x="7395" y="1212"/>
                </a:lnTo>
                <a:lnTo>
                  <a:pt x="7394" y="1199"/>
                </a:lnTo>
                <a:lnTo>
                  <a:pt x="7392" y="1186"/>
                </a:lnTo>
                <a:lnTo>
                  <a:pt x="7392" y="1186"/>
                </a:lnTo>
                <a:lnTo>
                  <a:pt x="7389" y="1180"/>
                </a:lnTo>
                <a:lnTo>
                  <a:pt x="7383" y="1174"/>
                </a:lnTo>
                <a:lnTo>
                  <a:pt x="7375" y="1167"/>
                </a:lnTo>
                <a:lnTo>
                  <a:pt x="7365" y="1159"/>
                </a:lnTo>
                <a:lnTo>
                  <a:pt x="7343" y="1145"/>
                </a:lnTo>
                <a:lnTo>
                  <a:pt x="7315" y="1130"/>
                </a:lnTo>
                <a:lnTo>
                  <a:pt x="7286" y="1116"/>
                </a:lnTo>
                <a:lnTo>
                  <a:pt x="7257" y="1104"/>
                </a:lnTo>
                <a:lnTo>
                  <a:pt x="7232" y="1096"/>
                </a:lnTo>
                <a:lnTo>
                  <a:pt x="7211" y="1093"/>
                </a:lnTo>
                <a:lnTo>
                  <a:pt x="7211" y="1093"/>
                </a:lnTo>
                <a:lnTo>
                  <a:pt x="7184" y="1090"/>
                </a:lnTo>
                <a:lnTo>
                  <a:pt x="7172" y="1088"/>
                </a:lnTo>
                <a:lnTo>
                  <a:pt x="7164" y="1085"/>
                </a:lnTo>
                <a:lnTo>
                  <a:pt x="7156" y="1082"/>
                </a:lnTo>
                <a:lnTo>
                  <a:pt x="7148" y="1077"/>
                </a:lnTo>
                <a:lnTo>
                  <a:pt x="7132" y="1063"/>
                </a:lnTo>
                <a:lnTo>
                  <a:pt x="7132" y="1063"/>
                </a:lnTo>
                <a:lnTo>
                  <a:pt x="7127" y="1058"/>
                </a:lnTo>
                <a:lnTo>
                  <a:pt x="7121" y="1055"/>
                </a:lnTo>
                <a:lnTo>
                  <a:pt x="7110" y="1050"/>
                </a:lnTo>
                <a:lnTo>
                  <a:pt x="7095" y="1048"/>
                </a:lnTo>
                <a:lnTo>
                  <a:pt x="7081" y="1047"/>
                </a:lnTo>
                <a:lnTo>
                  <a:pt x="7049" y="1045"/>
                </a:lnTo>
                <a:lnTo>
                  <a:pt x="7031" y="1043"/>
                </a:lnTo>
                <a:lnTo>
                  <a:pt x="7013" y="1042"/>
                </a:lnTo>
                <a:lnTo>
                  <a:pt x="7013" y="1042"/>
                </a:lnTo>
                <a:lnTo>
                  <a:pt x="7007" y="1039"/>
                </a:lnTo>
                <a:lnTo>
                  <a:pt x="7001" y="1035"/>
                </a:lnTo>
                <a:lnTo>
                  <a:pt x="6997" y="1032"/>
                </a:lnTo>
                <a:lnTo>
                  <a:pt x="6996" y="1027"/>
                </a:lnTo>
                <a:lnTo>
                  <a:pt x="6994" y="1023"/>
                </a:lnTo>
                <a:lnTo>
                  <a:pt x="6994" y="1018"/>
                </a:lnTo>
                <a:lnTo>
                  <a:pt x="6996" y="1007"/>
                </a:lnTo>
                <a:lnTo>
                  <a:pt x="6999" y="995"/>
                </a:lnTo>
                <a:lnTo>
                  <a:pt x="7001" y="986"/>
                </a:lnTo>
                <a:lnTo>
                  <a:pt x="7001" y="981"/>
                </a:lnTo>
                <a:lnTo>
                  <a:pt x="6999" y="978"/>
                </a:lnTo>
                <a:lnTo>
                  <a:pt x="6997" y="974"/>
                </a:lnTo>
                <a:lnTo>
                  <a:pt x="6993" y="971"/>
                </a:lnTo>
                <a:lnTo>
                  <a:pt x="6993" y="971"/>
                </a:lnTo>
                <a:lnTo>
                  <a:pt x="6985" y="970"/>
                </a:lnTo>
                <a:lnTo>
                  <a:pt x="6975" y="970"/>
                </a:lnTo>
                <a:lnTo>
                  <a:pt x="6967" y="970"/>
                </a:lnTo>
                <a:lnTo>
                  <a:pt x="6957" y="973"/>
                </a:lnTo>
                <a:lnTo>
                  <a:pt x="6936" y="982"/>
                </a:lnTo>
                <a:lnTo>
                  <a:pt x="6911" y="992"/>
                </a:lnTo>
                <a:lnTo>
                  <a:pt x="6911" y="992"/>
                </a:lnTo>
                <a:lnTo>
                  <a:pt x="6899" y="995"/>
                </a:lnTo>
                <a:lnTo>
                  <a:pt x="6896" y="995"/>
                </a:lnTo>
                <a:lnTo>
                  <a:pt x="6893" y="994"/>
                </a:lnTo>
                <a:lnTo>
                  <a:pt x="6891" y="989"/>
                </a:lnTo>
                <a:lnTo>
                  <a:pt x="6893" y="982"/>
                </a:lnTo>
                <a:lnTo>
                  <a:pt x="6891" y="974"/>
                </a:lnTo>
                <a:lnTo>
                  <a:pt x="6890" y="965"/>
                </a:lnTo>
                <a:lnTo>
                  <a:pt x="6888" y="962"/>
                </a:lnTo>
                <a:lnTo>
                  <a:pt x="6883" y="957"/>
                </a:lnTo>
                <a:lnTo>
                  <a:pt x="6879" y="954"/>
                </a:lnTo>
                <a:lnTo>
                  <a:pt x="6872" y="950"/>
                </a:lnTo>
                <a:lnTo>
                  <a:pt x="6872" y="950"/>
                </a:lnTo>
                <a:lnTo>
                  <a:pt x="6864" y="949"/>
                </a:lnTo>
                <a:lnTo>
                  <a:pt x="6858" y="949"/>
                </a:lnTo>
                <a:lnTo>
                  <a:pt x="6851" y="949"/>
                </a:lnTo>
                <a:lnTo>
                  <a:pt x="6846" y="950"/>
                </a:lnTo>
                <a:lnTo>
                  <a:pt x="6837" y="954"/>
                </a:lnTo>
                <a:lnTo>
                  <a:pt x="6829" y="960"/>
                </a:lnTo>
                <a:lnTo>
                  <a:pt x="6822" y="966"/>
                </a:lnTo>
                <a:lnTo>
                  <a:pt x="6813" y="973"/>
                </a:lnTo>
                <a:lnTo>
                  <a:pt x="6803" y="978"/>
                </a:lnTo>
                <a:lnTo>
                  <a:pt x="6798" y="978"/>
                </a:lnTo>
                <a:lnTo>
                  <a:pt x="6792" y="979"/>
                </a:lnTo>
                <a:lnTo>
                  <a:pt x="6792" y="979"/>
                </a:lnTo>
                <a:lnTo>
                  <a:pt x="6785" y="979"/>
                </a:lnTo>
                <a:lnTo>
                  <a:pt x="6779" y="981"/>
                </a:lnTo>
                <a:lnTo>
                  <a:pt x="6765" y="986"/>
                </a:lnTo>
                <a:lnTo>
                  <a:pt x="6750" y="994"/>
                </a:lnTo>
                <a:lnTo>
                  <a:pt x="6736" y="1003"/>
                </a:lnTo>
                <a:lnTo>
                  <a:pt x="6721" y="1011"/>
                </a:lnTo>
                <a:lnTo>
                  <a:pt x="6708" y="1018"/>
                </a:lnTo>
                <a:lnTo>
                  <a:pt x="6696" y="1023"/>
                </a:lnTo>
                <a:lnTo>
                  <a:pt x="6691" y="1024"/>
                </a:lnTo>
                <a:lnTo>
                  <a:pt x="6684" y="1024"/>
                </a:lnTo>
                <a:lnTo>
                  <a:pt x="6684" y="1024"/>
                </a:lnTo>
                <a:lnTo>
                  <a:pt x="6665" y="1023"/>
                </a:lnTo>
                <a:lnTo>
                  <a:pt x="6657" y="1023"/>
                </a:lnTo>
                <a:lnTo>
                  <a:pt x="6647" y="1024"/>
                </a:lnTo>
                <a:lnTo>
                  <a:pt x="6639" y="1027"/>
                </a:lnTo>
                <a:lnTo>
                  <a:pt x="6630" y="1032"/>
                </a:lnTo>
                <a:lnTo>
                  <a:pt x="6620" y="1039"/>
                </a:lnTo>
                <a:lnTo>
                  <a:pt x="6609" y="1048"/>
                </a:lnTo>
                <a:lnTo>
                  <a:pt x="6609" y="1048"/>
                </a:lnTo>
                <a:lnTo>
                  <a:pt x="6586" y="1068"/>
                </a:lnTo>
                <a:lnTo>
                  <a:pt x="6567" y="1082"/>
                </a:lnTo>
                <a:lnTo>
                  <a:pt x="6558" y="1088"/>
                </a:lnTo>
                <a:lnTo>
                  <a:pt x="6548" y="1093"/>
                </a:lnTo>
                <a:lnTo>
                  <a:pt x="6537" y="1096"/>
                </a:lnTo>
                <a:lnTo>
                  <a:pt x="6525" y="1096"/>
                </a:lnTo>
                <a:lnTo>
                  <a:pt x="6525" y="1096"/>
                </a:lnTo>
                <a:lnTo>
                  <a:pt x="6516" y="1098"/>
                </a:lnTo>
                <a:lnTo>
                  <a:pt x="6509" y="1101"/>
                </a:lnTo>
                <a:lnTo>
                  <a:pt x="6506" y="1106"/>
                </a:lnTo>
                <a:lnTo>
                  <a:pt x="6503" y="1113"/>
                </a:lnTo>
                <a:lnTo>
                  <a:pt x="6500" y="1129"/>
                </a:lnTo>
                <a:lnTo>
                  <a:pt x="6498" y="1138"/>
                </a:lnTo>
                <a:lnTo>
                  <a:pt x="6495" y="1149"/>
                </a:lnTo>
                <a:lnTo>
                  <a:pt x="6495" y="1149"/>
                </a:lnTo>
                <a:lnTo>
                  <a:pt x="6489" y="1159"/>
                </a:lnTo>
                <a:lnTo>
                  <a:pt x="6479" y="1169"/>
                </a:lnTo>
                <a:lnTo>
                  <a:pt x="6469" y="1178"/>
                </a:lnTo>
                <a:lnTo>
                  <a:pt x="6458" y="1186"/>
                </a:lnTo>
                <a:lnTo>
                  <a:pt x="6436" y="1202"/>
                </a:lnTo>
                <a:lnTo>
                  <a:pt x="6415" y="1215"/>
                </a:lnTo>
                <a:lnTo>
                  <a:pt x="6415" y="1215"/>
                </a:lnTo>
                <a:lnTo>
                  <a:pt x="6410" y="1218"/>
                </a:lnTo>
                <a:lnTo>
                  <a:pt x="6405" y="1223"/>
                </a:lnTo>
                <a:lnTo>
                  <a:pt x="6397" y="1238"/>
                </a:lnTo>
                <a:lnTo>
                  <a:pt x="6389" y="1255"/>
                </a:lnTo>
                <a:lnTo>
                  <a:pt x="6379" y="1275"/>
                </a:lnTo>
                <a:lnTo>
                  <a:pt x="6371" y="1294"/>
                </a:lnTo>
                <a:lnTo>
                  <a:pt x="6363" y="1310"/>
                </a:lnTo>
                <a:lnTo>
                  <a:pt x="6354" y="1323"/>
                </a:lnTo>
                <a:lnTo>
                  <a:pt x="6350" y="1326"/>
                </a:lnTo>
                <a:lnTo>
                  <a:pt x="6346" y="1329"/>
                </a:lnTo>
                <a:lnTo>
                  <a:pt x="6346" y="1329"/>
                </a:lnTo>
                <a:lnTo>
                  <a:pt x="6336" y="1332"/>
                </a:lnTo>
                <a:lnTo>
                  <a:pt x="6326" y="1337"/>
                </a:lnTo>
                <a:lnTo>
                  <a:pt x="6318" y="1344"/>
                </a:lnTo>
                <a:lnTo>
                  <a:pt x="6310" y="1352"/>
                </a:lnTo>
                <a:lnTo>
                  <a:pt x="6302" y="1363"/>
                </a:lnTo>
                <a:lnTo>
                  <a:pt x="6294" y="1374"/>
                </a:lnTo>
                <a:lnTo>
                  <a:pt x="6288" y="1387"/>
                </a:lnTo>
                <a:lnTo>
                  <a:pt x="6283" y="1401"/>
                </a:lnTo>
                <a:lnTo>
                  <a:pt x="6283" y="1401"/>
                </a:lnTo>
                <a:lnTo>
                  <a:pt x="6280" y="1410"/>
                </a:lnTo>
                <a:lnTo>
                  <a:pt x="6275" y="1416"/>
                </a:lnTo>
                <a:lnTo>
                  <a:pt x="6269" y="1421"/>
                </a:lnTo>
                <a:lnTo>
                  <a:pt x="6261" y="1427"/>
                </a:lnTo>
                <a:lnTo>
                  <a:pt x="6243" y="1435"/>
                </a:lnTo>
                <a:lnTo>
                  <a:pt x="6222" y="1442"/>
                </a:lnTo>
                <a:lnTo>
                  <a:pt x="6180" y="1453"/>
                </a:lnTo>
                <a:lnTo>
                  <a:pt x="6161" y="1458"/>
                </a:lnTo>
                <a:lnTo>
                  <a:pt x="6143" y="1464"/>
                </a:lnTo>
                <a:lnTo>
                  <a:pt x="6143" y="1464"/>
                </a:lnTo>
                <a:lnTo>
                  <a:pt x="6139" y="1467"/>
                </a:lnTo>
                <a:lnTo>
                  <a:pt x="6134" y="1471"/>
                </a:lnTo>
                <a:lnTo>
                  <a:pt x="6131" y="1475"/>
                </a:lnTo>
                <a:lnTo>
                  <a:pt x="6129" y="1480"/>
                </a:lnTo>
                <a:lnTo>
                  <a:pt x="6127" y="1483"/>
                </a:lnTo>
                <a:lnTo>
                  <a:pt x="6127" y="1488"/>
                </a:lnTo>
                <a:lnTo>
                  <a:pt x="6131" y="1498"/>
                </a:lnTo>
                <a:lnTo>
                  <a:pt x="6137" y="1517"/>
                </a:lnTo>
                <a:lnTo>
                  <a:pt x="6139" y="1527"/>
                </a:lnTo>
                <a:lnTo>
                  <a:pt x="6139" y="1532"/>
                </a:lnTo>
                <a:lnTo>
                  <a:pt x="6137" y="1536"/>
                </a:lnTo>
                <a:lnTo>
                  <a:pt x="6137" y="1536"/>
                </a:lnTo>
                <a:lnTo>
                  <a:pt x="6135" y="1546"/>
                </a:lnTo>
                <a:lnTo>
                  <a:pt x="6135" y="1554"/>
                </a:lnTo>
                <a:lnTo>
                  <a:pt x="6137" y="1562"/>
                </a:lnTo>
                <a:lnTo>
                  <a:pt x="6140" y="1570"/>
                </a:lnTo>
                <a:lnTo>
                  <a:pt x="6143" y="1578"/>
                </a:lnTo>
                <a:lnTo>
                  <a:pt x="6147" y="1589"/>
                </a:lnTo>
                <a:lnTo>
                  <a:pt x="6148" y="1601"/>
                </a:lnTo>
                <a:lnTo>
                  <a:pt x="6148" y="1613"/>
                </a:lnTo>
                <a:lnTo>
                  <a:pt x="6148" y="1613"/>
                </a:lnTo>
                <a:lnTo>
                  <a:pt x="6145" y="1626"/>
                </a:lnTo>
                <a:lnTo>
                  <a:pt x="6142" y="1637"/>
                </a:lnTo>
                <a:lnTo>
                  <a:pt x="6139" y="1647"/>
                </a:lnTo>
                <a:lnTo>
                  <a:pt x="6134" y="1654"/>
                </a:lnTo>
                <a:lnTo>
                  <a:pt x="6127" y="1663"/>
                </a:lnTo>
                <a:lnTo>
                  <a:pt x="6124" y="1665"/>
                </a:lnTo>
                <a:lnTo>
                  <a:pt x="6124" y="1665"/>
                </a:lnTo>
                <a:lnTo>
                  <a:pt x="6129" y="1670"/>
                </a:lnTo>
                <a:lnTo>
                  <a:pt x="6142" y="1681"/>
                </a:lnTo>
                <a:lnTo>
                  <a:pt x="6151" y="1687"/>
                </a:lnTo>
                <a:lnTo>
                  <a:pt x="6163" y="1694"/>
                </a:lnTo>
                <a:lnTo>
                  <a:pt x="6175" y="1698"/>
                </a:lnTo>
                <a:lnTo>
                  <a:pt x="6190" y="1703"/>
                </a:lnTo>
                <a:lnTo>
                  <a:pt x="6190" y="1703"/>
                </a:lnTo>
                <a:lnTo>
                  <a:pt x="6203" y="1705"/>
                </a:lnTo>
                <a:lnTo>
                  <a:pt x="6212" y="1705"/>
                </a:lnTo>
                <a:lnTo>
                  <a:pt x="6220" y="1700"/>
                </a:lnTo>
                <a:lnTo>
                  <a:pt x="6228" y="1695"/>
                </a:lnTo>
                <a:lnTo>
                  <a:pt x="6243" y="1681"/>
                </a:lnTo>
                <a:lnTo>
                  <a:pt x="6251" y="1674"/>
                </a:lnTo>
                <a:lnTo>
                  <a:pt x="6262" y="1668"/>
                </a:lnTo>
                <a:lnTo>
                  <a:pt x="6262" y="1668"/>
                </a:lnTo>
                <a:lnTo>
                  <a:pt x="6272" y="1665"/>
                </a:lnTo>
                <a:lnTo>
                  <a:pt x="6278" y="1665"/>
                </a:lnTo>
                <a:lnTo>
                  <a:pt x="6286" y="1665"/>
                </a:lnTo>
                <a:lnTo>
                  <a:pt x="6288" y="1665"/>
                </a:lnTo>
                <a:lnTo>
                  <a:pt x="6289" y="1662"/>
                </a:lnTo>
                <a:lnTo>
                  <a:pt x="6296" y="1641"/>
                </a:lnTo>
                <a:lnTo>
                  <a:pt x="6296" y="1641"/>
                </a:lnTo>
                <a:lnTo>
                  <a:pt x="6302" y="1628"/>
                </a:lnTo>
                <a:lnTo>
                  <a:pt x="6305" y="1625"/>
                </a:lnTo>
                <a:lnTo>
                  <a:pt x="6309" y="1623"/>
                </a:lnTo>
                <a:lnTo>
                  <a:pt x="6312" y="1621"/>
                </a:lnTo>
                <a:lnTo>
                  <a:pt x="6315" y="1621"/>
                </a:lnTo>
                <a:lnTo>
                  <a:pt x="6318" y="1623"/>
                </a:lnTo>
                <a:lnTo>
                  <a:pt x="6322" y="1625"/>
                </a:lnTo>
                <a:lnTo>
                  <a:pt x="6328" y="1633"/>
                </a:lnTo>
                <a:lnTo>
                  <a:pt x="6334" y="1644"/>
                </a:lnTo>
                <a:lnTo>
                  <a:pt x="6338" y="1657"/>
                </a:lnTo>
                <a:lnTo>
                  <a:pt x="6342" y="1673"/>
                </a:lnTo>
                <a:lnTo>
                  <a:pt x="6342" y="1673"/>
                </a:lnTo>
                <a:lnTo>
                  <a:pt x="6346" y="1702"/>
                </a:lnTo>
                <a:lnTo>
                  <a:pt x="6350" y="1726"/>
                </a:lnTo>
                <a:lnTo>
                  <a:pt x="6354" y="1739"/>
                </a:lnTo>
                <a:lnTo>
                  <a:pt x="6358" y="1750"/>
                </a:lnTo>
                <a:lnTo>
                  <a:pt x="6367" y="1761"/>
                </a:lnTo>
                <a:lnTo>
                  <a:pt x="6376" y="1772"/>
                </a:lnTo>
                <a:lnTo>
                  <a:pt x="6376" y="1772"/>
                </a:lnTo>
                <a:lnTo>
                  <a:pt x="6386" y="1784"/>
                </a:lnTo>
                <a:lnTo>
                  <a:pt x="6391" y="1793"/>
                </a:lnTo>
                <a:lnTo>
                  <a:pt x="6392" y="1801"/>
                </a:lnTo>
                <a:lnTo>
                  <a:pt x="6394" y="1809"/>
                </a:lnTo>
                <a:lnTo>
                  <a:pt x="6394" y="1816"/>
                </a:lnTo>
                <a:lnTo>
                  <a:pt x="6395" y="1820"/>
                </a:lnTo>
                <a:lnTo>
                  <a:pt x="6400" y="1827"/>
                </a:lnTo>
                <a:lnTo>
                  <a:pt x="6408" y="1832"/>
                </a:lnTo>
                <a:lnTo>
                  <a:pt x="6408" y="1832"/>
                </a:lnTo>
                <a:lnTo>
                  <a:pt x="6413" y="1833"/>
                </a:lnTo>
                <a:lnTo>
                  <a:pt x="6416" y="1833"/>
                </a:lnTo>
                <a:lnTo>
                  <a:pt x="6421" y="1833"/>
                </a:lnTo>
                <a:lnTo>
                  <a:pt x="6424" y="1832"/>
                </a:lnTo>
                <a:lnTo>
                  <a:pt x="6432" y="1827"/>
                </a:lnTo>
                <a:lnTo>
                  <a:pt x="6439" y="1820"/>
                </a:lnTo>
                <a:lnTo>
                  <a:pt x="6445" y="1814"/>
                </a:lnTo>
                <a:lnTo>
                  <a:pt x="6452" y="1809"/>
                </a:lnTo>
                <a:lnTo>
                  <a:pt x="6458" y="1806"/>
                </a:lnTo>
                <a:lnTo>
                  <a:pt x="6463" y="1806"/>
                </a:lnTo>
                <a:lnTo>
                  <a:pt x="6466" y="1808"/>
                </a:lnTo>
                <a:lnTo>
                  <a:pt x="6466" y="1808"/>
                </a:lnTo>
                <a:lnTo>
                  <a:pt x="6476" y="1809"/>
                </a:lnTo>
                <a:lnTo>
                  <a:pt x="6485" y="1809"/>
                </a:lnTo>
                <a:lnTo>
                  <a:pt x="6493" y="1808"/>
                </a:lnTo>
                <a:lnTo>
                  <a:pt x="6501" y="1804"/>
                </a:lnTo>
                <a:lnTo>
                  <a:pt x="6508" y="1798"/>
                </a:lnTo>
                <a:lnTo>
                  <a:pt x="6513" y="1790"/>
                </a:lnTo>
                <a:lnTo>
                  <a:pt x="6514" y="1780"/>
                </a:lnTo>
                <a:lnTo>
                  <a:pt x="6516" y="1769"/>
                </a:lnTo>
                <a:lnTo>
                  <a:pt x="6516" y="1769"/>
                </a:lnTo>
                <a:lnTo>
                  <a:pt x="6511" y="1743"/>
                </a:lnTo>
                <a:lnTo>
                  <a:pt x="6509" y="1731"/>
                </a:lnTo>
                <a:lnTo>
                  <a:pt x="6509" y="1716"/>
                </a:lnTo>
                <a:lnTo>
                  <a:pt x="6509" y="1705"/>
                </a:lnTo>
                <a:lnTo>
                  <a:pt x="6513" y="1695"/>
                </a:lnTo>
                <a:lnTo>
                  <a:pt x="6516" y="1690"/>
                </a:lnTo>
                <a:lnTo>
                  <a:pt x="6519" y="1687"/>
                </a:lnTo>
                <a:lnTo>
                  <a:pt x="6524" y="1684"/>
                </a:lnTo>
                <a:lnTo>
                  <a:pt x="6529" y="1682"/>
                </a:lnTo>
                <a:lnTo>
                  <a:pt x="6529" y="1682"/>
                </a:lnTo>
                <a:lnTo>
                  <a:pt x="6540" y="1679"/>
                </a:lnTo>
                <a:lnTo>
                  <a:pt x="6551" y="1674"/>
                </a:lnTo>
                <a:lnTo>
                  <a:pt x="6561" y="1666"/>
                </a:lnTo>
                <a:lnTo>
                  <a:pt x="6570" y="1660"/>
                </a:lnTo>
                <a:lnTo>
                  <a:pt x="6578" y="1650"/>
                </a:lnTo>
                <a:lnTo>
                  <a:pt x="6585" y="1642"/>
                </a:lnTo>
                <a:lnTo>
                  <a:pt x="6588" y="1633"/>
                </a:lnTo>
                <a:lnTo>
                  <a:pt x="6591" y="1623"/>
                </a:lnTo>
                <a:lnTo>
                  <a:pt x="6591" y="1623"/>
                </a:lnTo>
                <a:lnTo>
                  <a:pt x="6591" y="1615"/>
                </a:lnTo>
                <a:lnTo>
                  <a:pt x="6588" y="1607"/>
                </a:lnTo>
                <a:lnTo>
                  <a:pt x="6582" y="1599"/>
                </a:lnTo>
                <a:lnTo>
                  <a:pt x="6575" y="1593"/>
                </a:lnTo>
                <a:lnTo>
                  <a:pt x="6567" y="1588"/>
                </a:lnTo>
                <a:lnTo>
                  <a:pt x="6558" y="1583"/>
                </a:lnTo>
                <a:lnTo>
                  <a:pt x="6543" y="1575"/>
                </a:lnTo>
                <a:lnTo>
                  <a:pt x="6543" y="1575"/>
                </a:lnTo>
                <a:lnTo>
                  <a:pt x="6540" y="1573"/>
                </a:lnTo>
                <a:lnTo>
                  <a:pt x="6538" y="1572"/>
                </a:lnTo>
                <a:lnTo>
                  <a:pt x="6537" y="1565"/>
                </a:lnTo>
                <a:lnTo>
                  <a:pt x="6538" y="1557"/>
                </a:lnTo>
                <a:lnTo>
                  <a:pt x="6540" y="1548"/>
                </a:lnTo>
                <a:lnTo>
                  <a:pt x="6546" y="1527"/>
                </a:lnTo>
                <a:lnTo>
                  <a:pt x="6548" y="1517"/>
                </a:lnTo>
                <a:lnTo>
                  <a:pt x="6546" y="1506"/>
                </a:lnTo>
                <a:lnTo>
                  <a:pt x="6546" y="1506"/>
                </a:lnTo>
                <a:lnTo>
                  <a:pt x="6546" y="1499"/>
                </a:lnTo>
                <a:lnTo>
                  <a:pt x="6546" y="1493"/>
                </a:lnTo>
                <a:lnTo>
                  <a:pt x="6550" y="1487"/>
                </a:lnTo>
                <a:lnTo>
                  <a:pt x="6553" y="1479"/>
                </a:lnTo>
                <a:lnTo>
                  <a:pt x="6564" y="1462"/>
                </a:lnTo>
                <a:lnTo>
                  <a:pt x="6577" y="1446"/>
                </a:lnTo>
                <a:lnTo>
                  <a:pt x="6593" y="1432"/>
                </a:lnTo>
                <a:lnTo>
                  <a:pt x="6607" y="1419"/>
                </a:lnTo>
                <a:lnTo>
                  <a:pt x="6623" y="1410"/>
                </a:lnTo>
                <a:lnTo>
                  <a:pt x="6630" y="1406"/>
                </a:lnTo>
                <a:lnTo>
                  <a:pt x="6636" y="1405"/>
                </a:lnTo>
                <a:lnTo>
                  <a:pt x="6636" y="1405"/>
                </a:lnTo>
                <a:lnTo>
                  <a:pt x="6647" y="1401"/>
                </a:lnTo>
                <a:lnTo>
                  <a:pt x="6657" y="1397"/>
                </a:lnTo>
                <a:lnTo>
                  <a:pt x="6665" y="1387"/>
                </a:lnTo>
                <a:lnTo>
                  <a:pt x="6672" y="1376"/>
                </a:lnTo>
                <a:lnTo>
                  <a:pt x="6678" y="1363"/>
                </a:lnTo>
                <a:lnTo>
                  <a:pt x="6684" y="1347"/>
                </a:lnTo>
                <a:lnTo>
                  <a:pt x="6696" y="1315"/>
                </a:lnTo>
                <a:lnTo>
                  <a:pt x="6696" y="1315"/>
                </a:lnTo>
                <a:lnTo>
                  <a:pt x="6699" y="1307"/>
                </a:lnTo>
                <a:lnTo>
                  <a:pt x="6704" y="1300"/>
                </a:lnTo>
                <a:lnTo>
                  <a:pt x="6708" y="1294"/>
                </a:lnTo>
                <a:lnTo>
                  <a:pt x="6715" y="1289"/>
                </a:lnTo>
                <a:lnTo>
                  <a:pt x="6729" y="1279"/>
                </a:lnTo>
                <a:lnTo>
                  <a:pt x="6745" y="1275"/>
                </a:lnTo>
                <a:lnTo>
                  <a:pt x="6760" y="1271"/>
                </a:lnTo>
                <a:lnTo>
                  <a:pt x="6774" y="1271"/>
                </a:lnTo>
                <a:lnTo>
                  <a:pt x="6785" y="1271"/>
                </a:lnTo>
                <a:lnTo>
                  <a:pt x="6792" y="1273"/>
                </a:lnTo>
                <a:lnTo>
                  <a:pt x="6792" y="1273"/>
                </a:lnTo>
                <a:lnTo>
                  <a:pt x="6802" y="1279"/>
                </a:lnTo>
                <a:lnTo>
                  <a:pt x="6808" y="1283"/>
                </a:lnTo>
                <a:lnTo>
                  <a:pt x="6813" y="1287"/>
                </a:lnTo>
                <a:lnTo>
                  <a:pt x="6819" y="1296"/>
                </a:lnTo>
                <a:lnTo>
                  <a:pt x="6822" y="1304"/>
                </a:lnTo>
                <a:lnTo>
                  <a:pt x="6826" y="1315"/>
                </a:lnTo>
                <a:lnTo>
                  <a:pt x="6827" y="1329"/>
                </a:lnTo>
                <a:lnTo>
                  <a:pt x="6827" y="1329"/>
                </a:lnTo>
                <a:lnTo>
                  <a:pt x="6826" y="1337"/>
                </a:lnTo>
                <a:lnTo>
                  <a:pt x="6822" y="1345"/>
                </a:lnTo>
                <a:lnTo>
                  <a:pt x="6818" y="1353"/>
                </a:lnTo>
                <a:lnTo>
                  <a:pt x="6813" y="1361"/>
                </a:lnTo>
                <a:lnTo>
                  <a:pt x="6797" y="1377"/>
                </a:lnTo>
                <a:lnTo>
                  <a:pt x="6777" y="1392"/>
                </a:lnTo>
                <a:lnTo>
                  <a:pt x="6758" y="1405"/>
                </a:lnTo>
                <a:lnTo>
                  <a:pt x="6741" y="1416"/>
                </a:lnTo>
                <a:lnTo>
                  <a:pt x="6726" y="1422"/>
                </a:lnTo>
                <a:lnTo>
                  <a:pt x="6716" y="1426"/>
                </a:lnTo>
                <a:lnTo>
                  <a:pt x="6716" y="1426"/>
                </a:lnTo>
                <a:lnTo>
                  <a:pt x="6710" y="1429"/>
                </a:lnTo>
                <a:lnTo>
                  <a:pt x="6702" y="1432"/>
                </a:lnTo>
                <a:lnTo>
                  <a:pt x="6696" y="1438"/>
                </a:lnTo>
                <a:lnTo>
                  <a:pt x="6691" y="1445"/>
                </a:lnTo>
                <a:lnTo>
                  <a:pt x="6686" y="1453"/>
                </a:lnTo>
                <a:lnTo>
                  <a:pt x="6683" y="1462"/>
                </a:lnTo>
                <a:lnTo>
                  <a:pt x="6683" y="1474"/>
                </a:lnTo>
                <a:lnTo>
                  <a:pt x="6684" y="1485"/>
                </a:lnTo>
                <a:lnTo>
                  <a:pt x="6684" y="1485"/>
                </a:lnTo>
                <a:lnTo>
                  <a:pt x="6688" y="1498"/>
                </a:lnTo>
                <a:lnTo>
                  <a:pt x="6688" y="1511"/>
                </a:lnTo>
                <a:lnTo>
                  <a:pt x="6686" y="1522"/>
                </a:lnTo>
                <a:lnTo>
                  <a:pt x="6683" y="1535"/>
                </a:lnTo>
                <a:lnTo>
                  <a:pt x="6678" y="1554"/>
                </a:lnTo>
                <a:lnTo>
                  <a:pt x="6675" y="1560"/>
                </a:lnTo>
                <a:lnTo>
                  <a:pt x="6675" y="1560"/>
                </a:lnTo>
                <a:lnTo>
                  <a:pt x="6729" y="1593"/>
                </a:lnTo>
                <a:lnTo>
                  <a:pt x="6729" y="1593"/>
                </a:lnTo>
                <a:lnTo>
                  <a:pt x="6739" y="1597"/>
                </a:lnTo>
                <a:lnTo>
                  <a:pt x="6749" y="1601"/>
                </a:lnTo>
                <a:lnTo>
                  <a:pt x="6760" y="1602"/>
                </a:lnTo>
                <a:lnTo>
                  <a:pt x="6769" y="1602"/>
                </a:lnTo>
                <a:lnTo>
                  <a:pt x="6782" y="1601"/>
                </a:lnTo>
                <a:lnTo>
                  <a:pt x="6795" y="1599"/>
                </a:lnTo>
                <a:lnTo>
                  <a:pt x="6808" y="1594"/>
                </a:lnTo>
                <a:lnTo>
                  <a:pt x="6824" y="1589"/>
                </a:lnTo>
                <a:lnTo>
                  <a:pt x="6824" y="1589"/>
                </a:lnTo>
                <a:lnTo>
                  <a:pt x="6840" y="1583"/>
                </a:lnTo>
                <a:lnTo>
                  <a:pt x="6859" y="1576"/>
                </a:lnTo>
                <a:lnTo>
                  <a:pt x="6879" y="1572"/>
                </a:lnTo>
                <a:lnTo>
                  <a:pt x="6898" y="1567"/>
                </a:lnTo>
                <a:lnTo>
                  <a:pt x="6916" y="1565"/>
                </a:lnTo>
                <a:lnTo>
                  <a:pt x="6928" y="1565"/>
                </a:lnTo>
                <a:lnTo>
                  <a:pt x="6933" y="1567"/>
                </a:lnTo>
                <a:lnTo>
                  <a:pt x="6938" y="1568"/>
                </a:lnTo>
                <a:lnTo>
                  <a:pt x="6940" y="1572"/>
                </a:lnTo>
                <a:lnTo>
                  <a:pt x="6941" y="1575"/>
                </a:lnTo>
                <a:lnTo>
                  <a:pt x="6941" y="1575"/>
                </a:lnTo>
                <a:lnTo>
                  <a:pt x="6943" y="1578"/>
                </a:lnTo>
                <a:lnTo>
                  <a:pt x="6944" y="1581"/>
                </a:lnTo>
                <a:lnTo>
                  <a:pt x="6952" y="1588"/>
                </a:lnTo>
                <a:lnTo>
                  <a:pt x="6965" y="1593"/>
                </a:lnTo>
                <a:lnTo>
                  <a:pt x="6977" y="1596"/>
                </a:lnTo>
                <a:lnTo>
                  <a:pt x="6988" y="1599"/>
                </a:lnTo>
                <a:lnTo>
                  <a:pt x="6996" y="1602"/>
                </a:lnTo>
                <a:lnTo>
                  <a:pt x="6997" y="1604"/>
                </a:lnTo>
                <a:lnTo>
                  <a:pt x="6997" y="1605"/>
                </a:lnTo>
                <a:lnTo>
                  <a:pt x="6994" y="1609"/>
                </a:lnTo>
                <a:lnTo>
                  <a:pt x="6989" y="1610"/>
                </a:lnTo>
                <a:lnTo>
                  <a:pt x="6989" y="1610"/>
                </a:lnTo>
                <a:lnTo>
                  <a:pt x="6968" y="1617"/>
                </a:lnTo>
                <a:lnTo>
                  <a:pt x="6952" y="1623"/>
                </a:lnTo>
                <a:lnTo>
                  <a:pt x="6946" y="1626"/>
                </a:lnTo>
                <a:lnTo>
                  <a:pt x="6940" y="1629"/>
                </a:lnTo>
                <a:lnTo>
                  <a:pt x="6935" y="1634"/>
                </a:lnTo>
                <a:lnTo>
                  <a:pt x="6932" y="1641"/>
                </a:lnTo>
                <a:lnTo>
                  <a:pt x="6932" y="1641"/>
                </a:lnTo>
                <a:lnTo>
                  <a:pt x="6927" y="1645"/>
                </a:lnTo>
                <a:lnTo>
                  <a:pt x="6920" y="1647"/>
                </a:lnTo>
                <a:lnTo>
                  <a:pt x="6914" y="1645"/>
                </a:lnTo>
                <a:lnTo>
                  <a:pt x="6907" y="1644"/>
                </a:lnTo>
                <a:lnTo>
                  <a:pt x="6898" y="1637"/>
                </a:lnTo>
                <a:lnTo>
                  <a:pt x="6893" y="1634"/>
                </a:lnTo>
                <a:lnTo>
                  <a:pt x="6893" y="1634"/>
                </a:lnTo>
                <a:lnTo>
                  <a:pt x="6846" y="1634"/>
                </a:lnTo>
                <a:lnTo>
                  <a:pt x="6810" y="1636"/>
                </a:lnTo>
                <a:lnTo>
                  <a:pt x="6782" y="1637"/>
                </a:lnTo>
                <a:lnTo>
                  <a:pt x="6782" y="1637"/>
                </a:lnTo>
                <a:lnTo>
                  <a:pt x="6777" y="1639"/>
                </a:lnTo>
                <a:lnTo>
                  <a:pt x="6774" y="1641"/>
                </a:lnTo>
                <a:lnTo>
                  <a:pt x="6771" y="1644"/>
                </a:lnTo>
                <a:lnTo>
                  <a:pt x="6768" y="1649"/>
                </a:lnTo>
                <a:lnTo>
                  <a:pt x="6765" y="1658"/>
                </a:lnTo>
                <a:lnTo>
                  <a:pt x="6765" y="1668"/>
                </a:lnTo>
                <a:lnTo>
                  <a:pt x="6768" y="1679"/>
                </a:lnTo>
                <a:lnTo>
                  <a:pt x="6773" y="1687"/>
                </a:lnTo>
                <a:lnTo>
                  <a:pt x="6776" y="1690"/>
                </a:lnTo>
                <a:lnTo>
                  <a:pt x="6781" y="1694"/>
                </a:lnTo>
                <a:lnTo>
                  <a:pt x="6785" y="1695"/>
                </a:lnTo>
                <a:lnTo>
                  <a:pt x="6792" y="1697"/>
                </a:lnTo>
                <a:lnTo>
                  <a:pt x="6792" y="1697"/>
                </a:lnTo>
                <a:lnTo>
                  <a:pt x="6798" y="1697"/>
                </a:lnTo>
                <a:lnTo>
                  <a:pt x="6803" y="1698"/>
                </a:lnTo>
                <a:lnTo>
                  <a:pt x="6806" y="1702"/>
                </a:lnTo>
                <a:lnTo>
                  <a:pt x="6808" y="1705"/>
                </a:lnTo>
                <a:lnTo>
                  <a:pt x="6808" y="1708"/>
                </a:lnTo>
                <a:lnTo>
                  <a:pt x="6808" y="1713"/>
                </a:lnTo>
                <a:lnTo>
                  <a:pt x="6806" y="1724"/>
                </a:lnTo>
                <a:lnTo>
                  <a:pt x="6802" y="1734"/>
                </a:lnTo>
                <a:lnTo>
                  <a:pt x="6794" y="1745"/>
                </a:lnTo>
                <a:lnTo>
                  <a:pt x="6787" y="1753"/>
                </a:lnTo>
                <a:lnTo>
                  <a:pt x="6779" y="1758"/>
                </a:lnTo>
                <a:lnTo>
                  <a:pt x="6779" y="1758"/>
                </a:lnTo>
                <a:lnTo>
                  <a:pt x="6771" y="1761"/>
                </a:lnTo>
                <a:lnTo>
                  <a:pt x="6766" y="1759"/>
                </a:lnTo>
                <a:lnTo>
                  <a:pt x="6760" y="1755"/>
                </a:lnTo>
                <a:lnTo>
                  <a:pt x="6757" y="1750"/>
                </a:lnTo>
                <a:lnTo>
                  <a:pt x="6747" y="1737"/>
                </a:lnTo>
                <a:lnTo>
                  <a:pt x="6741" y="1731"/>
                </a:lnTo>
                <a:lnTo>
                  <a:pt x="6733" y="1727"/>
                </a:lnTo>
                <a:lnTo>
                  <a:pt x="6733" y="1727"/>
                </a:lnTo>
                <a:lnTo>
                  <a:pt x="6729" y="1727"/>
                </a:lnTo>
                <a:lnTo>
                  <a:pt x="6724" y="1727"/>
                </a:lnTo>
                <a:lnTo>
                  <a:pt x="6716" y="1732"/>
                </a:lnTo>
                <a:lnTo>
                  <a:pt x="6708" y="1739"/>
                </a:lnTo>
                <a:lnTo>
                  <a:pt x="6702" y="1747"/>
                </a:lnTo>
                <a:lnTo>
                  <a:pt x="6689" y="1764"/>
                </a:lnTo>
                <a:lnTo>
                  <a:pt x="6684" y="1772"/>
                </a:lnTo>
                <a:lnTo>
                  <a:pt x="6684" y="1772"/>
                </a:lnTo>
                <a:lnTo>
                  <a:pt x="6688" y="1784"/>
                </a:lnTo>
                <a:lnTo>
                  <a:pt x="6689" y="1795"/>
                </a:lnTo>
                <a:lnTo>
                  <a:pt x="6691" y="1808"/>
                </a:lnTo>
                <a:lnTo>
                  <a:pt x="6691" y="1820"/>
                </a:lnTo>
                <a:lnTo>
                  <a:pt x="6689" y="1833"/>
                </a:lnTo>
                <a:lnTo>
                  <a:pt x="6688" y="1840"/>
                </a:lnTo>
                <a:lnTo>
                  <a:pt x="6684" y="1845"/>
                </a:lnTo>
                <a:lnTo>
                  <a:pt x="6680" y="1849"/>
                </a:lnTo>
                <a:lnTo>
                  <a:pt x="6675" y="1853"/>
                </a:lnTo>
                <a:lnTo>
                  <a:pt x="6675" y="1853"/>
                </a:lnTo>
                <a:lnTo>
                  <a:pt x="6665" y="1857"/>
                </a:lnTo>
                <a:lnTo>
                  <a:pt x="6660" y="1865"/>
                </a:lnTo>
                <a:lnTo>
                  <a:pt x="6657" y="1872"/>
                </a:lnTo>
                <a:lnTo>
                  <a:pt x="6655" y="1878"/>
                </a:lnTo>
                <a:lnTo>
                  <a:pt x="6654" y="1885"/>
                </a:lnTo>
                <a:lnTo>
                  <a:pt x="6649" y="1891"/>
                </a:lnTo>
                <a:lnTo>
                  <a:pt x="6643" y="1894"/>
                </a:lnTo>
                <a:lnTo>
                  <a:pt x="6630" y="1898"/>
                </a:lnTo>
                <a:lnTo>
                  <a:pt x="6630" y="1898"/>
                </a:lnTo>
                <a:lnTo>
                  <a:pt x="6617" y="1898"/>
                </a:lnTo>
                <a:lnTo>
                  <a:pt x="6607" y="1896"/>
                </a:lnTo>
                <a:lnTo>
                  <a:pt x="6602" y="1893"/>
                </a:lnTo>
                <a:lnTo>
                  <a:pt x="6599" y="1890"/>
                </a:lnTo>
                <a:lnTo>
                  <a:pt x="6596" y="1881"/>
                </a:lnTo>
                <a:lnTo>
                  <a:pt x="6594" y="1878"/>
                </a:lnTo>
                <a:lnTo>
                  <a:pt x="6591" y="1877"/>
                </a:lnTo>
                <a:lnTo>
                  <a:pt x="6591" y="1877"/>
                </a:lnTo>
                <a:lnTo>
                  <a:pt x="6585" y="1877"/>
                </a:lnTo>
                <a:lnTo>
                  <a:pt x="6572" y="1877"/>
                </a:lnTo>
                <a:lnTo>
                  <a:pt x="6540" y="1881"/>
                </a:lnTo>
                <a:lnTo>
                  <a:pt x="6506" y="1891"/>
                </a:lnTo>
                <a:lnTo>
                  <a:pt x="6493" y="1896"/>
                </a:lnTo>
                <a:lnTo>
                  <a:pt x="6484" y="1901"/>
                </a:lnTo>
                <a:lnTo>
                  <a:pt x="6484" y="1901"/>
                </a:lnTo>
                <a:lnTo>
                  <a:pt x="6477" y="1906"/>
                </a:lnTo>
                <a:lnTo>
                  <a:pt x="6469" y="1909"/>
                </a:lnTo>
                <a:lnTo>
                  <a:pt x="6460" y="1910"/>
                </a:lnTo>
                <a:lnTo>
                  <a:pt x="6450" y="1910"/>
                </a:lnTo>
                <a:lnTo>
                  <a:pt x="6440" y="1909"/>
                </a:lnTo>
                <a:lnTo>
                  <a:pt x="6432" y="1904"/>
                </a:lnTo>
                <a:lnTo>
                  <a:pt x="6423" y="1899"/>
                </a:lnTo>
                <a:lnTo>
                  <a:pt x="6415" y="1891"/>
                </a:lnTo>
                <a:lnTo>
                  <a:pt x="6415" y="1891"/>
                </a:lnTo>
                <a:lnTo>
                  <a:pt x="6407" y="1883"/>
                </a:lnTo>
                <a:lnTo>
                  <a:pt x="6399" y="1880"/>
                </a:lnTo>
                <a:lnTo>
                  <a:pt x="6389" y="1880"/>
                </a:lnTo>
                <a:lnTo>
                  <a:pt x="6381" y="1883"/>
                </a:lnTo>
                <a:lnTo>
                  <a:pt x="6371" y="1888"/>
                </a:lnTo>
                <a:lnTo>
                  <a:pt x="6363" y="1893"/>
                </a:lnTo>
                <a:lnTo>
                  <a:pt x="6349" y="1904"/>
                </a:lnTo>
                <a:lnTo>
                  <a:pt x="6349" y="1904"/>
                </a:lnTo>
                <a:lnTo>
                  <a:pt x="6341" y="1907"/>
                </a:lnTo>
                <a:lnTo>
                  <a:pt x="6333" y="1907"/>
                </a:lnTo>
                <a:lnTo>
                  <a:pt x="6325" y="1906"/>
                </a:lnTo>
                <a:lnTo>
                  <a:pt x="6315" y="1901"/>
                </a:lnTo>
                <a:lnTo>
                  <a:pt x="6294" y="1890"/>
                </a:lnTo>
                <a:lnTo>
                  <a:pt x="6277" y="1880"/>
                </a:lnTo>
                <a:lnTo>
                  <a:pt x="6277" y="1880"/>
                </a:lnTo>
                <a:lnTo>
                  <a:pt x="6272" y="1878"/>
                </a:lnTo>
                <a:lnTo>
                  <a:pt x="6269" y="1875"/>
                </a:lnTo>
                <a:lnTo>
                  <a:pt x="6269" y="1872"/>
                </a:lnTo>
                <a:lnTo>
                  <a:pt x="6267" y="1867"/>
                </a:lnTo>
                <a:lnTo>
                  <a:pt x="6269" y="1857"/>
                </a:lnTo>
                <a:lnTo>
                  <a:pt x="6273" y="1846"/>
                </a:lnTo>
                <a:lnTo>
                  <a:pt x="6286" y="1822"/>
                </a:lnTo>
                <a:lnTo>
                  <a:pt x="6291" y="1809"/>
                </a:lnTo>
                <a:lnTo>
                  <a:pt x="6296" y="1796"/>
                </a:lnTo>
                <a:lnTo>
                  <a:pt x="6296" y="1796"/>
                </a:lnTo>
                <a:lnTo>
                  <a:pt x="6304" y="1771"/>
                </a:lnTo>
                <a:lnTo>
                  <a:pt x="6307" y="1747"/>
                </a:lnTo>
                <a:lnTo>
                  <a:pt x="6309" y="1731"/>
                </a:lnTo>
                <a:lnTo>
                  <a:pt x="6309" y="1729"/>
                </a:lnTo>
                <a:lnTo>
                  <a:pt x="6307" y="1731"/>
                </a:lnTo>
                <a:lnTo>
                  <a:pt x="6307" y="1731"/>
                </a:lnTo>
                <a:lnTo>
                  <a:pt x="6304" y="1735"/>
                </a:lnTo>
                <a:lnTo>
                  <a:pt x="6299" y="1739"/>
                </a:lnTo>
                <a:lnTo>
                  <a:pt x="6285" y="1743"/>
                </a:lnTo>
                <a:lnTo>
                  <a:pt x="6265" y="1748"/>
                </a:lnTo>
                <a:lnTo>
                  <a:pt x="6256" y="1751"/>
                </a:lnTo>
                <a:lnTo>
                  <a:pt x="6248" y="1755"/>
                </a:lnTo>
                <a:lnTo>
                  <a:pt x="6248" y="1755"/>
                </a:lnTo>
                <a:lnTo>
                  <a:pt x="6241" y="1761"/>
                </a:lnTo>
                <a:lnTo>
                  <a:pt x="6235" y="1771"/>
                </a:lnTo>
                <a:lnTo>
                  <a:pt x="6228" y="1780"/>
                </a:lnTo>
                <a:lnTo>
                  <a:pt x="6225" y="1792"/>
                </a:lnTo>
                <a:lnTo>
                  <a:pt x="6222" y="1801"/>
                </a:lnTo>
                <a:lnTo>
                  <a:pt x="6222" y="1811"/>
                </a:lnTo>
                <a:lnTo>
                  <a:pt x="6224" y="1819"/>
                </a:lnTo>
                <a:lnTo>
                  <a:pt x="6227" y="1825"/>
                </a:lnTo>
                <a:lnTo>
                  <a:pt x="6227" y="1825"/>
                </a:lnTo>
                <a:lnTo>
                  <a:pt x="6233" y="1830"/>
                </a:lnTo>
                <a:lnTo>
                  <a:pt x="6238" y="1837"/>
                </a:lnTo>
                <a:lnTo>
                  <a:pt x="6243" y="1846"/>
                </a:lnTo>
                <a:lnTo>
                  <a:pt x="6248" y="1857"/>
                </a:lnTo>
                <a:lnTo>
                  <a:pt x="6251" y="1870"/>
                </a:lnTo>
                <a:lnTo>
                  <a:pt x="6253" y="1883"/>
                </a:lnTo>
                <a:lnTo>
                  <a:pt x="6253" y="1898"/>
                </a:lnTo>
                <a:lnTo>
                  <a:pt x="6251" y="1912"/>
                </a:lnTo>
                <a:lnTo>
                  <a:pt x="6251" y="1912"/>
                </a:lnTo>
                <a:lnTo>
                  <a:pt x="6248" y="1923"/>
                </a:lnTo>
                <a:lnTo>
                  <a:pt x="6243" y="1931"/>
                </a:lnTo>
                <a:lnTo>
                  <a:pt x="6238" y="1936"/>
                </a:lnTo>
                <a:lnTo>
                  <a:pt x="6230" y="1939"/>
                </a:lnTo>
                <a:lnTo>
                  <a:pt x="6220" y="1939"/>
                </a:lnTo>
                <a:lnTo>
                  <a:pt x="6209" y="1938"/>
                </a:lnTo>
                <a:lnTo>
                  <a:pt x="6182" y="1931"/>
                </a:lnTo>
                <a:lnTo>
                  <a:pt x="6182" y="1931"/>
                </a:lnTo>
                <a:lnTo>
                  <a:pt x="6175" y="1931"/>
                </a:lnTo>
                <a:lnTo>
                  <a:pt x="6169" y="1931"/>
                </a:lnTo>
                <a:lnTo>
                  <a:pt x="6164" y="1933"/>
                </a:lnTo>
                <a:lnTo>
                  <a:pt x="6159" y="1936"/>
                </a:lnTo>
                <a:lnTo>
                  <a:pt x="6156" y="1939"/>
                </a:lnTo>
                <a:lnTo>
                  <a:pt x="6153" y="1942"/>
                </a:lnTo>
                <a:lnTo>
                  <a:pt x="6150" y="1952"/>
                </a:lnTo>
                <a:lnTo>
                  <a:pt x="6145" y="1975"/>
                </a:lnTo>
                <a:lnTo>
                  <a:pt x="6142" y="1986"/>
                </a:lnTo>
                <a:lnTo>
                  <a:pt x="6137" y="1994"/>
                </a:lnTo>
                <a:lnTo>
                  <a:pt x="6137" y="1994"/>
                </a:lnTo>
                <a:lnTo>
                  <a:pt x="6134" y="1997"/>
                </a:lnTo>
                <a:lnTo>
                  <a:pt x="6132" y="1999"/>
                </a:lnTo>
                <a:lnTo>
                  <a:pt x="6129" y="2000"/>
                </a:lnTo>
                <a:lnTo>
                  <a:pt x="6126" y="1999"/>
                </a:lnTo>
                <a:lnTo>
                  <a:pt x="6119" y="1995"/>
                </a:lnTo>
                <a:lnTo>
                  <a:pt x="6114" y="1992"/>
                </a:lnTo>
                <a:lnTo>
                  <a:pt x="6108" y="1987"/>
                </a:lnTo>
                <a:lnTo>
                  <a:pt x="6103" y="1986"/>
                </a:lnTo>
                <a:lnTo>
                  <a:pt x="6100" y="1986"/>
                </a:lnTo>
                <a:lnTo>
                  <a:pt x="6098" y="1987"/>
                </a:lnTo>
                <a:lnTo>
                  <a:pt x="6095" y="1994"/>
                </a:lnTo>
                <a:lnTo>
                  <a:pt x="6095" y="1994"/>
                </a:lnTo>
                <a:lnTo>
                  <a:pt x="6090" y="2013"/>
                </a:lnTo>
                <a:lnTo>
                  <a:pt x="6087" y="2020"/>
                </a:lnTo>
                <a:lnTo>
                  <a:pt x="6082" y="2026"/>
                </a:lnTo>
                <a:lnTo>
                  <a:pt x="6076" y="2032"/>
                </a:lnTo>
                <a:lnTo>
                  <a:pt x="6070" y="2037"/>
                </a:lnTo>
                <a:lnTo>
                  <a:pt x="6050" y="2050"/>
                </a:lnTo>
                <a:lnTo>
                  <a:pt x="6050" y="2050"/>
                </a:lnTo>
                <a:lnTo>
                  <a:pt x="6039" y="2055"/>
                </a:lnTo>
                <a:lnTo>
                  <a:pt x="6029" y="2056"/>
                </a:lnTo>
                <a:lnTo>
                  <a:pt x="6013" y="2056"/>
                </a:lnTo>
                <a:lnTo>
                  <a:pt x="6007" y="2056"/>
                </a:lnTo>
                <a:lnTo>
                  <a:pt x="6002" y="2060"/>
                </a:lnTo>
                <a:lnTo>
                  <a:pt x="5999" y="2066"/>
                </a:lnTo>
                <a:lnTo>
                  <a:pt x="5996" y="2077"/>
                </a:lnTo>
                <a:lnTo>
                  <a:pt x="5996" y="2077"/>
                </a:lnTo>
                <a:lnTo>
                  <a:pt x="5992" y="2090"/>
                </a:lnTo>
                <a:lnTo>
                  <a:pt x="5988" y="2098"/>
                </a:lnTo>
                <a:lnTo>
                  <a:pt x="5983" y="2105"/>
                </a:lnTo>
                <a:lnTo>
                  <a:pt x="5976" y="2108"/>
                </a:lnTo>
                <a:lnTo>
                  <a:pt x="5962" y="2114"/>
                </a:lnTo>
                <a:lnTo>
                  <a:pt x="5954" y="2117"/>
                </a:lnTo>
                <a:lnTo>
                  <a:pt x="5946" y="2122"/>
                </a:lnTo>
                <a:lnTo>
                  <a:pt x="5946" y="2122"/>
                </a:lnTo>
                <a:lnTo>
                  <a:pt x="5943" y="2125"/>
                </a:lnTo>
                <a:lnTo>
                  <a:pt x="5938" y="2127"/>
                </a:lnTo>
                <a:lnTo>
                  <a:pt x="5928" y="2127"/>
                </a:lnTo>
                <a:lnTo>
                  <a:pt x="5919" y="2125"/>
                </a:lnTo>
                <a:lnTo>
                  <a:pt x="5909" y="2121"/>
                </a:lnTo>
                <a:lnTo>
                  <a:pt x="5893" y="2113"/>
                </a:lnTo>
                <a:lnTo>
                  <a:pt x="5885" y="2111"/>
                </a:lnTo>
                <a:lnTo>
                  <a:pt x="5880" y="2113"/>
                </a:lnTo>
                <a:lnTo>
                  <a:pt x="5880" y="2113"/>
                </a:lnTo>
                <a:lnTo>
                  <a:pt x="5878" y="2114"/>
                </a:lnTo>
                <a:lnTo>
                  <a:pt x="5878" y="2116"/>
                </a:lnTo>
                <a:lnTo>
                  <a:pt x="5878" y="2121"/>
                </a:lnTo>
                <a:lnTo>
                  <a:pt x="5883" y="2135"/>
                </a:lnTo>
                <a:lnTo>
                  <a:pt x="5887" y="2143"/>
                </a:lnTo>
                <a:lnTo>
                  <a:pt x="5888" y="2150"/>
                </a:lnTo>
                <a:lnTo>
                  <a:pt x="5888" y="2156"/>
                </a:lnTo>
                <a:lnTo>
                  <a:pt x="5887" y="2159"/>
                </a:lnTo>
                <a:lnTo>
                  <a:pt x="5885" y="2161"/>
                </a:lnTo>
                <a:lnTo>
                  <a:pt x="5885" y="2161"/>
                </a:lnTo>
                <a:lnTo>
                  <a:pt x="5878" y="2162"/>
                </a:lnTo>
                <a:lnTo>
                  <a:pt x="5867" y="2166"/>
                </a:lnTo>
                <a:lnTo>
                  <a:pt x="5840" y="2167"/>
                </a:lnTo>
                <a:lnTo>
                  <a:pt x="5808" y="2169"/>
                </a:lnTo>
                <a:lnTo>
                  <a:pt x="5782" y="2169"/>
                </a:lnTo>
                <a:lnTo>
                  <a:pt x="5782" y="2169"/>
                </a:lnTo>
                <a:lnTo>
                  <a:pt x="5790" y="2170"/>
                </a:lnTo>
                <a:lnTo>
                  <a:pt x="5795" y="2174"/>
                </a:lnTo>
                <a:lnTo>
                  <a:pt x="5801" y="2186"/>
                </a:lnTo>
                <a:lnTo>
                  <a:pt x="5806" y="2193"/>
                </a:lnTo>
                <a:lnTo>
                  <a:pt x="5813" y="2201"/>
                </a:lnTo>
                <a:lnTo>
                  <a:pt x="5824" y="2209"/>
                </a:lnTo>
                <a:lnTo>
                  <a:pt x="5840" y="2215"/>
                </a:lnTo>
                <a:lnTo>
                  <a:pt x="5840" y="2215"/>
                </a:lnTo>
                <a:lnTo>
                  <a:pt x="5856" y="2223"/>
                </a:lnTo>
                <a:lnTo>
                  <a:pt x="5867" y="2231"/>
                </a:lnTo>
                <a:lnTo>
                  <a:pt x="5875" y="2239"/>
                </a:lnTo>
                <a:lnTo>
                  <a:pt x="5880" y="2248"/>
                </a:lnTo>
                <a:lnTo>
                  <a:pt x="5888" y="2265"/>
                </a:lnTo>
                <a:lnTo>
                  <a:pt x="5895" y="2273"/>
                </a:lnTo>
                <a:lnTo>
                  <a:pt x="5901" y="2283"/>
                </a:lnTo>
                <a:lnTo>
                  <a:pt x="5901" y="2283"/>
                </a:lnTo>
                <a:lnTo>
                  <a:pt x="5906" y="2288"/>
                </a:lnTo>
                <a:lnTo>
                  <a:pt x="5909" y="2292"/>
                </a:lnTo>
                <a:lnTo>
                  <a:pt x="5911" y="2300"/>
                </a:lnTo>
                <a:lnTo>
                  <a:pt x="5912" y="2309"/>
                </a:lnTo>
                <a:lnTo>
                  <a:pt x="5912" y="2325"/>
                </a:lnTo>
                <a:lnTo>
                  <a:pt x="5911" y="2342"/>
                </a:lnTo>
                <a:lnTo>
                  <a:pt x="5906" y="2358"/>
                </a:lnTo>
                <a:lnTo>
                  <a:pt x="5899" y="2374"/>
                </a:lnTo>
                <a:lnTo>
                  <a:pt x="5891" y="2387"/>
                </a:lnTo>
                <a:lnTo>
                  <a:pt x="5887" y="2392"/>
                </a:lnTo>
                <a:lnTo>
                  <a:pt x="5880" y="2397"/>
                </a:lnTo>
                <a:lnTo>
                  <a:pt x="5880" y="2397"/>
                </a:lnTo>
                <a:lnTo>
                  <a:pt x="5875" y="2398"/>
                </a:lnTo>
                <a:lnTo>
                  <a:pt x="5867" y="2400"/>
                </a:lnTo>
                <a:lnTo>
                  <a:pt x="5850" y="2402"/>
                </a:lnTo>
                <a:lnTo>
                  <a:pt x="5829" y="2400"/>
                </a:lnTo>
                <a:lnTo>
                  <a:pt x="5808" y="2395"/>
                </a:lnTo>
                <a:lnTo>
                  <a:pt x="5771" y="2387"/>
                </a:lnTo>
                <a:lnTo>
                  <a:pt x="5756" y="2382"/>
                </a:lnTo>
                <a:lnTo>
                  <a:pt x="5756" y="2382"/>
                </a:lnTo>
                <a:lnTo>
                  <a:pt x="5745" y="2381"/>
                </a:lnTo>
                <a:lnTo>
                  <a:pt x="5718" y="2379"/>
                </a:lnTo>
                <a:lnTo>
                  <a:pt x="5702" y="2379"/>
                </a:lnTo>
                <a:lnTo>
                  <a:pt x="5686" y="2379"/>
                </a:lnTo>
                <a:lnTo>
                  <a:pt x="5670" y="2382"/>
                </a:lnTo>
                <a:lnTo>
                  <a:pt x="5655" y="2386"/>
                </a:lnTo>
                <a:lnTo>
                  <a:pt x="5655" y="2386"/>
                </a:lnTo>
                <a:lnTo>
                  <a:pt x="5633" y="2395"/>
                </a:lnTo>
                <a:lnTo>
                  <a:pt x="5623" y="2398"/>
                </a:lnTo>
                <a:lnTo>
                  <a:pt x="5617" y="2402"/>
                </a:lnTo>
                <a:lnTo>
                  <a:pt x="5612" y="2406"/>
                </a:lnTo>
                <a:lnTo>
                  <a:pt x="5610" y="2413"/>
                </a:lnTo>
                <a:lnTo>
                  <a:pt x="5612" y="2421"/>
                </a:lnTo>
                <a:lnTo>
                  <a:pt x="5617" y="2431"/>
                </a:lnTo>
                <a:lnTo>
                  <a:pt x="5617" y="2431"/>
                </a:lnTo>
                <a:lnTo>
                  <a:pt x="5623" y="2443"/>
                </a:lnTo>
                <a:lnTo>
                  <a:pt x="5626" y="2458"/>
                </a:lnTo>
                <a:lnTo>
                  <a:pt x="5628" y="2472"/>
                </a:lnTo>
                <a:lnTo>
                  <a:pt x="5628" y="2487"/>
                </a:lnTo>
                <a:lnTo>
                  <a:pt x="5628" y="2501"/>
                </a:lnTo>
                <a:lnTo>
                  <a:pt x="5625" y="2514"/>
                </a:lnTo>
                <a:lnTo>
                  <a:pt x="5620" y="2538"/>
                </a:lnTo>
                <a:lnTo>
                  <a:pt x="5620" y="2538"/>
                </a:lnTo>
                <a:lnTo>
                  <a:pt x="5617" y="2557"/>
                </a:lnTo>
                <a:lnTo>
                  <a:pt x="5617" y="2564"/>
                </a:lnTo>
                <a:lnTo>
                  <a:pt x="5618" y="2572"/>
                </a:lnTo>
                <a:lnTo>
                  <a:pt x="5623" y="2588"/>
                </a:lnTo>
                <a:lnTo>
                  <a:pt x="5631" y="2607"/>
                </a:lnTo>
                <a:lnTo>
                  <a:pt x="5631" y="2607"/>
                </a:lnTo>
                <a:lnTo>
                  <a:pt x="5633" y="2614"/>
                </a:lnTo>
                <a:lnTo>
                  <a:pt x="5634" y="2618"/>
                </a:lnTo>
                <a:lnTo>
                  <a:pt x="5633" y="2628"/>
                </a:lnTo>
                <a:lnTo>
                  <a:pt x="5630" y="2634"/>
                </a:lnTo>
                <a:lnTo>
                  <a:pt x="5625" y="2641"/>
                </a:lnTo>
                <a:lnTo>
                  <a:pt x="5620" y="2646"/>
                </a:lnTo>
                <a:lnTo>
                  <a:pt x="5618" y="2652"/>
                </a:lnTo>
                <a:lnTo>
                  <a:pt x="5618" y="2654"/>
                </a:lnTo>
                <a:lnTo>
                  <a:pt x="5620" y="2657"/>
                </a:lnTo>
                <a:lnTo>
                  <a:pt x="5628" y="2663"/>
                </a:lnTo>
                <a:lnTo>
                  <a:pt x="5628" y="2663"/>
                </a:lnTo>
                <a:lnTo>
                  <a:pt x="5638" y="2668"/>
                </a:lnTo>
                <a:lnTo>
                  <a:pt x="5649" y="2670"/>
                </a:lnTo>
                <a:lnTo>
                  <a:pt x="5660" y="2668"/>
                </a:lnTo>
                <a:lnTo>
                  <a:pt x="5670" y="2666"/>
                </a:lnTo>
                <a:lnTo>
                  <a:pt x="5684" y="2660"/>
                </a:lnTo>
                <a:lnTo>
                  <a:pt x="5691" y="2657"/>
                </a:lnTo>
                <a:lnTo>
                  <a:pt x="5691" y="2657"/>
                </a:lnTo>
                <a:lnTo>
                  <a:pt x="5694" y="2655"/>
                </a:lnTo>
                <a:lnTo>
                  <a:pt x="5699" y="2655"/>
                </a:lnTo>
                <a:lnTo>
                  <a:pt x="5707" y="2657"/>
                </a:lnTo>
                <a:lnTo>
                  <a:pt x="5715" y="2663"/>
                </a:lnTo>
                <a:lnTo>
                  <a:pt x="5721" y="2670"/>
                </a:lnTo>
                <a:lnTo>
                  <a:pt x="5736" y="2684"/>
                </a:lnTo>
                <a:lnTo>
                  <a:pt x="5740" y="2689"/>
                </a:lnTo>
                <a:lnTo>
                  <a:pt x="5745" y="2691"/>
                </a:lnTo>
                <a:lnTo>
                  <a:pt x="5745" y="2691"/>
                </a:lnTo>
                <a:lnTo>
                  <a:pt x="5755" y="2691"/>
                </a:lnTo>
                <a:lnTo>
                  <a:pt x="5766" y="2687"/>
                </a:lnTo>
                <a:lnTo>
                  <a:pt x="5777" y="2681"/>
                </a:lnTo>
                <a:lnTo>
                  <a:pt x="5790" y="2670"/>
                </a:lnTo>
                <a:lnTo>
                  <a:pt x="5790" y="2670"/>
                </a:lnTo>
                <a:lnTo>
                  <a:pt x="5798" y="2665"/>
                </a:lnTo>
                <a:lnTo>
                  <a:pt x="5809" y="2658"/>
                </a:lnTo>
                <a:lnTo>
                  <a:pt x="5822" y="2655"/>
                </a:lnTo>
                <a:lnTo>
                  <a:pt x="5838" y="2650"/>
                </a:lnTo>
                <a:lnTo>
                  <a:pt x="5869" y="2646"/>
                </a:lnTo>
                <a:lnTo>
                  <a:pt x="5898" y="2642"/>
                </a:lnTo>
                <a:lnTo>
                  <a:pt x="5898" y="2642"/>
                </a:lnTo>
                <a:lnTo>
                  <a:pt x="5909" y="2641"/>
                </a:lnTo>
                <a:lnTo>
                  <a:pt x="5915" y="2638"/>
                </a:lnTo>
                <a:lnTo>
                  <a:pt x="5920" y="2634"/>
                </a:lnTo>
                <a:lnTo>
                  <a:pt x="5923" y="2628"/>
                </a:lnTo>
                <a:lnTo>
                  <a:pt x="5925" y="2614"/>
                </a:lnTo>
                <a:lnTo>
                  <a:pt x="5927" y="2602"/>
                </a:lnTo>
                <a:lnTo>
                  <a:pt x="5930" y="2591"/>
                </a:lnTo>
                <a:lnTo>
                  <a:pt x="5930" y="2591"/>
                </a:lnTo>
                <a:lnTo>
                  <a:pt x="5936" y="2572"/>
                </a:lnTo>
                <a:lnTo>
                  <a:pt x="5941" y="2561"/>
                </a:lnTo>
                <a:lnTo>
                  <a:pt x="5946" y="2549"/>
                </a:lnTo>
                <a:lnTo>
                  <a:pt x="5951" y="2528"/>
                </a:lnTo>
                <a:lnTo>
                  <a:pt x="5951" y="2528"/>
                </a:lnTo>
                <a:lnTo>
                  <a:pt x="5952" y="2522"/>
                </a:lnTo>
                <a:lnTo>
                  <a:pt x="5954" y="2516"/>
                </a:lnTo>
                <a:lnTo>
                  <a:pt x="5962" y="2504"/>
                </a:lnTo>
                <a:lnTo>
                  <a:pt x="5973" y="2496"/>
                </a:lnTo>
                <a:lnTo>
                  <a:pt x="5984" y="2490"/>
                </a:lnTo>
                <a:lnTo>
                  <a:pt x="5999" y="2485"/>
                </a:lnTo>
                <a:lnTo>
                  <a:pt x="6012" y="2482"/>
                </a:lnTo>
                <a:lnTo>
                  <a:pt x="6023" y="2480"/>
                </a:lnTo>
                <a:lnTo>
                  <a:pt x="6033" y="2480"/>
                </a:lnTo>
                <a:lnTo>
                  <a:pt x="6033" y="2480"/>
                </a:lnTo>
                <a:lnTo>
                  <a:pt x="6041" y="2479"/>
                </a:lnTo>
                <a:lnTo>
                  <a:pt x="6047" y="2475"/>
                </a:lnTo>
                <a:lnTo>
                  <a:pt x="6050" y="2469"/>
                </a:lnTo>
                <a:lnTo>
                  <a:pt x="6052" y="2461"/>
                </a:lnTo>
                <a:lnTo>
                  <a:pt x="6053" y="2451"/>
                </a:lnTo>
                <a:lnTo>
                  <a:pt x="6053" y="2442"/>
                </a:lnTo>
                <a:lnTo>
                  <a:pt x="6053" y="2418"/>
                </a:lnTo>
                <a:lnTo>
                  <a:pt x="6053" y="2418"/>
                </a:lnTo>
                <a:lnTo>
                  <a:pt x="6055" y="2411"/>
                </a:lnTo>
                <a:lnTo>
                  <a:pt x="6057" y="2406"/>
                </a:lnTo>
                <a:lnTo>
                  <a:pt x="6060" y="2403"/>
                </a:lnTo>
                <a:lnTo>
                  <a:pt x="6063" y="2400"/>
                </a:lnTo>
                <a:lnTo>
                  <a:pt x="6068" y="2398"/>
                </a:lnTo>
                <a:lnTo>
                  <a:pt x="6073" y="2398"/>
                </a:lnTo>
                <a:lnTo>
                  <a:pt x="6086" y="2398"/>
                </a:lnTo>
                <a:lnTo>
                  <a:pt x="6098" y="2400"/>
                </a:lnTo>
                <a:lnTo>
                  <a:pt x="6111" y="2403"/>
                </a:lnTo>
                <a:lnTo>
                  <a:pt x="6131" y="2410"/>
                </a:lnTo>
                <a:lnTo>
                  <a:pt x="6131" y="2410"/>
                </a:lnTo>
                <a:lnTo>
                  <a:pt x="6137" y="2411"/>
                </a:lnTo>
                <a:lnTo>
                  <a:pt x="6145" y="2411"/>
                </a:lnTo>
                <a:lnTo>
                  <a:pt x="6155" y="2406"/>
                </a:lnTo>
                <a:lnTo>
                  <a:pt x="6164" y="2402"/>
                </a:lnTo>
                <a:lnTo>
                  <a:pt x="6190" y="2384"/>
                </a:lnTo>
                <a:lnTo>
                  <a:pt x="6220" y="2358"/>
                </a:lnTo>
                <a:lnTo>
                  <a:pt x="6220" y="2358"/>
                </a:lnTo>
                <a:lnTo>
                  <a:pt x="6228" y="2352"/>
                </a:lnTo>
                <a:lnTo>
                  <a:pt x="6236" y="2347"/>
                </a:lnTo>
                <a:lnTo>
                  <a:pt x="6243" y="2344"/>
                </a:lnTo>
                <a:lnTo>
                  <a:pt x="6249" y="2342"/>
                </a:lnTo>
                <a:lnTo>
                  <a:pt x="6256" y="2342"/>
                </a:lnTo>
                <a:lnTo>
                  <a:pt x="6262" y="2342"/>
                </a:lnTo>
                <a:lnTo>
                  <a:pt x="6272" y="2347"/>
                </a:lnTo>
                <a:lnTo>
                  <a:pt x="6280" y="2352"/>
                </a:lnTo>
                <a:lnTo>
                  <a:pt x="6286" y="2358"/>
                </a:lnTo>
                <a:lnTo>
                  <a:pt x="6296" y="2368"/>
                </a:lnTo>
                <a:lnTo>
                  <a:pt x="6296" y="2368"/>
                </a:lnTo>
                <a:lnTo>
                  <a:pt x="6301" y="2373"/>
                </a:lnTo>
                <a:lnTo>
                  <a:pt x="6302" y="2376"/>
                </a:lnTo>
                <a:lnTo>
                  <a:pt x="6307" y="2389"/>
                </a:lnTo>
                <a:lnTo>
                  <a:pt x="6312" y="2400"/>
                </a:lnTo>
                <a:lnTo>
                  <a:pt x="6314" y="2406"/>
                </a:lnTo>
                <a:lnTo>
                  <a:pt x="6317" y="2410"/>
                </a:lnTo>
                <a:lnTo>
                  <a:pt x="6317" y="2410"/>
                </a:lnTo>
                <a:lnTo>
                  <a:pt x="6338" y="2432"/>
                </a:lnTo>
                <a:lnTo>
                  <a:pt x="6352" y="2447"/>
                </a:lnTo>
                <a:lnTo>
                  <a:pt x="6373" y="2463"/>
                </a:lnTo>
                <a:lnTo>
                  <a:pt x="6373" y="2463"/>
                </a:lnTo>
                <a:lnTo>
                  <a:pt x="6383" y="2469"/>
                </a:lnTo>
                <a:lnTo>
                  <a:pt x="6389" y="2471"/>
                </a:lnTo>
                <a:lnTo>
                  <a:pt x="6394" y="2472"/>
                </a:lnTo>
                <a:lnTo>
                  <a:pt x="6399" y="2472"/>
                </a:lnTo>
                <a:lnTo>
                  <a:pt x="6405" y="2471"/>
                </a:lnTo>
                <a:lnTo>
                  <a:pt x="6410" y="2472"/>
                </a:lnTo>
                <a:lnTo>
                  <a:pt x="6418" y="2475"/>
                </a:lnTo>
                <a:lnTo>
                  <a:pt x="6418" y="2475"/>
                </a:lnTo>
                <a:lnTo>
                  <a:pt x="6426" y="2482"/>
                </a:lnTo>
                <a:lnTo>
                  <a:pt x="6432" y="2487"/>
                </a:lnTo>
                <a:lnTo>
                  <a:pt x="6444" y="2498"/>
                </a:lnTo>
                <a:lnTo>
                  <a:pt x="6458" y="2512"/>
                </a:lnTo>
                <a:lnTo>
                  <a:pt x="6469" y="2524"/>
                </a:lnTo>
                <a:lnTo>
                  <a:pt x="6484" y="2535"/>
                </a:lnTo>
                <a:lnTo>
                  <a:pt x="6484" y="2535"/>
                </a:lnTo>
                <a:lnTo>
                  <a:pt x="6497" y="2546"/>
                </a:lnTo>
                <a:lnTo>
                  <a:pt x="6505" y="2554"/>
                </a:lnTo>
                <a:lnTo>
                  <a:pt x="6506" y="2561"/>
                </a:lnTo>
                <a:lnTo>
                  <a:pt x="6503" y="2564"/>
                </a:lnTo>
                <a:lnTo>
                  <a:pt x="6500" y="2567"/>
                </a:lnTo>
                <a:lnTo>
                  <a:pt x="6495" y="2570"/>
                </a:lnTo>
                <a:lnTo>
                  <a:pt x="6490" y="2575"/>
                </a:lnTo>
                <a:lnTo>
                  <a:pt x="6487" y="2580"/>
                </a:lnTo>
                <a:lnTo>
                  <a:pt x="6487" y="2580"/>
                </a:lnTo>
                <a:lnTo>
                  <a:pt x="6485" y="2586"/>
                </a:lnTo>
                <a:lnTo>
                  <a:pt x="6480" y="2591"/>
                </a:lnTo>
                <a:lnTo>
                  <a:pt x="6472" y="2596"/>
                </a:lnTo>
                <a:lnTo>
                  <a:pt x="6464" y="2599"/>
                </a:lnTo>
                <a:lnTo>
                  <a:pt x="6455" y="2601"/>
                </a:lnTo>
                <a:lnTo>
                  <a:pt x="6444" y="2602"/>
                </a:lnTo>
                <a:lnTo>
                  <a:pt x="6432" y="2602"/>
                </a:lnTo>
                <a:lnTo>
                  <a:pt x="6421" y="2601"/>
                </a:lnTo>
                <a:lnTo>
                  <a:pt x="6421" y="2601"/>
                </a:lnTo>
                <a:lnTo>
                  <a:pt x="6405" y="2601"/>
                </a:lnTo>
                <a:lnTo>
                  <a:pt x="6386" y="2601"/>
                </a:lnTo>
                <a:lnTo>
                  <a:pt x="6357" y="2604"/>
                </a:lnTo>
                <a:lnTo>
                  <a:pt x="6357" y="2604"/>
                </a:lnTo>
                <a:lnTo>
                  <a:pt x="6360" y="2605"/>
                </a:lnTo>
                <a:lnTo>
                  <a:pt x="6363" y="2609"/>
                </a:lnTo>
                <a:lnTo>
                  <a:pt x="6370" y="2618"/>
                </a:lnTo>
                <a:lnTo>
                  <a:pt x="6378" y="2631"/>
                </a:lnTo>
                <a:lnTo>
                  <a:pt x="6391" y="2646"/>
                </a:lnTo>
                <a:lnTo>
                  <a:pt x="6391" y="2646"/>
                </a:lnTo>
                <a:lnTo>
                  <a:pt x="6400" y="2655"/>
                </a:lnTo>
                <a:lnTo>
                  <a:pt x="6411" y="2663"/>
                </a:lnTo>
                <a:lnTo>
                  <a:pt x="6423" y="2670"/>
                </a:lnTo>
                <a:lnTo>
                  <a:pt x="6434" y="2673"/>
                </a:lnTo>
                <a:lnTo>
                  <a:pt x="6444" y="2675"/>
                </a:lnTo>
                <a:lnTo>
                  <a:pt x="6448" y="2673"/>
                </a:lnTo>
                <a:lnTo>
                  <a:pt x="6450" y="2671"/>
                </a:lnTo>
                <a:lnTo>
                  <a:pt x="6453" y="2668"/>
                </a:lnTo>
                <a:lnTo>
                  <a:pt x="6453" y="2665"/>
                </a:lnTo>
                <a:lnTo>
                  <a:pt x="6453" y="2660"/>
                </a:lnTo>
                <a:lnTo>
                  <a:pt x="6453" y="2654"/>
                </a:lnTo>
                <a:lnTo>
                  <a:pt x="6453" y="2654"/>
                </a:lnTo>
                <a:lnTo>
                  <a:pt x="6452" y="2646"/>
                </a:lnTo>
                <a:lnTo>
                  <a:pt x="6452" y="2641"/>
                </a:lnTo>
                <a:lnTo>
                  <a:pt x="6452" y="2636"/>
                </a:lnTo>
                <a:lnTo>
                  <a:pt x="6455" y="2633"/>
                </a:lnTo>
                <a:lnTo>
                  <a:pt x="6456" y="2630"/>
                </a:lnTo>
                <a:lnTo>
                  <a:pt x="6461" y="2626"/>
                </a:lnTo>
                <a:lnTo>
                  <a:pt x="6469" y="2622"/>
                </a:lnTo>
                <a:lnTo>
                  <a:pt x="6493" y="2615"/>
                </a:lnTo>
                <a:lnTo>
                  <a:pt x="6506" y="2610"/>
                </a:lnTo>
                <a:lnTo>
                  <a:pt x="6519" y="2604"/>
                </a:lnTo>
                <a:lnTo>
                  <a:pt x="6519" y="2604"/>
                </a:lnTo>
                <a:lnTo>
                  <a:pt x="6527" y="2597"/>
                </a:lnTo>
                <a:lnTo>
                  <a:pt x="6532" y="2591"/>
                </a:lnTo>
                <a:lnTo>
                  <a:pt x="6532" y="2585"/>
                </a:lnTo>
                <a:lnTo>
                  <a:pt x="6529" y="2578"/>
                </a:lnTo>
                <a:lnTo>
                  <a:pt x="6522" y="2565"/>
                </a:lnTo>
                <a:lnTo>
                  <a:pt x="6521" y="2557"/>
                </a:lnTo>
                <a:lnTo>
                  <a:pt x="6522" y="2549"/>
                </a:lnTo>
                <a:lnTo>
                  <a:pt x="6522" y="2549"/>
                </a:lnTo>
                <a:lnTo>
                  <a:pt x="6524" y="2544"/>
                </a:lnTo>
                <a:lnTo>
                  <a:pt x="6525" y="2541"/>
                </a:lnTo>
                <a:lnTo>
                  <a:pt x="6533" y="2536"/>
                </a:lnTo>
                <a:lnTo>
                  <a:pt x="6541" y="2535"/>
                </a:lnTo>
                <a:lnTo>
                  <a:pt x="6550" y="2533"/>
                </a:lnTo>
                <a:lnTo>
                  <a:pt x="6558" y="2532"/>
                </a:lnTo>
                <a:lnTo>
                  <a:pt x="6562" y="2530"/>
                </a:lnTo>
                <a:lnTo>
                  <a:pt x="6564" y="2528"/>
                </a:lnTo>
                <a:lnTo>
                  <a:pt x="6566" y="2527"/>
                </a:lnTo>
                <a:lnTo>
                  <a:pt x="6566" y="2524"/>
                </a:lnTo>
                <a:lnTo>
                  <a:pt x="6564" y="2520"/>
                </a:lnTo>
                <a:lnTo>
                  <a:pt x="6564" y="2520"/>
                </a:lnTo>
                <a:lnTo>
                  <a:pt x="6554" y="2508"/>
                </a:lnTo>
                <a:lnTo>
                  <a:pt x="6540" y="2496"/>
                </a:lnTo>
                <a:lnTo>
                  <a:pt x="6521" y="2483"/>
                </a:lnTo>
                <a:lnTo>
                  <a:pt x="6498" y="2472"/>
                </a:lnTo>
                <a:lnTo>
                  <a:pt x="6498" y="2472"/>
                </a:lnTo>
                <a:lnTo>
                  <a:pt x="6487" y="2467"/>
                </a:lnTo>
                <a:lnTo>
                  <a:pt x="6479" y="2463"/>
                </a:lnTo>
                <a:lnTo>
                  <a:pt x="6472" y="2459"/>
                </a:lnTo>
                <a:lnTo>
                  <a:pt x="6469" y="2455"/>
                </a:lnTo>
                <a:lnTo>
                  <a:pt x="6468" y="2450"/>
                </a:lnTo>
                <a:lnTo>
                  <a:pt x="6466" y="2445"/>
                </a:lnTo>
                <a:lnTo>
                  <a:pt x="6466" y="2431"/>
                </a:lnTo>
                <a:lnTo>
                  <a:pt x="6466" y="2431"/>
                </a:lnTo>
                <a:lnTo>
                  <a:pt x="6464" y="2424"/>
                </a:lnTo>
                <a:lnTo>
                  <a:pt x="6460" y="2416"/>
                </a:lnTo>
                <a:lnTo>
                  <a:pt x="6453" y="2410"/>
                </a:lnTo>
                <a:lnTo>
                  <a:pt x="6445" y="2405"/>
                </a:lnTo>
                <a:lnTo>
                  <a:pt x="6426" y="2394"/>
                </a:lnTo>
                <a:lnTo>
                  <a:pt x="6408" y="2382"/>
                </a:lnTo>
                <a:lnTo>
                  <a:pt x="6408" y="2382"/>
                </a:lnTo>
                <a:lnTo>
                  <a:pt x="6395" y="2373"/>
                </a:lnTo>
                <a:lnTo>
                  <a:pt x="6387" y="2363"/>
                </a:lnTo>
                <a:lnTo>
                  <a:pt x="6381" y="2355"/>
                </a:lnTo>
                <a:lnTo>
                  <a:pt x="6373" y="2344"/>
                </a:lnTo>
                <a:lnTo>
                  <a:pt x="6373" y="2344"/>
                </a:lnTo>
                <a:lnTo>
                  <a:pt x="6371" y="2342"/>
                </a:lnTo>
                <a:lnTo>
                  <a:pt x="6370" y="2339"/>
                </a:lnTo>
                <a:lnTo>
                  <a:pt x="6370" y="2333"/>
                </a:lnTo>
                <a:lnTo>
                  <a:pt x="6373" y="2326"/>
                </a:lnTo>
                <a:lnTo>
                  <a:pt x="6378" y="2318"/>
                </a:lnTo>
                <a:lnTo>
                  <a:pt x="6389" y="2305"/>
                </a:lnTo>
                <a:lnTo>
                  <a:pt x="6397" y="2296"/>
                </a:lnTo>
                <a:lnTo>
                  <a:pt x="6397" y="2296"/>
                </a:lnTo>
                <a:lnTo>
                  <a:pt x="6399" y="2294"/>
                </a:lnTo>
                <a:lnTo>
                  <a:pt x="6402" y="2294"/>
                </a:lnTo>
                <a:lnTo>
                  <a:pt x="6410" y="2294"/>
                </a:lnTo>
                <a:lnTo>
                  <a:pt x="6421" y="2297"/>
                </a:lnTo>
                <a:lnTo>
                  <a:pt x="6434" y="2302"/>
                </a:lnTo>
                <a:lnTo>
                  <a:pt x="6445" y="2309"/>
                </a:lnTo>
                <a:lnTo>
                  <a:pt x="6456" y="2317"/>
                </a:lnTo>
                <a:lnTo>
                  <a:pt x="6464" y="2325"/>
                </a:lnTo>
                <a:lnTo>
                  <a:pt x="6468" y="2329"/>
                </a:lnTo>
                <a:lnTo>
                  <a:pt x="6469" y="2334"/>
                </a:lnTo>
                <a:lnTo>
                  <a:pt x="6469" y="2334"/>
                </a:lnTo>
                <a:lnTo>
                  <a:pt x="6474" y="2344"/>
                </a:lnTo>
                <a:lnTo>
                  <a:pt x="6479" y="2355"/>
                </a:lnTo>
                <a:lnTo>
                  <a:pt x="6487" y="2366"/>
                </a:lnTo>
                <a:lnTo>
                  <a:pt x="6498" y="2379"/>
                </a:lnTo>
                <a:lnTo>
                  <a:pt x="6509" y="2389"/>
                </a:lnTo>
                <a:lnTo>
                  <a:pt x="6524" y="2398"/>
                </a:lnTo>
                <a:lnTo>
                  <a:pt x="6540" y="2406"/>
                </a:lnTo>
                <a:lnTo>
                  <a:pt x="6556" y="2410"/>
                </a:lnTo>
                <a:lnTo>
                  <a:pt x="6556" y="2410"/>
                </a:lnTo>
                <a:lnTo>
                  <a:pt x="6572" y="2414"/>
                </a:lnTo>
                <a:lnTo>
                  <a:pt x="6585" y="2419"/>
                </a:lnTo>
                <a:lnTo>
                  <a:pt x="6593" y="2426"/>
                </a:lnTo>
                <a:lnTo>
                  <a:pt x="6598" y="2432"/>
                </a:lnTo>
                <a:lnTo>
                  <a:pt x="6602" y="2440"/>
                </a:lnTo>
                <a:lnTo>
                  <a:pt x="6604" y="2450"/>
                </a:lnTo>
                <a:lnTo>
                  <a:pt x="6609" y="2466"/>
                </a:lnTo>
                <a:lnTo>
                  <a:pt x="6609" y="2466"/>
                </a:lnTo>
                <a:lnTo>
                  <a:pt x="6611" y="2474"/>
                </a:lnTo>
                <a:lnTo>
                  <a:pt x="6611" y="2483"/>
                </a:lnTo>
                <a:lnTo>
                  <a:pt x="6611" y="2492"/>
                </a:lnTo>
                <a:lnTo>
                  <a:pt x="6612" y="2503"/>
                </a:lnTo>
                <a:lnTo>
                  <a:pt x="6615" y="2514"/>
                </a:lnTo>
                <a:lnTo>
                  <a:pt x="6623" y="2525"/>
                </a:lnTo>
                <a:lnTo>
                  <a:pt x="6633" y="2538"/>
                </a:lnTo>
                <a:lnTo>
                  <a:pt x="6651" y="2553"/>
                </a:lnTo>
                <a:lnTo>
                  <a:pt x="6651" y="2553"/>
                </a:lnTo>
                <a:lnTo>
                  <a:pt x="6665" y="2565"/>
                </a:lnTo>
                <a:lnTo>
                  <a:pt x="6668" y="2570"/>
                </a:lnTo>
                <a:lnTo>
                  <a:pt x="6672" y="2573"/>
                </a:lnTo>
                <a:lnTo>
                  <a:pt x="6672" y="2577"/>
                </a:lnTo>
                <a:lnTo>
                  <a:pt x="6672" y="2580"/>
                </a:lnTo>
                <a:lnTo>
                  <a:pt x="6667" y="2585"/>
                </a:lnTo>
                <a:lnTo>
                  <a:pt x="6652" y="2594"/>
                </a:lnTo>
                <a:lnTo>
                  <a:pt x="6646" y="2601"/>
                </a:lnTo>
                <a:lnTo>
                  <a:pt x="6644" y="2604"/>
                </a:lnTo>
                <a:lnTo>
                  <a:pt x="6643" y="2607"/>
                </a:lnTo>
                <a:lnTo>
                  <a:pt x="6643" y="2607"/>
                </a:lnTo>
                <a:lnTo>
                  <a:pt x="6644" y="2618"/>
                </a:lnTo>
                <a:lnTo>
                  <a:pt x="6647" y="2630"/>
                </a:lnTo>
                <a:lnTo>
                  <a:pt x="6652" y="2641"/>
                </a:lnTo>
                <a:lnTo>
                  <a:pt x="6660" y="2652"/>
                </a:lnTo>
                <a:lnTo>
                  <a:pt x="6667" y="2660"/>
                </a:lnTo>
                <a:lnTo>
                  <a:pt x="6675" y="2666"/>
                </a:lnTo>
                <a:lnTo>
                  <a:pt x="6680" y="2668"/>
                </a:lnTo>
                <a:lnTo>
                  <a:pt x="6684" y="2670"/>
                </a:lnTo>
                <a:lnTo>
                  <a:pt x="6688" y="2668"/>
                </a:lnTo>
                <a:lnTo>
                  <a:pt x="6692" y="2666"/>
                </a:lnTo>
                <a:lnTo>
                  <a:pt x="6692" y="2666"/>
                </a:lnTo>
                <a:lnTo>
                  <a:pt x="6699" y="2662"/>
                </a:lnTo>
                <a:lnTo>
                  <a:pt x="6704" y="2654"/>
                </a:lnTo>
                <a:lnTo>
                  <a:pt x="6712" y="2641"/>
                </a:lnTo>
                <a:lnTo>
                  <a:pt x="6716" y="2634"/>
                </a:lnTo>
                <a:lnTo>
                  <a:pt x="6721" y="2630"/>
                </a:lnTo>
                <a:lnTo>
                  <a:pt x="6728" y="2626"/>
                </a:lnTo>
                <a:lnTo>
                  <a:pt x="6737" y="2625"/>
                </a:lnTo>
                <a:lnTo>
                  <a:pt x="6737" y="2625"/>
                </a:lnTo>
                <a:lnTo>
                  <a:pt x="6749" y="2626"/>
                </a:lnTo>
                <a:lnTo>
                  <a:pt x="6760" y="2630"/>
                </a:lnTo>
                <a:lnTo>
                  <a:pt x="6784" y="2638"/>
                </a:lnTo>
                <a:lnTo>
                  <a:pt x="6794" y="2641"/>
                </a:lnTo>
                <a:lnTo>
                  <a:pt x="6800" y="2642"/>
                </a:lnTo>
                <a:lnTo>
                  <a:pt x="6803" y="2642"/>
                </a:lnTo>
                <a:lnTo>
                  <a:pt x="6805" y="2641"/>
                </a:lnTo>
                <a:lnTo>
                  <a:pt x="6806" y="2639"/>
                </a:lnTo>
                <a:lnTo>
                  <a:pt x="6806" y="2636"/>
                </a:lnTo>
                <a:lnTo>
                  <a:pt x="6806" y="2636"/>
                </a:lnTo>
                <a:lnTo>
                  <a:pt x="6805" y="2628"/>
                </a:lnTo>
                <a:lnTo>
                  <a:pt x="6802" y="2623"/>
                </a:lnTo>
                <a:lnTo>
                  <a:pt x="6798" y="2618"/>
                </a:lnTo>
                <a:lnTo>
                  <a:pt x="6795" y="2615"/>
                </a:lnTo>
                <a:lnTo>
                  <a:pt x="6768" y="2597"/>
                </a:lnTo>
                <a:lnTo>
                  <a:pt x="6768" y="2597"/>
                </a:lnTo>
                <a:lnTo>
                  <a:pt x="6753" y="2588"/>
                </a:lnTo>
                <a:lnTo>
                  <a:pt x="6747" y="2581"/>
                </a:lnTo>
                <a:lnTo>
                  <a:pt x="6745" y="2578"/>
                </a:lnTo>
                <a:lnTo>
                  <a:pt x="6744" y="2573"/>
                </a:lnTo>
                <a:lnTo>
                  <a:pt x="6744" y="2559"/>
                </a:lnTo>
                <a:lnTo>
                  <a:pt x="6744" y="2559"/>
                </a:lnTo>
                <a:lnTo>
                  <a:pt x="6745" y="2553"/>
                </a:lnTo>
                <a:lnTo>
                  <a:pt x="6747" y="2548"/>
                </a:lnTo>
                <a:lnTo>
                  <a:pt x="6750" y="2546"/>
                </a:lnTo>
                <a:lnTo>
                  <a:pt x="6753" y="2546"/>
                </a:lnTo>
                <a:lnTo>
                  <a:pt x="6757" y="2546"/>
                </a:lnTo>
                <a:lnTo>
                  <a:pt x="6760" y="2546"/>
                </a:lnTo>
                <a:lnTo>
                  <a:pt x="6761" y="2543"/>
                </a:lnTo>
                <a:lnTo>
                  <a:pt x="6761" y="2538"/>
                </a:lnTo>
                <a:lnTo>
                  <a:pt x="6761" y="2538"/>
                </a:lnTo>
                <a:lnTo>
                  <a:pt x="6761" y="2533"/>
                </a:lnTo>
                <a:lnTo>
                  <a:pt x="6763" y="2530"/>
                </a:lnTo>
                <a:lnTo>
                  <a:pt x="6766" y="2527"/>
                </a:lnTo>
                <a:lnTo>
                  <a:pt x="6769" y="2525"/>
                </a:lnTo>
                <a:lnTo>
                  <a:pt x="6779" y="2524"/>
                </a:lnTo>
                <a:lnTo>
                  <a:pt x="6784" y="2520"/>
                </a:lnTo>
                <a:lnTo>
                  <a:pt x="6789" y="2517"/>
                </a:lnTo>
                <a:lnTo>
                  <a:pt x="6789" y="2517"/>
                </a:lnTo>
                <a:lnTo>
                  <a:pt x="6794" y="2514"/>
                </a:lnTo>
                <a:lnTo>
                  <a:pt x="6798" y="2512"/>
                </a:lnTo>
                <a:lnTo>
                  <a:pt x="6803" y="2512"/>
                </a:lnTo>
                <a:lnTo>
                  <a:pt x="6811" y="2512"/>
                </a:lnTo>
                <a:lnTo>
                  <a:pt x="6829" y="2516"/>
                </a:lnTo>
                <a:lnTo>
                  <a:pt x="6851" y="2525"/>
                </a:lnTo>
                <a:lnTo>
                  <a:pt x="6851" y="2525"/>
                </a:lnTo>
                <a:lnTo>
                  <a:pt x="6861" y="2530"/>
                </a:lnTo>
                <a:lnTo>
                  <a:pt x="6867" y="2535"/>
                </a:lnTo>
                <a:lnTo>
                  <a:pt x="6871" y="2538"/>
                </a:lnTo>
                <a:lnTo>
                  <a:pt x="6871" y="2544"/>
                </a:lnTo>
                <a:lnTo>
                  <a:pt x="6867" y="2556"/>
                </a:lnTo>
                <a:lnTo>
                  <a:pt x="6866" y="2564"/>
                </a:lnTo>
                <a:lnTo>
                  <a:pt x="6866" y="2573"/>
                </a:lnTo>
                <a:lnTo>
                  <a:pt x="6866" y="2573"/>
                </a:lnTo>
                <a:lnTo>
                  <a:pt x="6866" y="2583"/>
                </a:lnTo>
                <a:lnTo>
                  <a:pt x="6867" y="2591"/>
                </a:lnTo>
                <a:lnTo>
                  <a:pt x="6872" y="2607"/>
                </a:lnTo>
                <a:lnTo>
                  <a:pt x="6879" y="2622"/>
                </a:lnTo>
                <a:lnTo>
                  <a:pt x="6885" y="2636"/>
                </a:lnTo>
                <a:lnTo>
                  <a:pt x="6885" y="2636"/>
                </a:lnTo>
                <a:lnTo>
                  <a:pt x="6893" y="2654"/>
                </a:lnTo>
                <a:lnTo>
                  <a:pt x="6898" y="2662"/>
                </a:lnTo>
                <a:lnTo>
                  <a:pt x="6904" y="2671"/>
                </a:lnTo>
                <a:lnTo>
                  <a:pt x="6912" y="2678"/>
                </a:lnTo>
                <a:lnTo>
                  <a:pt x="6924" y="2684"/>
                </a:lnTo>
                <a:lnTo>
                  <a:pt x="6938" y="2687"/>
                </a:lnTo>
                <a:lnTo>
                  <a:pt x="6956" y="2687"/>
                </a:lnTo>
                <a:lnTo>
                  <a:pt x="6956" y="2687"/>
                </a:lnTo>
                <a:lnTo>
                  <a:pt x="6989" y="2686"/>
                </a:lnTo>
                <a:lnTo>
                  <a:pt x="7020" y="2684"/>
                </a:lnTo>
                <a:lnTo>
                  <a:pt x="7033" y="2686"/>
                </a:lnTo>
                <a:lnTo>
                  <a:pt x="7046" y="2687"/>
                </a:lnTo>
                <a:lnTo>
                  <a:pt x="7058" y="2691"/>
                </a:lnTo>
                <a:lnTo>
                  <a:pt x="7073" y="2694"/>
                </a:lnTo>
                <a:lnTo>
                  <a:pt x="7073" y="2694"/>
                </a:lnTo>
                <a:lnTo>
                  <a:pt x="7087" y="2699"/>
                </a:lnTo>
                <a:lnTo>
                  <a:pt x="7100" y="2700"/>
                </a:lnTo>
                <a:lnTo>
                  <a:pt x="7113" y="2702"/>
                </a:lnTo>
                <a:lnTo>
                  <a:pt x="7126" y="2700"/>
                </a:lnTo>
                <a:lnTo>
                  <a:pt x="7139" y="2699"/>
                </a:lnTo>
                <a:lnTo>
                  <a:pt x="7150" y="2695"/>
                </a:lnTo>
                <a:lnTo>
                  <a:pt x="7174" y="2687"/>
                </a:lnTo>
                <a:lnTo>
                  <a:pt x="7174" y="2687"/>
                </a:lnTo>
                <a:lnTo>
                  <a:pt x="7187" y="2684"/>
                </a:lnTo>
                <a:lnTo>
                  <a:pt x="7192" y="2684"/>
                </a:lnTo>
                <a:lnTo>
                  <a:pt x="7195" y="2686"/>
                </a:lnTo>
                <a:lnTo>
                  <a:pt x="7196" y="2689"/>
                </a:lnTo>
                <a:lnTo>
                  <a:pt x="7198" y="2692"/>
                </a:lnTo>
                <a:lnTo>
                  <a:pt x="7201" y="2703"/>
                </a:lnTo>
                <a:lnTo>
                  <a:pt x="7201" y="2703"/>
                </a:lnTo>
                <a:lnTo>
                  <a:pt x="7204" y="2729"/>
                </a:lnTo>
                <a:lnTo>
                  <a:pt x="7204" y="2729"/>
                </a:lnTo>
                <a:lnTo>
                  <a:pt x="7206" y="2736"/>
                </a:lnTo>
                <a:lnTo>
                  <a:pt x="7204" y="2744"/>
                </a:lnTo>
                <a:lnTo>
                  <a:pt x="7200" y="2760"/>
                </a:lnTo>
                <a:lnTo>
                  <a:pt x="7193" y="2776"/>
                </a:lnTo>
                <a:lnTo>
                  <a:pt x="7184" y="2793"/>
                </a:lnTo>
                <a:lnTo>
                  <a:pt x="7164" y="2827"/>
                </a:lnTo>
                <a:lnTo>
                  <a:pt x="7158" y="2843"/>
                </a:lnTo>
                <a:lnTo>
                  <a:pt x="7153" y="2858"/>
                </a:lnTo>
                <a:lnTo>
                  <a:pt x="7153" y="2858"/>
                </a:lnTo>
                <a:lnTo>
                  <a:pt x="7148" y="2869"/>
                </a:lnTo>
                <a:lnTo>
                  <a:pt x="7142" y="2878"/>
                </a:lnTo>
                <a:lnTo>
                  <a:pt x="7135" y="2885"/>
                </a:lnTo>
                <a:lnTo>
                  <a:pt x="7127" y="2890"/>
                </a:lnTo>
                <a:lnTo>
                  <a:pt x="7119" y="2893"/>
                </a:lnTo>
                <a:lnTo>
                  <a:pt x="7113" y="2894"/>
                </a:lnTo>
                <a:lnTo>
                  <a:pt x="7108" y="2896"/>
                </a:lnTo>
                <a:lnTo>
                  <a:pt x="7084" y="2896"/>
                </a:lnTo>
                <a:lnTo>
                  <a:pt x="7055" y="2896"/>
                </a:lnTo>
                <a:lnTo>
                  <a:pt x="7055" y="2896"/>
                </a:lnTo>
                <a:lnTo>
                  <a:pt x="7049" y="2901"/>
                </a:lnTo>
                <a:lnTo>
                  <a:pt x="7029" y="2904"/>
                </a:lnTo>
                <a:lnTo>
                  <a:pt x="7029" y="2904"/>
                </a:lnTo>
                <a:lnTo>
                  <a:pt x="6967" y="2898"/>
                </a:lnTo>
                <a:lnTo>
                  <a:pt x="6867" y="2886"/>
                </a:lnTo>
                <a:lnTo>
                  <a:pt x="6867" y="2886"/>
                </a:lnTo>
                <a:lnTo>
                  <a:pt x="6846" y="2883"/>
                </a:lnTo>
                <a:lnTo>
                  <a:pt x="6822" y="2877"/>
                </a:lnTo>
                <a:lnTo>
                  <a:pt x="6771" y="2859"/>
                </a:lnTo>
                <a:lnTo>
                  <a:pt x="6718" y="2841"/>
                </a:lnTo>
                <a:lnTo>
                  <a:pt x="6694" y="2835"/>
                </a:lnTo>
                <a:lnTo>
                  <a:pt x="6673" y="2830"/>
                </a:lnTo>
                <a:lnTo>
                  <a:pt x="6673" y="2830"/>
                </a:lnTo>
                <a:lnTo>
                  <a:pt x="6665" y="2830"/>
                </a:lnTo>
                <a:lnTo>
                  <a:pt x="6657" y="2832"/>
                </a:lnTo>
                <a:lnTo>
                  <a:pt x="6652" y="2835"/>
                </a:lnTo>
                <a:lnTo>
                  <a:pt x="6647" y="2838"/>
                </a:lnTo>
                <a:lnTo>
                  <a:pt x="6643" y="2843"/>
                </a:lnTo>
                <a:lnTo>
                  <a:pt x="6639" y="2848"/>
                </a:lnTo>
                <a:lnTo>
                  <a:pt x="6636" y="2859"/>
                </a:lnTo>
                <a:lnTo>
                  <a:pt x="6631" y="2874"/>
                </a:lnTo>
                <a:lnTo>
                  <a:pt x="6627" y="2886"/>
                </a:lnTo>
                <a:lnTo>
                  <a:pt x="6623" y="2893"/>
                </a:lnTo>
                <a:lnTo>
                  <a:pt x="6620" y="2899"/>
                </a:lnTo>
                <a:lnTo>
                  <a:pt x="6615" y="2904"/>
                </a:lnTo>
                <a:lnTo>
                  <a:pt x="6609" y="2909"/>
                </a:lnTo>
                <a:lnTo>
                  <a:pt x="6609" y="2909"/>
                </a:lnTo>
                <a:lnTo>
                  <a:pt x="6591" y="2919"/>
                </a:lnTo>
                <a:lnTo>
                  <a:pt x="6590" y="2920"/>
                </a:lnTo>
                <a:lnTo>
                  <a:pt x="6586" y="2919"/>
                </a:lnTo>
                <a:lnTo>
                  <a:pt x="6585" y="2915"/>
                </a:lnTo>
                <a:lnTo>
                  <a:pt x="6578" y="2912"/>
                </a:lnTo>
                <a:lnTo>
                  <a:pt x="6567" y="2911"/>
                </a:lnTo>
                <a:lnTo>
                  <a:pt x="6548" y="2909"/>
                </a:lnTo>
                <a:lnTo>
                  <a:pt x="6548" y="2909"/>
                </a:lnTo>
                <a:lnTo>
                  <a:pt x="6529" y="2909"/>
                </a:lnTo>
                <a:lnTo>
                  <a:pt x="6516" y="2907"/>
                </a:lnTo>
                <a:lnTo>
                  <a:pt x="6506" y="2906"/>
                </a:lnTo>
                <a:lnTo>
                  <a:pt x="6500" y="2902"/>
                </a:lnTo>
                <a:lnTo>
                  <a:pt x="6495" y="2898"/>
                </a:lnTo>
                <a:lnTo>
                  <a:pt x="6489" y="2891"/>
                </a:lnTo>
                <a:lnTo>
                  <a:pt x="6484" y="2885"/>
                </a:lnTo>
                <a:lnTo>
                  <a:pt x="6474" y="2877"/>
                </a:lnTo>
                <a:lnTo>
                  <a:pt x="6474" y="2877"/>
                </a:lnTo>
                <a:lnTo>
                  <a:pt x="6463" y="2869"/>
                </a:lnTo>
                <a:lnTo>
                  <a:pt x="6448" y="2859"/>
                </a:lnTo>
                <a:lnTo>
                  <a:pt x="6432" y="2851"/>
                </a:lnTo>
                <a:lnTo>
                  <a:pt x="6413" y="2843"/>
                </a:lnTo>
                <a:lnTo>
                  <a:pt x="6395" y="2837"/>
                </a:lnTo>
                <a:lnTo>
                  <a:pt x="6375" y="2830"/>
                </a:lnTo>
                <a:lnTo>
                  <a:pt x="6355" y="2827"/>
                </a:lnTo>
                <a:lnTo>
                  <a:pt x="6336" y="2827"/>
                </a:lnTo>
                <a:lnTo>
                  <a:pt x="6336" y="2827"/>
                </a:lnTo>
                <a:lnTo>
                  <a:pt x="6328" y="2825"/>
                </a:lnTo>
                <a:lnTo>
                  <a:pt x="6320" y="2824"/>
                </a:lnTo>
                <a:lnTo>
                  <a:pt x="6315" y="2822"/>
                </a:lnTo>
                <a:lnTo>
                  <a:pt x="6310" y="2819"/>
                </a:lnTo>
                <a:lnTo>
                  <a:pt x="6307" y="2814"/>
                </a:lnTo>
                <a:lnTo>
                  <a:pt x="6305" y="2809"/>
                </a:lnTo>
                <a:lnTo>
                  <a:pt x="6304" y="2803"/>
                </a:lnTo>
                <a:lnTo>
                  <a:pt x="6304" y="2797"/>
                </a:lnTo>
                <a:lnTo>
                  <a:pt x="6307" y="2782"/>
                </a:lnTo>
                <a:lnTo>
                  <a:pt x="6312" y="2766"/>
                </a:lnTo>
                <a:lnTo>
                  <a:pt x="6322" y="2729"/>
                </a:lnTo>
                <a:lnTo>
                  <a:pt x="6322" y="2729"/>
                </a:lnTo>
                <a:lnTo>
                  <a:pt x="6331" y="2700"/>
                </a:lnTo>
                <a:lnTo>
                  <a:pt x="6336" y="2686"/>
                </a:lnTo>
                <a:lnTo>
                  <a:pt x="6336" y="2683"/>
                </a:lnTo>
                <a:lnTo>
                  <a:pt x="6334" y="2681"/>
                </a:lnTo>
                <a:lnTo>
                  <a:pt x="6322" y="2678"/>
                </a:lnTo>
                <a:lnTo>
                  <a:pt x="6322" y="2678"/>
                </a:lnTo>
                <a:lnTo>
                  <a:pt x="6315" y="2676"/>
                </a:lnTo>
                <a:lnTo>
                  <a:pt x="6309" y="2671"/>
                </a:lnTo>
                <a:lnTo>
                  <a:pt x="6299" y="2660"/>
                </a:lnTo>
                <a:lnTo>
                  <a:pt x="6294" y="2655"/>
                </a:lnTo>
                <a:lnTo>
                  <a:pt x="6288" y="2652"/>
                </a:lnTo>
                <a:lnTo>
                  <a:pt x="6278" y="2652"/>
                </a:lnTo>
                <a:lnTo>
                  <a:pt x="6267" y="2655"/>
                </a:lnTo>
                <a:lnTo>
                  <a:pt x="6267" y="2655"/>
                </a:lnTo>
                <a:lnTo>
                  <a:pt x="6253" y="2660"/>
                </a:lnTo>
                <a:lnTo>
                  <a:pt x="6240" y="2662"/>
                </a:lnTo>
                <a:lnTo>
                  <a:pt x="6225" y="2663"/>
                </a:lnTo>
                <a:lnTo>
                  <a:pt x="6214" y="2663"/>
                </a:lnTo>
                <a:lnTo>
                  <a:pt x="6192" y="2663"/>
                </a:lnTo>
                <a:lnTo>
                  <a:pt x="6182" y="2663"/>
                </a:lnTo>
                <a:lnTo>
                  <a:pt x="6174" y="2665"/>
                </a:lnTo>
                <a:lnTo>
                  <a:pt x="6174" y="2665"/>
                </a:lnTo>
                <a:lnTo>
                  <a:pt x="6143" y="2668"/>
                </a:lnTo>
                <a:lnTo>
                  <a:pt x="6092" y="2673"/>
                </a:lnTo>
                <a:lnTo>
                  <a:pt x="6039" y="2676"/>
                </a:lnTo>
                <a:lnTo>
                  <a:pt x="6004" y="2678"/>
                </a:lnTo>
                <a:lnTo>
                  <a:pt x="6004" y="2678"/>
                </a:lnTo>
                <a:lnTo>
                  <a:pt x="5992" y="2679"/>
                </a:lnTo>
                <a:lnTo>
                  <a:pt x="5980" y="2684"/>
                </a:lnTo>
                <a:lnTo>
                  <a:pt x="5965" y="2691"/>
                </a:lnTo>
                <a:lnTo>
                  <a:pt x="5952" y="2699"/>
                </a:lnTo>
                <a:lnTo>
                  <a:pt x="5923" y="2713"/>
                </a:lnTo>
                <a:lnTo>
                  <a:pt x="5909" y="2719"/>
                </a:lnTo>
                <a:lnTo>
                  <a:pt x="5896" y="2724"/>
                </a:lnTo>
                <a:lnTo>
                  <a:pt x="5896" y="2724"/>
                </a:lnTo>
                <a:lnTo>
                  <a:pt x="5883" y="2728"/>
                </a:lnTo>
                <a:lnTo>
                  <a:pt x="5869" y="2729"/>
                </a:lnTo>
                <a:lnTo>
                  <a:pt x="5853" y="2731"/>
                </a:lnTo>
                <a:lnTo>
                  <a:pt x="5835" y="2731"/>
                </a:lnTo>
                <a:lnTo>
                  <a:pt x="5817" y="2729"/>
                </a:lnTo>
                <a:lnTo>
                  <a:pt x="5801" y="2728"/>
                </a:lnTo>
                <a:lnTo>
                  <a:pt x="5784" y="2724"/>
                </a:lnTo>
                <a:lnTo>
                  <a:pt x="5768" y="2719"/>
                </a:lnTo>
                <a:lnTo>
                  <a:pt x="5768" y="2719"/>
                </a:lnTo>
                <a:lnTo>
                  <a:pt x="5755" y="2715"/>
                </a:lnTo>
                <a:lnTo>
                  <a:pt x="5745" y="2710"/>
                </a:lnTo>
                <a:lnTo>
                  <a:pt x="5736" y="2705"/>
                </a:lnTo>
                <a:lnTo>
                  <a:pt x="5734" y="2705"/>
                </a:lnTo>
                <a:lnTo>
                  <a:pt x="5732" y="2708"/>
                </a:lnTo>
                <a:lnTo>
                  <a:pt x="5726" y="2724"/>
                </a:lnTo>
                <a:lnTo>
                  <a:pt x="5726" y="2724"/>
                </a:lnTo>
                <a:lnTo>
                  <a:pt x="5713" y="2752"/>
                </a:lnTo>
                <a:lnTo>
                  <a:pt x="5707" y="2766"/>
                </a:lnTo>
                <a:lnTo>
                  <a:pt x="5699" y="2779"/>
                </a:lnTo>
                <a:lnTo>
                  <a:pt x="5689" y="2792"/>
                </a:lnTo>
                <a:lnTo>
                  <a:pt x="5679" y="2801"/>
                </a:lnTo>
                <a:lnTo>
                  <a:pt x="5668" y="2808"/>
                </a:lnTo>
                <a:lnTo>
                  <a:pt x="5662" y="2811"/>
                </a:lnTo>
                <a:lnTo>
                  <a:pt x="5657" y="2813"/>
                </a:lnTo>
                <a:lnTo>
                  <a:pt x="5657" y="2813"/>
                </a:lnTo>
                <a:lnTo>
                  <a:pt x="5651" y="2814"/>
                </a:lnTo>
                <a:lnTo>
                  <a:pt x="5644" y="2816"/>
                </a:lnTo>
                <a:lnTo>
                  <a:pt x="5633" y="2824"/>
                </a:lnTo>
                <a:lnTo>
                  <a:pt x="5622" y="2833"/>
                </a:lnTo>
                <a:lnTo>
                  <a:pt x="5612" y="2846"/>
                </a:lnTo>
                <a:lnTo>
                  <a:pt x="5604" y="2861"/>
                </a:lnTo>
                <a:lnTo>
                  <a:pt x="5598" y="2875"/>
                </a:lnTo>
                <a:lnTo>
                  <a:pt x="5593" y="2890"/>
                </a:lnTo>
                <a:lnTo>
                  <a:pt x="5593" y="2904"/>
                </a:lnTo>
                <a:lnTo>
                  <a:pt x="5593" y="2904"/>
                </a:lnTo>
                <a:lnTo>
                  <a:pt x="5591" y="2931"/>
                </a:lnTo>
                <a:lnTo>
                  <a:pt x="5590" y="2944"/>
                </a:lnTo>
                <a:lnTo>
                  <a:pt x="5586" y="2957"/>
                </a:lnTo>
                <a:lnTo>
                  <a:pt x="5582" y="2967"/>
                </a:lnTo>
                <a:lnTo>
                  <a:pt x="5575" y="2976"/>
                </a:lnTo>
                <a:lnTo>
                  <a:pt x="5564" y="2983"/>
                </a:lnTo>
                <a:lnTo>
                  <a:pt x="5551" y="2988"/>
                </a:lnTo>
                <a:lnTo>
                  <a:pt x="5551" y="2988"/>
                </a:lnTo>
                <a:lnTo>
                  <a:pt x="5543" y="2991"/>
                </a:lnTo>
                <a:lnTo>
                  <a:pt x="5533" y="2994"/>
                </a:lnTo>
                <a:lnTo>
                  <a:pt x="5517" y="3005"/>
                </a:lnTo>
                <a:lnTo>
                  <a:pt x="5500" y="3020"/>
                </a:lnTo>
                <a:lnTo>
                  <a:pt x="5482" y="3036"/>
                </a:lnTo>
                <a:lnTo>
                  <a:pt x="5466" y="3053"/>
                </a:lnTo>
                <a:lnTo>
                  <a:pt x="5451" y="3073"/>
                </a:lnTo>
                <a:lnTo>
                  <a:pt x="5439" y="3092"/>
                </a:lnTo>
                <a:lnTo>
                  <a:pt x="5431" y="3108"/>
                </a:lnTo>
                <a:lnTo>
                  <a:pt x="5431" y="3108"/>
                </a:lnTo>
                <a:lnTo>
                  <a:pt x="5423" y="3124"/>
                </a:lnTo>
                <a:lnTo>
                  <a:pt x="5413" y="3138"/>
                </a:lnTo>
                <a:lnTo>
                  <a:pt x="5402" y="3153"/>
                </a:lnTo>
                <a:lnTo>
                  <a:pt x="5390" y="3167"/>
                </a:lnTo>
                <a:lnTo>
                  <a:pt x="5365" y="3196"/>
                </a:lnTo>
                <a:lnTo>
                  <a:pt x="5338" y="3224"/>
                </a:lnTo>
                <a:lnTo>
                  <a:pt x="5338" y="3224"/>
                </a:lnTo>
                <a:lnTo>
                  <a:pt x="5331" y="3230"/>
                </a:lnTo>
                <a:lnTo>
                  <a:pt x="5328" y="3238"/>
                </a:lnTo>
                <a:lnTo>
                  <a:pt x="5325" y="3244"/>
                </a:lnTo>
                <a:lnTo>
                  <a:pt x="5323" y="3251"/>
                </a:lnTo>
                <a:lnTo>
                  <a:pt x="5323" y="3259"/>
                </a:lnTo>
                <a:lnTo>
                  <a:pt x="5325" y="3265"/>
                </a:lnTo>
                <a:lnTo>
                  <a:pt x="5328" y="3280"/>
                </a:lnTo>
                <a:lnTo>
                  <a:pt x="5336" y="3294"/>
                </a:lnTo>
                <a:lnTo>
                  <a:pt x="5344" y="3309"/>
                </a:lnTo>
                <a:lnTo>
                  <a:pt x="5354" y="3323"/>
                </a:lnTo>
                <a:lnTo>
                  <a:pt x="5362" y="3339"/>
                </a:lnTo>
                <a:lnTo>
                  <a:pt x="5362" y="3339"/>
                </a:lnTo>
                <a:lnTo>
                  <a:pt x="5365" y="3352"/>
                </a:lnTo>
                <a:lnTo>
                  <a:pt x="5366" y="3363"/>
                </a:lnTo>
                <a:lnTo>
                  <a:pt x="5365" y="3370"/>
                </a:lnTo>
                <a:lnTo>
                  <a:pt x="5362" y="3378"/>
                </a:lnTo>
                <a:lnTo>
                  <a:pt x="5357" y="3384"/>
                </a:lnTo>
                <a:lnTo>
                  <a:pt x="5354" y="3394"/>
                </a:lnTo>
                <a:lnTo>
                  <a:pt x="5352" y="3407"/>
                </a:lnTo>
                <a:lnTo>
                  <a:pt x="5352" y="3423"/>
                </a:lnTo>
                <a:lnTo>
                  <a:pt x="5352" y="3423"/>
                </a:lnTo>
                <a:lnTo>
                  <a:pt x="5352" y="3432"/>
                </a:lnTo>
                <a:lnTo>
                  <a:pt x="5352" y="3440"/>
                </a:lnTo>
                <a:lnTo>
                  <a:pt x="5347" y="3456"/>
                </a:lnTo>
                <a:lnTo>
                  <a:pt x="5342" y="3471"/>
                </a:lnTo>
                <a:lnTo>
                  <a:pt x="5334" y="3484"/>
                </a:lnTo>
                <a:lnTo>
                  <a:pt x="5328" y="3493"/>
                </a:lnTo>
                <a:lnTo>
                  <a:pt x="5321" y="3500"/>
                </a:lnTo>
                <a:lnTo>
                  <a:pt x="5315" y="3506"/>
                </a:lnTo>
                <a:lnTo>
                  <a:pt x="5315" y="3506"/>
                </a:lnTo>
                <a:lnTo>
                  <a:pt x="5325" y="3514"/>
                </a:lnTo>
                <a:lnTo>
                  <a:pt x="5333" y="3522"/>
                </a:lnTo>
                <a:lnTo>
                  <a:pt x="5338" y="3533"/>
                </a:lnTo>
                <a:lnTo>
                  <a:pt x="5341" y="3543"/>
                </a:lnTo>
                <a:lnTo>
                  <a:pt x="5342" y="3551"/>
                </a:lnTo>
                <a:lnTo>
                  <a:pt x="5342" y="3559"/>
                </a:lnTo>
                <a:lnTo>
                  <a:pt x="5342" y="3566"/>
                </a:lnTo>
                <a:lnTo>
                  <a:pt x="5342" y="3566"/>
                </a:lnTo>
                <a:lnTo>
                  <a:pt x="5338" y="3578"/>
                </a:lnTo>
                <a:lnTo>
                  <a:pt x="5338" y="3585"/>
                </a:lnTo>
                <a:lnTo>
                  <a:pt x="5338" y="3588"/>
                </a:lnTo>
                <a:lnTo>
                  <a:pt x="5339" y="3593"/>
                </a:lnTo>
                <a:lnTo>
                  <a:pt x="5341" y="3596"/>
                </a:lnTo>
                <a:lnTo>
                  <a:pt x="5347" y="3601"/>
                </a:lnTo>
                <a:lnTo>
                  <a:pt x="5366" y="3612"/>
                </a:lnTo>
                <a:lnTo>
                  <a:pt x="5379" y="3620"/>
                </a:lnTo>
                <a:lnTo>
                  <a:pt x="5394" y="3630"/>
                </a:lnTo>
                <a:lnTo>
                  <a:pt x="5394" y="3630"/>
                </a:lnTo>
                <a:lnTo>
                  <a:pt x="5418" y="3652"/>
                </a:lnTo>
                <a:lnTo>
                  <a:pt x="5429" y="3663"/>
                </a:lnTo>
                <a:lnTo>
                  <a:pt x="5439" y="3675"/>
                </a:lnTo>
                <a:lnTo>
                  <a:pt x="5447" y="3686"/>
                </a:lnTo>
                <a:lnTo>
                  <a:pt x="5453" y="3699"/>
                </a:lnTo>
                <a:lnTo>
                  <a:pt x="5458" y="3715"/>
                </a:lnTo>
                <a:lnTo>
                  <a:pt x="5463" y="3732"/>
                </a:lnTo>
                <a:lnTo>
                  <a:pt x="5463" y="3732"/>
                </a:lnTo>
                <a:lnTo>
                  <a:pt x="5464" y="3740"/>
                </a:lnTo>
                <a:lnTo>
                  <a:pt x="5469" y="3750"/>
                </a:lnTo>
                <a:lnTo>
                  <a:pt x="5474" y="3758"/>
                </a:lnTo>
                <a:lnTo>
                  <a:pt x="5480" y="3765"/>
                </a:lnTo>
                <a:lnTo>
                  <a:pt x="5496" y="3777"/>
                </a:lnTo>
                <a:lnTo>
                  <a:pt x="5514" y="3790"/>
                </a:lnTo>
                <a:lnTo>
                  <a:pt x="5554" y="3813"/>
                </a:lnTo>
                <a:lnTo>
                  <a:pt x="5572" y="3826"/>
                </a:lnTo>
                <a:lnTo>
                  <a:pt x="5588" y="3838"/>
                </a:lnTo>
                <a:lnTo>
                  <a:pt x="5588" y="3838"/>
                </a:lnTo>
                <a:lnTo>
                  <a:pt x="5599" y="3851"/>
                </a:lnTo>
                <a:lnTo>
                  <a:pt x="5609" y="3862"/>
                </a:lnTo>
                <a:lnTo>
                  <a:pt x="5618" y="3872"/>
                </a:lnTo>
                <a:lnTo>
                  <a:pt x="5626" y="3879"/>
                </a:lnTo>
                <a:lnTo>
                  <a:pt x="5634" y="3883"/>
                </a:lnTo>
                <a:lnTo>
                  <a:pt x="5646" y="3885"/>
                </a:lnTo>
                <a:lnTo>
                  <a:pt x="5659" y="3882"/>
                </a:lnTo>
                <a:lnTo>
                  <a:pt x="5675" y="3875"/>
                </a:lnTo>
                <a:lnTo>
                  <a:pt x="5675" y="3875"/>
                </a:lnTo>
                <a:lnTo>
                  <a:pt x="5695" y="3867"/>
                </a:lnTo>
                <a:lnTo>
                  <a:pt x="5716" y="3862"/>
                </a:lnTo>
                <a:lnTo>
                  <a:pt x="5739" y="3859"/>
                </a:lnTo>
                <a:lnTo>
                  <a:pt x="5763" y="3859"/>
                </a:lnTo>
                <a:lnTo>
                  <a:pt x="5785" y="3859"/>
                </a:lnTo>
                <a:lnTo>
                  <a:pt x="5806" y="3862"/>
                </a:lnTo>
                <a:lnTo>
                  <a:pt x="5827" y="3866"/>
                </a:lnTo>
                <a:lnTo>
                  <a:pt x="5846" y="3871"/>
                </a:lnTo>
                <a:lnTo>
                  <a:pt x="5846" y="3871"/>
                </a:lnTo>
                <a:lnTo>
                  <a:pt x="5854" y="3872"/>
                </a:lnTo>
                <a:lnTo>
                  <a:pt x="5864" y="3874"/>
                </a:lnTo>
                <a:lnTo>
                  <a:pt x="5874" y="3872"/>
                </a:lnTo>
                <a:lnTo>
                  <a:pt x="5882" y="3871"/>
                </a:lnTo>
                <a:lnTo>
                  <a:pt x="5901" y="3866"/>
                </a:lnTo>
                <a:lnTo>
                  <a:pt x="5920" y="3858"/>
                </a:lnTo>
                <a:lnTo>
                  <a:pt x="5956" y="3837"/>
                </a:lnTo>
                <a:lnTo>
                  <a:pt x="5973" y="3827"/>
                </a:lnTo>
                <a:lnTo>
                  <a:pt x="5989" y="3819"/>
                </a:lnTo>
                <a:lnTo>
                  <a:pt x="5989" y="3819"/>
                </a:lnTo>
                <a:lnTo>
                  <a:pt x="6005" y="3814"/>
                </a:lnTo>
                <a:lnTo>
                  <a:pt x="6021" y="3813"/>
                </a:lnTo>
                <a:lnTo>
                  <a:pt x="6039" y="3813"/>
                </a:lnTo>
                <a:lnTo>
                  <a:pt x="6055" y="3816"/>
                </a:lnTo>
                <a:lnTo>
                  <a:pt x="6073" y="3821"/>
                </a:lnTo>
                <a:lnTo>
                  <a:pt x="6089" y="3827"/>
                </a:lnTo>
                <a:lnTo>
                  <a:pt x="6105" y="3834"/>
                </a:lnTo>
                <a:lnTo>
                  <a:pt x="6119" y="3843"/>
                </a:lnTo>
                <a:lnTo>
                  <a:pt x="6119" y="3843"/>
                </a:lnTo>
                <a:lnTo>
                  <a:pt x="6124" y="3846"/>
                </a:lnTo>
                <a:lnTo>
                  <a:pt x="6129" y="3851"/>
                </a:lnTo>
                <a:lnTo>
                  <a:pt x="6131" y="3854"/>
                </a:lnTo>
                <a:lnTo>
                  <a:pt x="6132" y="3858"/>
                </a:lnTo>
                <a:lnTo>
                  <a:pt x="6131" y="3864"/>
                </a:lnTo>
                <a:lnTo>
                  <a:pt x="6127" y="3869"/>
                </a:lnTo>
                <a:lnTo>
                  <a:pt x="6124" y="3872"/>
                </a:lnTo>
                <a:lnTo>
                  <a:pt x="6124" y="3874"/>
                </a:lnTo>
                <a:lnTo>
                  <a:pt x="6124" y="3875"/>
                </a:lnTo>
                <a:lnTo>
                  <a:pt x="6129" y="3879"/>
                </a:lnTo>
                <a:lnTo>
                  <a:pt x="6142" y="3880"/>
                </a:lnTo>
                <a:lnTo>
                  <a:pt x="6142" y="3880"/>
                </a:lnTo>
                <a:lnTo>
                  <a:pt x="6158" y="3880"/>
                </a:lnTo>
                <a:lnTo>
                  <a:pt x="6172" y="3880"/>
                </a:lnTo>
                <a:lnTo>
                  <a:pt x="6196" y="3882"/>
                </a:lnTo>
                <a:lnTo>
                  <a:pt x="6208" y="3883"/>
                </a:lnTo>
                <a:lnTo>
                  <a:pt x="6220" y="3887"/>
                </a:lnTo>
                <a:lnTo>
                  <a:pt x="6233" y="3893"/>
                </a:lnTo>
                <a:lnTo>
                  <a:pt x="6248" y="3903"/>
                </a:lnTo>
                <a:lnTo>
                  <a:pt x="6248" y="3903"/>
                </a:lnTo>
                <a:lnTo>
                  <a:pt x="6256" y="3909"/>
                </a:lnTo>
                <a:lnTo>
                  <a:pt x="6261" y="3915"/>
                </a:lnTo>
                <a:lnTo>
                  <a:pt x="6265" y="3923"/>
                </a:lnTo>
                <a:lnTo>
                  <a:pt x="6269" y="3930"/>
                </a:lnTo>
                <a:lnTo>
                  <a:pt x="6272" y="3938"/>
                </a:lnTo>
                <a:lnTo>
                  <a:pt x="6272" y="3946"/>
                </a:lnTo>
                <a:lnTo>
                  <a:pt x="6272" y="3962"/>
                </a:lnTo>
                <a:lnTo>
                  <a:pt x="6269" y="3980"/>
                </a:lnTo>
                <a:lnTo>
                  <a:pt x="6262" y="3997"/>
                </a:lnTo>
                <a:lnTo>
                  <a:pt x="6253" y="4015"/>
                </a:lnTo>
                <a:lnTo>
                  <a:pt x="6243" y="4033"/>
                </a:lnTo>
                <a:lnTo>
                  <a:pt x="6243" y="4033"/>
                </a:lnTo>
                <a:lnTo>
                  <a:pt x="6240" y="4041"/>
                </a:lnTo>
                <a:lnTo>
                  <a:pt x="6236" y="4050"/>
                </a:lnTo>
                <a:lnTo>
                  <a:pt x="6235" y="4058"/>
                </a:lnTo>
                <a:lnTo>
                  <a:pt x="6235" y="4068"/>
                </a:lnTo>
                <a:lnTo>
                  <a:pt x="6236" y="4076"/>
                </a:lnTo>
                <a:lnTo>
                  <a:pt x="6240" y="4084"/>
                </a:lnTo>
                <a:lnTo>
                  <a:pt x="6244" y="4092"/>
                </a:lnTo>
                <a:lnTo>
                  <a:pt x="6249" y="4100"/>
                </a:lnTo>
                <a:lnTo>
                  <a:pt x="6262" y="4116"/>
                </a:lnTo>
                <a:lnTo>
                  <a:pt x="6278" y="4129"/>
                </a:lnTo>
                <a:lnTo>
                  <a:pt x="6297" y="4140"/>
                </a:lnTo>
                <a:lnTo>
                  <a:pt x="6317" y="4148"/>
                </a:lnTo>
                <a:lnTo>
                  <a:pt x="6317" y="4148"/>
                </a:lnTo>
                <a:lnTo>
                  <a:pt x="6333" y="4155"/>
                </a:lnTo>
                <a:lnTo>
                  <a:pt x="6338" y="4158"/>
                </a:lnTo>
                <a:lnTo>
                  <a:pt x="6341" y="4161"/>
                </a:lnTo>
                <a:lnTo>
                  <a:pt x="6342" y="4166"/>
                </a:lnTo>
                <a:lnTo>
                  <a:pt x="6342" y="4169"/>
                </a:lnTo>
                <a:lnTo>
                  <a:pt x="6342" y="4179"/>
                </a:lnTo>
                <a:lnTo>
                  <a:pt x="6341" y="4190"/>
                </a:lnTo>
                <a:lnTo>
                  <a:pt x="6341" y="4203"/>
                </a:lnTo>
                <a:lnTo>
                  <a:pt x="6342" y="4211"/>
                </a:lnTo>
                <a:lnTo>
                  <a:pt x="6346" y="4220"/>
                </a:lnTo>
                <a:lnTo>
                  <a:pt x="6352" y="4230"/>
                </a:lnTo>
                <a:lnTo>
                  <a:pt x="6358" y="4240"/>
                </a:lnTo>
                <a:lnTo>
                  <a:pt x="6358" y="4240"/>
                </a:lnTo>
                <a:lnTo>
                  <a:pt x="6367" y="4251"/>
                </a:lnTo>
                <a:lnTo>
                  <a:pt x="6373" y="4262"/>
                </a:lnTo>
                <a:lnTo>
                  <a:pt x="6378" y="4273"/>
                </a:lnTo>
                <a:lnTo>
                  <a:pt x="6381" y="4285"/>
                </a:lnTo>
                <a:lnTo>
                  <a:pt x="6384" y="4304"/>
                </a:lnTo>
                <a:lnTo>
                  <a:pt x="6386" y="4323"/>
                </a:lnTo>
                <a:lnTo>
                  <a:pt x="6386" y="4341"/>
                </a:lnTo>
                <a:lnTo>
                  <a:pt x="6387" y="4355"/>
                </a:lnTo>
                <a:lnTo>
                  <a:pt x="6389" y="4368"/>
                </a:lnTo>
                <a:lnTo>
                  <a:pt x="6392" y="4375"/>
                </a:lnTo>
                <a:lnTo>
                  <a:pt x="6395" y="4379"/>
                </a:lnTo>
                <a:lnTo>
                  <a:pt x="6395" y="4379"/>
                </a:lnTo>
                <a:lnTo>
                  <a:pt x="6400" y="4384"/>
                </a:lnTo>
                <a:lnTo>
                  <a:pt x="6403" y="4389"/>
                </a:lnTo>
                <a:lnTo>
                  <a:pt x="6405" y="4395"/>
                </a:lnTo>
                <a:lnTo>
                  <a:pt x="6407" y="4403"/>
                </a:lnTo>
                <a:lnTo>
                  <a:pt x="6407" y="4421"/>
                </a:lnTo>
                <a:lnTo>
                  <a:pt x="6405" y="4439"/>
                </a:lnTo>
                <a:lnTo>
                  <a:pt x="6399" y="4460"/>
                </a:lnTo>
                <a:lnTo>
                  <a:pt x="6392" y="4479"/>
                </a:lnTo>
                <a:lnTo>
                  <a:pt x="6381" y="4500"/>
                </a:lnTo>
                <a:lnTo>
                  <a:pt x="6368" y="4517"/>
                </a:lnTo>
                <a:lnTo>
                  <a:pt x="6368" y="4517"/>
                </a:lnTo>
                <a:lnTo>
                  <a:pt x="6362" y="4527"/>
                </a:lnTo>
                <a:lnTo>
                  <a:pt x="6357" y="4537"/>
                </a:lnTo>
                <a:lnTo>
                  <a:pt x="6354" y="4546"/>
                </a:lnTo>
                <a:lnTo>
                  <a:pt x="6350" y="4558"/>
                </a:lnTo>
                <a:lnTo>
                  <a:pt x="6349" y="4567"/>
                </a:lnTo>
                <a:lnTo>
                  <a:pt x="6347" y="4580"/>
                </a:lnTo>
                <a:lnTo>
                  <a:pt x="6347" y="4604"/>
                </a:lnTo>
                <a:lnTo>
                  <a:pt x="6352" y="4628"/>
                </a:lnTo>
                <a:lnTo>
                  <a:pt x="6357" y="4654"/>
                </a:lnTo>
                <a:lnTo>
                  <a:pt x="6365" y="4681"/>
                </a:lnTo>
                <a:lnTo>
                  <a:pt x="6373" y="4707"/>
                </a:lnTo>
                <a:lnTo>
                  <a:pt x="6373" y="4707"/>
                </a:lnTo>
                <a:lnTo>
                  <a:pt x="6383" y="4734"/>
                </a:lnTo>
                <a:lnTo>
                  <a:pt x="6395" y="4765"/>
                </a:lnTo>
                <a:lnTo>
                  <a:pt x="6421" y="4829"/>
                </a:lnTo>
                <a:lnTo>
                  <a:pt x="6434" y="4859"/>
                </a:lnTo>
                <a:lnTo>
                  <a:pt x="6444" y="4888"/>
                </a:lnTo>
                <a:lnTo>
                  <a:pt x="6452" y="4914"/>
                </a:lnTo>
                <a:lnTo>
                  <a:pt x="6456" y="4933"/>
                </a:lnTo>
                <a:lnTo>
                  <a:pt x="6456" y="4933"/>
                </a:lnTo>
                <a:lnTo>
                  <a:pt x="6460" y="4953"/>
                </a:lnTo>
                <a:lnTo>
                  <a:pt x="6468" y="4977"/>
                </a:lnTo>
                <a:lnTo>
                  <a:pt x="6479" y="5002"/>
                </a:lnTo>
                <a:lnTo>
                  <a:pt x="6492" y="5028"/>
                </a:lnTo>
                <a:lnTo>
                  <a:pt x="6519" y="5083"/>
                </a:lnTo>
                <a:lnTo>
                  <a:pt x="6545" y="5128"/>
                </a:lnTo>
                <a:lnTo>
                  <a:pt x="6545" y="5128"/>
                </a:lnTo>
                <a:lnTo>
                  <a:pt x="6550" y="5137"/>
                </a:lnTo>
                <a:lnTo>
                  <a:pt x="6553" y="5148"/>
                </a:lnTo>
                <a:lnTo>
                  <a:pt x="6559" y="5172"/>
                </a:lnTo>
                <a:lnTo>
                  <a:pt x="6564" y="5198"/>
                </a:lnTo>
                <a:lnTo>
                  <a:pt x="6569" y="5224"/>
                </a:lnTo>
                <a:lnTo>
                  <a:pt x="6572" y="5248"/>
                </a:lnTo>
                <a:lnTo>
                  <a:pt x="6575" y="5269"/>
                </a:lnTo>
                <a:lnTo>
                  <a:pt x="6580" y="5285"/>
                </a:lnTo>
                <a:lnTo>
                  <a:pt x="6582" y="5290"/>
                </a:lnTo>
                <a:lnTo>
                  <a:pt x="6585" y="5294"/>
                </a:lnTo>
                <a:lnTo>
                  <a:pt x="6585" y="5294"/>
                </a:lnTo>
                <a:lnTo>
                  <a:pt x="6594" y="5299"/>
                </a:lnTo>
                <a:lnTo>
                  <a:pt x="6607" y="5306"/>
                </a:lnTo>
                <a:lnTo>
                  <a:pt x="6622" y="5311"/>
                </a:lnTo>
                <a:lnTo>
                  <a:pt x="6638" y="5315"/>
                </a:lnTo>
                <a:lnTo>
                  <a:pt x="6655" y="5319"/>
                </a:lnTo>
                <a:lnTo>
                  <a:pt x="6672" y="5319"/>
                </a:lnTo>
                <a:lnTo>
                  <a:pt x="6688" y="5317"/>
                </a:lnTo>
                <a:lnTo>
                  <a:pt x="6694" y="5315"/>
                </a:lnTo>
                <a:lnTo>
                  <a:pt x="6700" y="5312"/>
                </a:lnTo>
                <a:lnTo>
                  <a:pt x="6700" y="5312"/>
                </a:lnTo>
                <a:lnTo>
                  <a:pt x="6713" y="5306"/>
                </a:lnTo>
                <a:lnTo>
                  <a:pt x="6728" y="5302"/>
                </a:lnTo>
                <a:lnTo>
                  <a:pt x="6744" y="5299"/>
                </a:lnTo>
                <a:lnTo>
                  <a:pt x="6760" y="5299"/>
                </a:lnTo>
                <a:lnTo>
                  <a:pt x="6795" y="5298"/>
                </a:lnTo>
                <a:lnTo>
                  <a:pt x="6830" y="5299"/>
                </a:lnTo>
                <a:lnTo>
                  <a:pt x="6830" y="5299"/>
                </a:lnTo>
                <a:lnTo>
                  <a:pt x="6838" y="5298"/>
                </a:lnTo>
                <a:lnTo>
                  <a:pt x="6846" y="5296"/>
                </a:lnTo>
                <a:lnTo>
                  <a:pt x="6856" y="5293"/>
                </a:lnTo>
                <a:lnTo>
                  <a:pt x="6864" y="5290"/>
                </a:lnTo>
                <a:lnTo>
                  <a:pt x="6879" y="5278"/>
                </a:lnTo>
                <a:lnTo>
                  <a:pt x="6895" y="5266"/>
                </a:lnTo>
                <a:lnTo>
                  <a:pt x="6925" y="5237"/>
                </a:lnTo>
                <a:lnTo>
                  <a:pt x="6940" y="5221"/>
                </a:lnTo>
                <a:lnTo>
                  <a:pt x="6956" y="5206"/>
                </a:lnTo>
                <a:lnTo>
                  <a:pt x="6956" y="5206"/>
                </a:lnTo>
                <a:lnTo>
                  <a:pt x="6968" y="5193"/>
                </a:lnTo>
                <a:lnTo>
                  <a:pt x="6980" y="5182"/>
                </a:lnTo>
                <a:lnTo>
                  <a:pt x="6997" y="5163"/>
                </a:lnTo>
                <a:lnTo>
                  <a:pt x="7013" y="5142"/>
                </a:lnTo>
                <a:lnTo>
                  <a:pt x="7025" y="5131"/>
                </a:lnTo>
                <a:lnTo>
                  <a:pt x="7038" y="5118"/>
                </a:lnTo>
                <a:lnTo>
                  <a:pt x="7038" y="5118"/>
                </a:lnTo>
                <a:lnTo>
                  <a:pt x="7052" y="5105"/>
                </a:lnTo>
                <a:lnTo>
                  <a:pt x="7062" y="5095"/>
                </a:lnTo>
                <a:lnTo>
                  <a:pt x="7068" y="5084"/>
                </a:lnTo>
                <a:lnTo>
                  <a:pt x="7073" y="5075"/>
                </a:lnTo>
                <a:lnTo>
                  <a:pt x="7074" y="5065"/>
                </a:lnTo>
                <a:lnTo>
                  <a:pt x="7076" y="5052"/>
                </a:lnTo>
                <a:lnTo>
                  <a:pt x="7074" y="5022"/>
                </a:lnTo>
                <a:lnTo>
                  <a:pt x="7074" y="5022"/>
                </a:lnTo>
                <a:lnTo>
                  <a:pt x="7076" y="5012"/>
                </a:lnTo>
                <a:lnTo>
                  <a:pt x="7078" y="5004"/>
                </a:lnTo>
                <a:lnTo>
                  <a:pt x="7081" y="4996"/>
                </a:lnTo>
                <a:lnTo>
                  <a:pt x="7084" y="4989"/>
                </a:lnTo>
                <a:lnTo>
                  <a:pt x="7089" y="4981"/>
                </a:lnTo>
                <a:lnTo>
                  <a:pt x="7094" y="4977"/>
                </a:lnTo>
                <a:lnTo>
                  <a:pt x="7107" y="4965"/>
                </a:lnTo>
                <a:lnTo>
                  <a:pt x="7119" y="4957"/>
                </a:lnTo>
                <a:lnTo>
                  <a:pt x="7135" y="4949"/>
                </a:lnTo>
                <a:lnTo>
                  <a:pt x="7168" y="4938"/>
                </a:lnTo>
                <a:lnTo>
                  <a:pt x="7168" y="4938"/>
                </a:lnTo>
                <a:lnTo>
                  <a:pt x="7174" y="4935"/>
                </a:lnTo>
                <a:lnTo>
                  <a:pt x="7180" y="4930"/>
                </a:lnTo>
                <a:lnTo>
                  <a:pt x="7185" y="4925"/>
                </a:lnTo>
                <a:lnTo>
                  <a:pt x="7188" y="4919"/>
                </a:lnTo>
                <a:lnTo>
                  <a:pt x="7190" y="4912"/>
                </a:lnTo>
                <a:lnTo>
                  <a:pt x="7190" y="4904"/>
                </a:lnTo>
                <a:lnTo>
                  <a:pt x="7190" y="4888"/>
                </a:lnTo>
                <a:lnTo>
                  <a:pt x="7185" y="4871"/>
                </a:lnTo>
                <a:lnTo>
                  <a:pt x="7179" y="4853"/>
                </a:lnTo>
                <a:lnTo>
                  <a:pt x="7172" y="4834"/>
                </a:lnTo>
                <a:lnTo>
                  <a:pt x="7163" y="4818"/>
                </a:lnTo>
                <a:lnTo>
                  <a:pt x="7163" y="4818"/>
                </a:lnTo>
                <a:lnTo>
                  <a:pt x="7156" y="4805"/>
                </a:lnTo>
                <a:lnTo>
                  <a:pt x="7151" y="4795"/>
                </a:lnTo>
                <a:lnTo>
                  <a:pt x="7151" y="4787"/>
                </a:lnTo>
                <a:lnTo>
                  <a:pt x="7153" y="4781"/>
                </a:lnTo>
                <a:lnTo>
                  <a:pt x="7158" y="4773"/>
                </a:lnTo>
                <a:lnTo>
                  <a:pt x="7166" y="4761"/>
                </a:lnTo>
                <a:lnTo>
                  <a:pt x="7177" y="4747"/>
                </a:lnTo>
                <a:lnTo>
                  <a:pt x="7190" y="4726"/>
                </a:lnTo>
                <a:lnTo>
                  <a:pt x="7190" y="4726"/>
                </a:lnTo>
                <a:lnTo>
                  <a:pt x="7206" y="4704"/>
                </a:lnTo>
                <a:lnTo>
                  <a:pt x="7224" y="4686"/>
                </a:lnTo>
                <a:lnTo>
                  <a:pt x="7241" y="4672"/>
                </a:lnTo>
                <a:lnTo>
                  <a:pt x="7261" y="4660"/>
                </a:lnTo>
                <a:lnTo>
                  <a:pt x="7280" y="4651"/>
                </a:lnTo>
                <a:lnTo>
                  <a:pt x="7299" y="4641"/>
                </a:lnTo>
                <a:lnTo>
                  <a:pt x="7322" y="4630"/>
                </a:lnTo>
                <a:lnTo>
                  <a:pt x="7343" y="4619"/>
                </a:lnTo>
                <a:lnTo>
                  <a:pt x="7343" y="4619"/>
                </a:lnTo>
                <a:lnTo>
                  <a:pt x="7354" y="4614"/>
                </a:lnTo>
                <a:lnTo>
                  <a:pt x="7360" y="4607"/>
                </a:lnTo>
                <a:lnTo>
                  <a:pt x="7365" y="4599"/>
                </a:lnTo>
                <a:lnTo>
                  <a:pt x="7368" y="4593"/>
                </a:lnTo>
                <a:lnTo>
                  <a:pt x="7368" y="4587"/>
                </a:lnTo>
                <a:lnTo>
                  <a:pt x="7368" y="4578"/>
                </a:lnTo>
                <a:lnTo>
                  <a:pt x="7363" y="4562"/>
                </a:lnTo>
                <a:lnTo>
                  <a:pt x="7357" y="4545"/>
                </a:lnTo>
                <a:lnTo>
                  <a:pt x="7352" y="4526"/>
                </a:lnTo>
                <a:lnTo>
                  <a:pt x="7351" y="4514"/>
                </a:lnTo>
                <a:lnTo>
                  <a:pt x="7349" y="4503"/>
                </a:lnTo>
                <a:lnTo>
                  <a:pt x="7351" y="4492"/>
                </a:lnTo>
                <a:lnTo>
                  <a:pt x="7352" y="4481"/>
                </a:lnTo>
                <a:lnTo>
                  <a:pt x="7352" y="4481"/>
                </a:lnTo>
                <a:lnTo>
                  <a:pt x="7355" y="4469"/>
                </a:lnTo>
                <a:lnTo>
                  <a:pt x="7357" y="4458"/>
                </a:lnTo>
                <a:lnTo>
                  <a:pt x="7357" y="4450"/>
                </a:lnTo>
                <a:lnTo>
                  <a:pt x="7357" y="4440"/>
                </a:lnTo>
                <a:lnTo>
                  <a:pt x="7354" y="4426"/>
                </a:lnTo>
                <a:lnTo>
                  <a:pt x="7349" y="4413"/>
                </a:lnTo>
                <a:lnTo>
                  <a:pt x="7343" y="4402"/>
                </a:lnTo>
                <a:lnTo>
                  <a:pt x="7338" y="4389"/>
                </a:lnTo>
                <a:lnTo>
                  <a:pt x="7334" y="4376"/>
                </a:lnTo>
                <a:lnTo>
                  <a:pt x="7333" y="4368"/>
                </a:lnTo>
                <a:lnTo>
                  <a:pt x="7334" y="4360"/>
                </a:lnTo>
                <a:lnTo>
                  <a:pt x="7334" y="4360"/>
                </a:lnTo>
                <a:lnTo>
                  <a:pt x="7334" y="4344"/>
                </a:lnTo>
                <a:lnTo>
                  <a:pt x="7333" y="4330"/>
                </a:lnTo>
                <a:lnTo>
                  <a:pt x="7330" y="4318"/>
                </a:lnTo>
                <a:lnTo>
                  <a:pt x="7325" y="4307"/>
                </a:lnTo>
                <a:lnTo>
                  <a:pt x="7315" y="4286"/>
                </a:lnTo>
                <a:lnTo>
                  <a:pt x="7310" y="4275"/>
                </a:lnTo>
                <a:lnTo>
                  <a:pt x="7306" y="4264"/>
                </a:lnTo>
                <a:lnTo>
                  <a:pt x="7306" y="4264"/>
                </a:lnTo>
                <a:lnTo>
                  <a:pt x="7306" y="4257"/>
                </a:lnTo>
                <a:lnTo>
                  <a:pt x="7306" y="4251"/>
                </a:lnTo>
                <a:lnTo>
                  <a:pt x="7307" y="4238"/>
                </a:lnTo>
                <a:lnTo>
                  <a:pt x="7312" y="4224"/>
                </a:lnTo>
                <a:lnTo>
                  <a:pt x="7318" y="4211"/>
                </a:lnTo>
                <a:lnTo>
                  <a:pt x="7336" y="4184"/>
                </a:lnTo>
                <a:lnTo>
                  <a:pt x="7352" y="4156"/>
                </a:lnTo>
                <a:lnTo>
                  <a:pt x="7352" y="4156"/>
                </a:lnTo>
                <a:lnTo>
                  <a:pt x="7368" y="4131"/>
                </a:lnTo>
                <a:lnTo>
                  <a:pt x="7389" y="4102"/>
                </a:lnTo>
                <a:lnTo>
                  <a:pt x="7400" y="4086"/>
                </a:lnTo>
                <a:lnTo>
                  <a:pt x="7413" y="4071"/>
                </a:lnTo>
                <a:lnTo>
                  <a:pt x="7429" y="4055"/>
                </a:lnTo>
                <a:lnTo>
                  <a:pt x="7445" y="4042"/>
                </a:lnTo>
                <a:lnTo>
                  <a:pt x="7445" y="4042"/>
                </a:lnTo>
                <a:lnTo>
                  <a:pt x="7484" y="4012"/>
                </a:lnTo>
                <a:lnTo>
                  <a:pt x="7530" y="3976"/>
                </a:lnTo>
                <a:lnTo>
                  <a:pt x="7556" y="3954"/>
                </a:lnTo>
                <a:lnTo>
                  <a:pt x="7582" y="3932"/>
                </a:lnTo>
                <a:lnTo>
                  <a:pt x="7609" y="3904"/>
                </a:lnTo>
                <a:lnTo>
                  <a:pt x="7635" y="3875"/>
                </a:lnTo>
                <a:lnTo>
                  <a:pt x="7635" y="3875"/>
                </a:lnTo>
                <a:lnTo>
                  <a:pt x="7648" y="3859"/>
                </a:lnTo>
                <a:lnTo>
                  <a:pt x="7659" y="3842"/>
                </a:lnTo>
                <a:lnTo>
                  <a:pt x="7670" y="3822"/>
                </a:lnTo>
                <a:lnTo>
                  <a:pt x="7681" y="3803"/>
                </a:lnTo>
                <a:lnTo>
                  <a:pt x="7699" y="3765"/>
                </a:lnTo>
                <a:lnTo>
                  <a:pt x="7713" y="3728"/>
                </a:lnTo>
                <a:lnTo>
                  <a:pt x="7725" y="3692"/>
                </a:lnTo>
                <a:lnTo>
                  <a:pt x="7733" y="3665"/>
                </a:lnTo>
                <a:lnTo>
                  <a:pt x="7734" y="3644"/>
                </a:lnTo>
                <a:lnTo>
                  <a:pt x="7733" y="3638"/>
                </a:lnTo>
                <a:lnTo>
                  <a:pt x="7731" y="3635"/>
                </a:lnTo>
                <a:lnTo>
                  <a:pt x="7731" y="3635"/>
                </a:lnTo>
                <a:lnTo>
                  <a:pt x="7726" y="3631"/>
                </a:lnTo>
                <a:lnTo>
                  <a:pt x="7720" y="3630"/>
                </a:lnTo>
                <a:lnTo>
                  <a:pt x="7713" y="3630"/>
                </a:lnTo>
                <a:lnTo>
                  <a:pt x="7705" y="3630"/>
                </a:lnTo>
                <a:lnTo>
                  <a:pt x="7697" y="3631"/>
                </a:lnTo>
                <a:lnTo>
                  <a:pt x="7689" y="3636"/>
                </a:lnTo>
                <a:lnTo>
                  <a:pt x="7678" y="3641"/>
                </a:lnTo>
                <a:lnTo>
                  <a:pt x="7667" y="3649"/>
                </a:lnTo>
                <a:lnTo>
                  <a:pt x="7667" y="3649"/>
                </a:lnTo>
                <a:lnTo>
                  <a:pt x="7654" y="3655"/>
                </a:lnTo>
                <a:lnTo>
                  <a:pt x="7639" y="3660"/>
                </a:lnTo>
                <a:lnTo>
                  <a:pt x="7623" y="3663"/>
                </a:lnTo>
                <a:lnTo>
                  <a:pt x="7607" y="3663"/>
                </a:lnTo>
                <a:lnTo>
                  <a:pt x="7591" y="3663"/>
                </a:lnTo>
                <a:lnTo>
                  <a:pt x="7577" y="3662"/>
                </a:lnTo>
                <a:lnTo>
                  <a:pt x="7551" y="3659"/>
                </a:lnTo>
                <a:lnTo>
                  <a:pt x="7551" y="3659"/>
                </a:lnTo>
                <a:lnTo>
                  <a:pt x="7542" y="3657"/>
                </a:lnTo>
                <a:lnTo>
                  <a:pt x="7530" y="3657"/>
                </a:lnTo>
                <a:lnTo>
                  <a:pt x="7509" y="3659"/>
                </a:lnTo>
                <a:lnTo>
                  <a:pt x="7498" y="3659"/>
                </a:lnTo>
                <a:lnTo>
                  <a:pt x="7487" y="3655"/>
                </a:lnTo>
                <a:lnTo>
                  <a:pt x="7474" y="3649"/>
                </a:lnTo>
                <a:lnTo>
                  <a:pt x="7458" y="3639"/>
                </a:lnTo>
                <a:lnTo>
                  <a:pt x="7458" y="3639"/>
                </a:lnTo>
                <a:lnTo>
                  <a:pt x="7452" y="3633"/>
                </a:lnTo>
                <a:lnTo>
                  <a:pt x="7447" y="3628"/>
                </a:lnTo>
                <a:lnTo>
                  <a:pt x="7442" y="3622"/>
                </a:lnTo>
                <a:lnTo>
                  <a:pt x="7440" y="3615"/>
                </a:lnTo>
                <a:lnTo>
                  <a:pt x="7437" y="3604"/>
                </a:lnTo>
                <a:lnTo>
                  <a:pt x="7436" y="3593"/>
                </a:lnTo>
                <a:lnTo>
                  <a:pt x="7434" y="3582"/>
                </a:lnTo>
                <a:lnTo>
                  <a:pt x="7431" y="3570"/>
                </a:lnTo>
                <a:lnTo>
                  <a:pt x="7429" y="3566"/>
                </a:lnTo>
                <a:lnTo>
                  <a:pt x="7424" y="3561"/>
                </a:lnTo>
                <a:lnTo>
                  <a:pt x="7420" y="3556"/>
                </a:lnTo>
                <a:lnTo>
                  <a:pt x="7413" y="3551"/>
                </a:lnTo>
                <a:lnTo>
                  <a:pt x="7413" y="3551"/>
                </a:lnTo>
                <a:lnTo>
                  <a:pt x="7386" y="3535"/>
                </a:lnTo>
                <a:lnTo>
                  <a:pt x="7376" y="3529"/>
                </a:lnTo>
                <a:lnTo>
                  <a:pt x="7367" y="3521"/>
                </a:lnTo>
                <a:lnTo>
                  <a:pt x="7359" y="3511"/>
                </a:lnTo>
                <a:lnTo>
                  <a:pt x="7352" y="3501"/>
                </a:lnTo>
                <a:lnTo>
                  <a:pt x="7339" y="3477"/>
                </a:lnTo>
                <a:lnTo>
                  <a:pt x="7339" y="3477"/>
                </a:lnTo>
                <a:lnTo>
                  <a:pt x="7325" y="3453"/>
                </a:lnTo>
                <a:lnTo>
                  <a:pt x="7312" y="3435"/>
                </a:lnTo>
                <a:lnTo>
                  <a:pt x="7298" y="3423"/>
                </a:lnTo>
                <a:lnTo>
                  <a:pt x="7278" y="3408"/>
                </a:lnTo>
                <a:lnTo>
                  <a:pt x="7278" y="3408"/>
                </a:lnTo>
                <a:lnTo>
                  <a:pt x="7269" y="3402"/>
                </a:lnTo>
                <a:lnTo>
                  <a:pt x="7261" y="3392"/>
                </a:lnTo>
                <a:lnTo>
                  <a:pt x="7254" y="3382"/>
                </a:lnTo>
                <a:lnTo>
                  <a:pt x="7248" y="3370"/>
                </a:lnTo>
                <a:lnTo>
                  <a:pt x="7243" y="3354"/>
                </a:lnTo>
                <a:lnTo>
                  <a:pt x="7238" y="3336"/>
                </a:lnTo>
                <a:lnTo>
                  <a:pt x="7227" y="3288"/>
                </a:lnTo>
                <a:lnTo>
                  <a:pt x="7227" y="3288"/>
                </a:lnTo>
                <a:lnTo>
                  <a:pt x="7221" y="3259"/>
                </a:lnTo>
                <a:lnTo>
                  <a:pt x="7211" y="3230"/>
                </a:lnTo>
                <a:lnTo>
                  <a:pt x="7200" y="3199"/>
                </a:lnTo>
                <a:lnTo>
                  <a:pt x="7187" y="3171"/>
                </a:lnTo>
                <a:lnTo>
                  <a:pt x="7172" y="3143"/>
                </a:lnTo>
                <a:lnTo>
                  <a:pt x="7160" y="3118"/>
                </a:lnTo>
                <a:lnTo>
                  <a:pt x="7147" y="3097"/>
                </a:lnTo>
                <a:lnTo>
                  <a:pt x="7135" y="3081"/>
                </a:lnTo>
                <a:lnTo>
                  <a:pt x="7135" y="3081"/>
                </a:lnTo>
                <a:lnTo>
                  <a:pt x="7131" y="3073"/>
                </a:lnTo>
                <a:lnTo>
                  <a:pt x="7126" y="3063"/>
                </a:lnTo>
                <a:lnTo>
                  <a:pt x="7116" y="3039"/>
                </a:lnTo>
                <a:lnTo>
                  <a:pt x="7108" y="3010"/>
                </a:lnTo>
                <a:lnTo>
                  <a:pt x="7100" y="2980"/>
                </a:lnTo>
                <a:lnTo>
                  <a:pt x="7100" y="2980"/>
                </a:lnTo>
                <a:lnTo>
                  <a:pt x="7105" y="2983"/>
                </a:lnTo>
                <a:lnTo>
                  <a:pt x="7105" y="2983"/>
                </a:lnTo>
                <a:lnTo>
                  <a:pt x="7123" y="2997"/>
                </a:lnTo>
                <a:lnTo>
                  <a:pt x="7132" y="3004"/>
                </a:lnTo>
                <a:lnTo>
                  <a:pt x="7137" y="3005"/>
                </a:lnTo>
                <a:lnTo>
                  <a:pt x="7140" y="3005"/>
                </a:lnTo>
                <a:lnTo>
                  <a:pt x="7153" y="2999"/>
                </a:lnTo>
                <a:lnTo>
                  <a:pt x="7153" y="2999"/>
                </a:lnTo>
                <a:lnTo>
                  <a:pt x="7168" y="2994"/>
                </a:lnTo>
                <a:lnTo>
                  <a:pt x="7174" y="2992"/>
                </a:lnTo>
                <a:lnTo>
                  <a:pt x="7179" y="2994"/>
                </a:lnTo>
                <a:lnTo>
                  <a:pt x="7184" y="2996"/>
                </a:lnTo>
                <a:lnTo>
                  <a:pt x="7188" y="3000"/>
                </a:lnTo>
                <a:lnTo>
                  <a:pt x="7193" y="3007"/>
                </a:lnTo>
                <a:lnTo>
                  <a:pt x="7198" y="3016"/>
                </a:lnTo>
                <a:lnTo>
                  <a:pt x="7198" y="3016"/>
                </a:lnTo>
                <a:lnTo>
                  <a:pt x="7204" y="3041"/>
                </a:lnTo>
                <a:lnTo>
                  <a:pt x="7214" y="3068"/>
                </a:lnTo>
                <a:lnTo>
                  <a:pt x="7219" y="3082"/>
                </a:lnTo>
                <a:lnTo>
                  <a:pt x="7227" y="3097"/>
                </a:lnTo>
                <a:lnTo>
                  <a:pt x="7237" y="3113"/>
                </a:lnTo>
                <a:lnTo>
                  <a:pt x="7249" y="3127"/>
                </a:lnTo>
                <a:lnTo>
                  <a:pt x="7249" y="3127"/>
                </a:lnTo>
                <a:lnTo>
                  <a:pt x="7262" y="3142"/>
                </a:lnTo>
                <a:lnTo>
                  <a:pt x="7272" y="3155"/>
                </a:lnTo>
                <a:lnTo>
                  <a:pt x="7280" y="3166"/>
                </a:lnTo>
                <a:lnTo>
                  <a:pt x="7286" y="3177"/>
                </a:lnTo>
                <a:lnTo>
                  <a:pt x="7290" y="3187"/>
                </a:lnTo>
                <a:lnTo>
                  <a:pt x="7293" y="3196"/>
                </a:lnTo>
                <a:lnTo>
                  <a:pt x="7298" y="3217"/>
                </a:lnTo>
                <a:lnTo>
                  <a:pt x="7298" y="3217"/>
                </a:lnTo>
                <a:lnTo>
                  <a:pt x="7302" y="3236"/>
                </a:lnTo>
                <a:lnTo>
                  <a:pt x="7304" y="3244"/>
                </a:lnTo>
                <a:lnTo>
                  <a:pt x="7307" y="3251"/>
                </a:lnTo>
                <a:lnTo>
                  <a:pt x="7312" y="3257"/>
                </a:lnTo>
                <a:lnTo>
                  <a:pt x="7318" y="3264"/>
                </a:lnTo>
                <a:lnTo>
                  <a:pt x="7339" y="3280"/>
                </a:lnTo>
                <a:lnTo>
                  <a:pt x="7339" y="3280"/>
                </a:lnTo>
                <a:lnTo>
                  <a:pt x="7347" y="3286"/>
                </a:lnTo>
                <a:lnTo>
                  <a:pt x="7354" y="3293"/>
                </a:lnTo>
                <a:lnTo>
                  <a:pt x="7367" y="3310"/>
                </a:lnTo>
                <a:lnTo>
                  <a:pt x="7381" y="3333"/>
                </a:lnTo>
                <a:lnTo>
                  <a:pt x="7394" y="3357"/>
                </a:lnTo>
                <a:lnTo>
                  <a:pt x="7421" y="3411"/>
                </a:lnTo>
                <a:lnTo>
                  <a:pt x="7436" y="3440"/>
                </a:lnTo>
                <a:lnTo>
                  <a:pt x="7450" y="3468"/>
                </a:lnTo>
                <a:lnTo>
                  <a:pt x="7450" y="3468"/>
                </a:lnTo>
                <a:lnTo>
                  <a:pt x="7463" y="3492"/>
                </a:lnTo>
                <a:lnTo>
                  <a:pt x="7471" y="3511"/>
                </a:lnTo>
                <a:lnTo>
                  <a:pt x="7476" y="3525"/>
                </a:lnTo>
                <a:lnTo>
                  <a:pt x="7476" y="3537"/>
                </a:lnTo>
                <a:lnTo>
                  <a:pt x="7476" y="3556"/>
                </a:lnTo>
                <a:lnTo>
                  <a:pt x="7476" y="3564"/>
                </a:lnTo>
                <a:lnTo>
                  <a:pt x="7479" y="3575"/>
                </a:lnTo>
                <a:lnTo>
                  <a:pt x="7479" y="3575"/>
                </a:lnTo>
                <a:lnTo>
                  <a:pt x="7481" y="3580"/>
                </a:lnTo>
                <a:lnTo>
                  <a:pt x="7485" y="3582"/>
                </a:lnTo>
                <a:lnTo>
                  <a:pt x="7490" y="3583"/>
                </a:lnTo>
                <a:lnTo>
                  <a:pt x="7495" y="3582"/>
                </a:lnTo>
                <a:lnTo>
                  <a:pt x="7509" y="3577"/>
                </a:lnTo>
                <a:lnTo>
                  <a:pt x="7526" y="3569"/>
                </a:lnTo>
                <a:lnTo>
                  <a:pt x="7543" y="3561"/>
                </a:lnTo>
                <a:lnTo>
                  <a:pt x="7562" y="3553"/>
                </a:lnTo>
                <a:lnTo>
                  <a:pt x="7570" y="3551"/>
                </a:lnTo>
                <a:lnTo>
                  <a:pt x="7580" y="3549"/>
                </a:lnTo>
                <a:lnTo>
                  <a:pt x="7588" y="3549"/>
                </a:lnTo>
                <a:lnTo>
                  <a:pt x="7596" y="3551"/>
                </a:lnTo>
                <a:lnTo>
                  <a:pt x="7596" y="3551"/>
                </a:lnTo>
                <a:lnTo>
                  <a:pt x="7604" y="3553"/>
                </a:lnTo>
                <a:lnTo>
                  <a:pt x="7612" y="3553"/>
                </a:lnTo>
                <a:lnTo>
                  <a:pt x="7619" y="3553"/>
                </a:lnTo>
                <a:lnTo>
                  <a:pt x="7627" y="3551"/>
                </a:lnTo>
                <a:lnTo>
                  <a:pt x="7643" y="3545"/>
                </a:lnTo>
                <a:lnTo>
                  <a:pt x="7657" y="3537"/>
                </a:lnTo>
                <a:lnTo>
                  <a:pt x="7673" y="3529"/>
                </a:lnTo>
                <a:lnTo>
                  <a:pt x="7688" y="3521"/>
                </a:lnTo>
                <a:lnTo>
                  <a:pt x="7704" y="3514"/>
                </a:lnTo>
                <a:lnTo>
                  <a:pt x="7713" y="3513"/>
                </a:lnTo>
                <a:lnTo>
                  <a:pt x="7721" y="3513"/>
                </a:lnTo>
                <a:lnTo>
                  <a:pt x="7721" y="3513"/>
                </a:lnTo>
                <a:lnTo>
                  <a:pt x="7729" y="3513"/>
                </a:lnTo>
                <a:lnTo>
                  <a:pt x="7734" y="3511"/>
                </a:lnTo>
                <a:lnTo>
                  <a:pt x="7739" y="3508"/>
                </a:lnTo>
                <a:lnTo>
                  <a:pt x="7744" y="3506"/>
                </a:lnTo>
                <a:lnTo>
                  <a:pt x="7747" y="3498"/>
                </a:lnTo>
                <a:lnTo>
                  <a:pt x="7750" y="3490"/>
                </a:lnTo>
                <a:lnTo>
                  <a:pt x="7750" y="3482"/>
                </a:lnTo>
                <a:lnTo>
                  <a:pt x="7752" y="3476"/>
                </a:lnTo>
                <a:lnTo>
                  <a:pt x="7753" y="3474"/>
                </a:lnTo>
                <a:lnTo>
                  <a:pt x="7755" y="3472"/>
                </a:lnTo>
                <a:lnTo>
                  <a:pt x="7758" y="3471"/>
                </a:lnTo>
                <a:lnTo>
                  <a:pt x="7763" y="3471"/>
                </a:lnTo>
                <a:lnTo>
                  <a:pt x="7763" y="3471"/>
                </a:lnTo>
                <a:lnTo>
                  <a:pt x="7771" y="3471"/>
                </a:lnTo>
                <a:lnTo>
                  <a:pt x="7779" y="3471"/>
                </a:lnTo>
                <a:lnTo>
                  <a:pt x="7787" y="3469"/>
                </a:lnTo>
                <a:lnTo>
                  <a:pt x="7794" y="3466"/>
                </a:lnTo>
                <a:lnTo>
                  <a:pt x="7800" y="3461"/>
                </a:lnTo>
                <a:lnTo>
                  <a:pt x="7806" y="3456"/>
                </a:lnTo>
                <a:lnTo>
                  <a:pt x="7818" y="3443"/>
                </a:lnTo>
                <a:lnTo>
                  <a:pt x="7818" y="3443"/>
                </a:lnTo>
                <a:lnTo>
                  <a:pt x="7829" y="3429"/>
                </a:lnTo>
                <a:lnTo>
                  <a:pt x="7834" y="3423"/>
                </a:lnTo>
                <a:lnTo>
                  <a:pt x="7842" y="3418"/>
                </a:lnTo>
                <a:lnTo>
                  <a:pt x="7850" y="3415"/>
                </a:lnTo>
                <a:lnTo>
                  <a:pt x="7859" y="3413"/>
                </a:lnTo>
                <a:lnTo>
                  <a:pt x="7872" y="3411"/>
                </a:lnTo>
                <a:lnTo>
                  <a:pt x="7887" y="3411"/>
                </a:lnTo>
                <a:lnTo>
                  <a:pt x="7887" y="3411"/>
                </a:lnTo>
                <a:lnTo>
                  <a:pt x="7896" y="3411"/>
                </a:lnTo>
                <a:lnTo>
                  <a:pt x="7903" y="3411"/>
                </a:lnTo>
                <a:lnTo>
                  <a:pt x="7917" y="3407"/>
                </a:lnTo>
                <a:lnTo>
                  <a:pt x="7930" y="3399"/>
                </a:lnTo>
                <a:lnTo>
                  <a:pt x="7941" y="3389"/>
                </a:lnTo>
                <a:lnTo>
                  <a:pt x="7949" y="3379"/>
                </a:lnTo>
                <a:lnTo>
                  <a:pt x="7957" y="3370"/>
                </a:lnTo>
                <a:lnTo>
                  <a:pt x="7964" y="3357"/>
                </a:lnTo>
                <a:lnTo>
                  <a:pt x="7964" y="3357"/>
                </a:lnTo>
                <a:lnTo>
                  <a:pt x="7969" y="3346"/>
                </a:lnTo>
                <a:lnTo>
                  <a:pt x="7978" y="3330"/>
                </a:lnTo>
                <a:lnTo>
                  <a:pt x="7989" y="3312"/>
                </a:lnTo>
                <a:lnTo>
                  <a:pt x="7997" y="3301"/>
                </a:lnTo>
                <a:lnTo>
                  <a:pt x="7997" y="3301"/>
                </a:lnTo>
                <a:lnTo>
                  <a:pt x="8009" y="3294"/>
                </a:lnTo>
                <a:lnTo>
                  <a:pt x="8020" y="3288"/>
                </a:lnTo>
                <a:lnTo>
                  <a:pt x="8031" y="3280"/>
                </a:lnTo>
                <a:lnTo>
                  <a:pt x="8036" y="3277"/>
                </a:lnTo>
                <a:lnTo>
                  <a:pt x="8039" y="3273"/>
                </a:lnTo>
                <a:lnTo>
                  <a:pt x="8039" y="3273"/>
                </a:lnTo>
                <a:lnTo>
                  <a:pt x="8041" y="3267"/>
                </a:lnTo>
                <a:lnTo>
                  <a:pt x="8039" y="3257"/>
                </a:lnTo>
                <a:lnTo>
                  <a:pt x="8036" y="3244"/>
                </a:lnTo>
                <a:lnTo>
                  <a:pt x="8030" y="3230"/>
                </a:lnTo>
                <a:lnTo>
                  <a:pt x="8017" y="3201"/>
                </a:lnTo>
                <a:lnTo>
                  <a:pt x="8009" y="3190"/>
                </a:lnTo>
                <a:lnTo>
                  <a:pt x="8002" y="3180"/>
                </a:lnTo>
                <a:lnTo>
                  <a:pt x="8002" y="3180"/>
                </a:lnTo>
                <a:lnTo>
                  <a:pt x="7996" y="3174"/>
                </a:lnTo>
                <a:lnTo>
                  <a:pt x="7988" y="3169"/>
                </a:lnTo>
                <a:lnTo>
                  <a:pt x="7981" y="3164"/>
                </a:lnTo>
                <a:lnTo>
                  <a:pt x="7973" y="3163"/>
                </a:lnTo>
                <a:lnTo>
                  <a:pt x="7959" y="3159"/>
                </a:lnTo>
                <a:lnTo>
                  <a:pt x="7943" y="3156"/>
                </a:lnTo>
                <a:lnTo>
                  <a:pt x="7943" y="3156"/>
                </a:lnTo>
                <a:lnTo>
                  <a:pt x="7935" y="3151"/>
                </a:lnTo>
                <a:lnTo>
                  <a:pt x="7930" y="3145"/>
                </a:lnTo>
                <a:lnTo>
                  <a:pt x="7925" y="3137"/>
                </a:lnTo>
                <a:lnTo>
                  <a:pt x="7920" y="3129"/>
                </a:lnTo>
                <a:lnTo>
                  <a:pt x="7916" y="3114"/>
                </a:lnTo>
                <a:lnTo>
                  <a:pt x="7912" y="3113"/>
                </a:lnTo>
                <a:lnTo>
                  <a:pt x="7912" y="3114"/>
                </a:lnTo>
                <a:lnTo>
                  <a:pt x="7912" y="3114"/>
                </a:lnTo>
                <a:lnTo>
                  <a:pt x="7908" y="3119"/>
                </a:lnTo>
                <a:lnTo>
                  <a:pt x="7898" y="3124"/>
                </a:lnTo>
                <a:lnTo>
                  <a:pt x="7869" y="3138"/>
                </a:lnTo>
                <a:lnTo>
                  <a:pt x="7829" y="3156"/>
                </a:lnTo>
                <a:lnTo>
                  <a:pt x="7829" y="3156"/>
                </a:lnTo>
                <a:lnTo>
                  <a:pt x="7808" y="3166"/>
                </a:lnTo>
                <a:lnTo>
                  <a:pt x="7790" y="3174"/>
                </a:lnTo>
                <a:lnTo>
                  <a:pt x="7781" y="3175"/>
                </a:lnTo>
                <a:lnTo>
                  <a:pt x="7773" y="3177"/>
                </a:lnTo>
                <a:lnTo>
                  <a:pt x="7773" y="3177"/>
                </a:lnTo>
                <a:lnTo>
                  <a:pt x="7766" y="3175"/>
                </a:lnTo>
                <a:lnTo>
                  <a:pt x="7761" y="3172"/>
                </a:lnTo>
                <a:lnTo>
                  <a:pt x="7758" y="3167"/>
                </a:lnTo>
                <a:lnTo>
                  <a:pt x="7755" y="3161"/>
                </a:lnTo>
                <a:lnTo>
                  <a:pt x="7752" y="3145"/>
                </a:lnTo>
                <a:lnTo>
                  <a:pt x="7749" y="3138"/>
                </a:lnTo>
                <a:lnTo>
                  <a:pt x="7745" y="3130"/>
                </a:lnTo>
                <a:lnTo>
                  <a:pt x="7745" y="3130"/>
                </a:lnTo>
                <a:lnTo>
                  <a:pt x="7742" y="3124"/>
                </a:lnTo>
                <a:lnTo>
                  <a:pt x="7741" y="3118"/>
                </a:lnTo>
                <a:lnTo>
                  <a:pt x="7741" y="3103"/>
                </a:lnTo>
                <a:lnTo>
                  <a:pt x="7739" y="3087"/>
                </a:lnTo>
                <a:lnTo>
                  <a:pt x="7737" y="3079"/>
                </a:lnTo>
                <a:lnTo>
                  <a:pt x="7734" y="3069"/>
                </a:lnTo>
                <a:lnTo>
                  <a:pt x="7734" y="3069"/>
                </a:lnTo>
                <a:lnTo>
                  <a:pt x="7731" y="3061"/>
                </a:lnTo>
                <a:lnTo>
                  <a:pt x="7728" y="3060"/>
                </a:lnTo>
                <a:lnTo>
                  <a:pt x="7726" y="3060"/>
                </a:lnTo>
                <a:lnTo>
                  <a:pt x="7720" y="3060"/>
                </a:lnTo>
                <a:lnTo>
                  <a:pt x="7713" y="3063"/>
                </a:lnTo>
                <a:lnTo>
                  <a:pt x="7702" y="3071"/>
                </a:lnTo>
                <a:lnTo>
                  <a:pt x="7697" y="3071"/>
                </a:lnTo>
                <a:lnTo>
                  <a:pt x="7696" y="3071"/>
                </a:lnTo>
                <a:lnTo>
                  <a:pt x="7694" y="3069"/>
                </a:lnTo>
                <a:lnTo>
                  <a:pt x="7694" y="3069"/>
                </a:lnTo>
                <a:lnTo>
                  <a:pt x="7664" y="3031"/>
                </a:lnTo>
                <a:lnTo>
                  <a:pt x="7648" y="3007"/>
                </a:lnTo>
                <a:lnTo>
                  <a:pt x="7638" y="2989"/>
                </a:lnTo>
                <a:lnTo>
                  <a:pt x="7638" y="2989"/>
                </a:lnTo>
                <a:lnTo>
                  <a:pt x="7636" y="2983"/>
                </a:lnTo>
                <a:lnTo>
                  <a:pt x="7639" y="2978"/>
                </a:lnTo>
                <a:lnTo>
                  <a:pt x="7643" y="2972"/>
                </a:lnTo>
                <a:lnTo>
                  <a:pt x="7649" y="2967"/>
                </a:lnTo>
                <a:lnTo>
                  <a:pt x="7664" y="2955"/>
                </a:lnTo>
                <a:lnTo>
                  <a:pt x="7670" y="2951"/>
                </a:lnTo>
                <a:lnTo>
                  <a:pt x="7676" y="2944"/>
                </a:lnTo>
                <a:lnTo>
                  <a:pt x="7676" y="2944"/>
                </a:lnTo>
                <a:lnTo>
                  <a:pt x="7678" y="2941"/>
                </a:lnTo>
                <a:lnTo>
                  <a:pt x="7681" y="2939"/>
                </a:lnTo>
                <a:lnTo>
                  <a:pt x="7689" y="2939"/>
                </a:lnTo>
                <a:lnTo>
                  <a:pt x="7697" y="2941"/>
                </a:lnTo>
                <a:lnTo>
                  <a:pt x="7705" y="2946"/>
                </a:lnTo>
                <a:lnTo>
                  <a:pt x="7713" y="2954"/>
                </a:lnTo>
                <a:lnTo>
                  <a:pt x="7721" y="2963"/>
                </a:lnTo>
                <a:lnTo>
                  <a:pt x="7729" y="2975"/>
                </a:lnTo>
                <a:lnTo>
                  <a:pt x="7734" y="2986"/>
                </a:lnTo>
                <a:lnTo>
                  <a:pt x="7734" y="2986"/>
                </a:lnTo>
                <a:lnTo>
                  <a:pt x="7741" y="2996"/>
                </a:lnTo>
                <a:lnTo>
                  <a:pt x="7749" y="3005"/>
                </a:lnTo>
                <a:lnTo>
                  <a:pt x="7757" y="3012"/>
                </a:lnTo>
                <a:lnTo>
                  <a:pt x="7765" y="3020"/>
                </a:lnTo>
                <a:lnTo>
                  <a:pt x="7779" y="3031"/>
                </a:lnTo>
                <a:lnTo>
                  <a:pt x="7784" y="3037"/>
                </a:lnTo>
                <a:lnTo>
                  <a:pt x="7787" y="3045"/>
                </a:lnTo>
                <a:lnTo>
                  <a:pt x="7787" y="3045"/>
                </a:lnTo>
                <a:lnTo>
                  <a:pt x="7789" y="3049"/>
                </a:lnTo>
                <a:lnTo>
                  <a:pt x="7790" y="3052"/>
                </a:lnTo>
                <a:lnTo>
                  <a:pt x="7798" y="3060"/>
                </a:lnTo>
                <a:lnTo>
                  <a:pt x="7810" y="3066"/>
                </a:lnTo>
                <a:lnTo>
                  <a:pt x="7824" y="3071"/>
                </a:lnTo>
                <a:lnTo>
                  <a:pt x="7840" y="3076"/>
                </a:lnTo>
                <a:lnTo>
                  <a:pt x="7856" y="3077"/>
                </a:lnTo>
                <a:lnTo>
                  <a:pt x="7872" y="3077"/>
                </a:lnTo>
                <a:lnTo>
                  <a:pt x="7887" y="3076"/>
                </a:lnTo>
                <a:lnTo>
                  <a:pt x="7887" y="3076"/>
                </a:lnTo>
                <a:lnTo>
                  <a:pt x="7911" y="3068"/>
                </a:lnTo>
                <a:lnTo>
                  <a:pt x="7920" y="3065"/>
                </a:lnTo>
                <a:lnTo>
                  <a:pt x="7930" y="3063"/>
                </a:lnTo>
                <a:lnTo>
                  <a:pt x="7938" y="3063"/>
                </a:lnTo>
                <a:lnTo>
                  <a:pt x="7946" y="3065"/>
                </a:lnTo>
                <a:lnTo>
                  <a:pt x="7954" y="3068"/>
                </a:lnTo>
                <a:lnTo>
                  <a:pt x="7964" y="3076"/>
                </a:lnTo>
                <a:lnTo>
                  <a:pt x="7964" y="3076"/>
                </a:lnTo>
                <a:lnTo>
                  <a:pt x="7981" y="3090"/>
                </a:lnTo>
                <a:lnTo>
                  <a:pt x="7993" y="3098"/>
                </a:lnTo>
                <a:lnTo>
                  <a:pt x="8002" y="3103"/>
                </a:lnTo>
                <a:lnTo>
                  <a:pt x="8002" y="3103"/>
                </a:lnTo>
                <a:lnTo>
                  <a:pt x="8041" y="3113"/>
                </a:lnTo>
                <a:lnTo>
                  <a:pt x="8073" y="3122"/>
                </a:lnTo>
                <a:lnTo>
                  <a:pt x="8099" y="3130"/>
                </a:lnTo>
                <a:lnTo>
                  <a:pt x="8099" y="3130"/>
                </a:lnTo>
                <a:lnTo>
                  <a:pt x="8110" y="3134"/>
                </a:lnTo>
                <a:lnTo>
                  <a:pt x="8127" y="3135"/>
                </a:lnTo>
                <a:lnTo>
                  <a:pt x="8127" y="3135"/>
                </a:lnTo>
                <a:lnTo>
                  <a:pt x="8164" y="3134"/>
                </a:lnTo>
                <a:lnTo>
                  <a:pt x="8206" y="3130"/>
                </a:lnTo>
                <a:lnTo>
                  <a:pt x="8243" y="3127"/>
                </a:lnTo>
                <a:lnTo>
                  <a:pt x="8266" y="3124"/>
                </a:lnTo>
                <a:lnTo>
                  <a:pt x="8266" y="3124"/>
                </a:lnTo>
                <a:lnTo>
                  <a:pt x="8274" y="3124"/>
                </a:lnTo>
                <a:lnTo>
                  <a:pt x="8283" y="3129"/>
                </a:lnTo>
                <a:lnTo>
                  <a:pt x="8293" y="3135"/>
                </a:lnTo>
                <a:lnTo>
                  <a:pt x="8302" y="3143"/>
                </a:lnTo>
                <a:lnTo>
                  <a:pt x="8323" y="3163"/>
                </a:lnTo>
                <a:lnTo>
                  <a:pt x="8344" y="3183"/>
                </a:lnTo>
                <a:lnTo>
                  <a:pt x="8344" y="3183"/>
                </a:lnTo>
                <a:lnTo>
                  <a:pt x="8355" y="3191"/>
                </a:lnTo>
                <a:lnTo>
                  <a:pt x="8368" y="3199"/>
                </a:lnTo>
                <a:lnTo>
                  <a:pt x="8394" y="3211"/>
                </a:lnTo>
                <a:lnTo>
                  <a:pt x="8413" y="3219"/>
                </a:lnTo>
                <a:lnTo>
                  <a:pt x="8421" y="3222"/>
                </a:lnTo>
                <a:lnTo>
                  <a:pt x="8368" y="3238"/>
                </a:lnTo>
                <a:lnTo>
                  <a:pt x="8368" y="3238"/>
                </a:lnTo>
                <a:lnTo>
                  <a:pt x="8378" y="3252"/>
                </a:lnTo>
                <a:lnTo>
                  <a:pt x="8394" y="3277"/>
                </a:lnTo>
                <a:lnTo>
                  <a:pt x="8394" y="3277"/>
                </a:lnTo>
                <a:lnTo>
                  <a:pt x="8399" y="3281"/>
                </a:lnTo>
                <a:lnTo>
                  <a:pt x="8407" y="3285"/>
                </a:lnTo>
                <a:lnTo>
                  <a:pt x="8418" y="3286"/>
                </a:lnTo>
                <a:lnTo>
                  <a:pt x="8428" y="3288"/>
                </a:lnTo>
                <a:lnTo>
                  <a:pt x="8450" y="3288"/>
                </a:lnTo>
                <a:lnTo>
                  <a:pt x="8460" y="3286"/>
                </a:lnTo>
                <a:lnTo>
                  <a:pt x="8466" y="3283"/>
                </a:lnTo>
                <a:lnTo>
                  <a:pt x="8466" y="3283"/>
                </a:lnTo>
                <a:lnTo>
                  <a:pt x="8471" y="3280"/>
                </a:lnTo>
                <a:lnTo>
                  <a:pt x="8477" y="3273"/>
                </a:lnTo>
                <a:lnTo>
                  <a:pt x="8487" y="3260"/>
                </a:lnTo>
                <a:lnTo>
                  <a:pt x="8495" y="3252"/>
                </a:lnTo>
                <a:lnTo>
                  <a:pt x="8497" y="3252"/>
                </a:lnTo>
                <a:lnTo>
                  <a:pt x="8497" y="3256"/>
                </a:lnTo>
                <a:lnTo>
                  <a:pt x="8497" y="3256"/>
                </a:lnTo>
                <a:lnTo>
                  <a:pt x="8500" y="3270"/>
                </a:lnTo>
                <a:lnTo>
                  <a:pt x="8503" y="3288"/>
                </a:lnTo>
                <a:lnTo>
                  <a:pt x="8508" y="3309"/>
                </a:lnTo>
                <a:lnTo>
                  <a:pt x="8508" y="3318"/>
                </a:lnTo>
                <a:lnTo>
                  <a:pt x="8508" y="3330"/>
                </a:lnTo>
                <a:lnTo>
                  <a:pt x="8508" y="3330"/>
                </a:lnTo>
                <a:lnTo>
                  <a:pt x="8506" y="3354"/>
                </a:lnTo>
                <a:lnTo>
                  <a:pt x="8508" y="3384"/>
                </a:lnTo>
                <a:lnTo>
                  <a:pt x="8513" y="3416"/>
                </a:lnTo>
                <a:lnTo>
                  <a:pt x="8518" y="3431"/>
                </a:lnTo>
                <a:lnTo>
                  <a:pt x="8522" y="3443"/>
                </a:lnTo>
                <a:lnTo>
                  <a:pt x="8522" y="3443"/>
                </a:lnTo>
                <a:lnTo>
                  <a:pt x="8526" y="3455"/>
                </a:lnTo>
                <a:lnTo>
                  <a:pt x="8530" y="3468"/>
                </a:lnTo>
                <a:lnTo>
                  <a:pt x="8537" y="3496"/>
                </a:lnTo>
                <a:lnTo>
                  <a:pt x="8543" y="3525"/>
                </a:lnTo>
                <a:lnTo>
                  <a:pt x="8553" y="3554"/>
                </a:lnTo>
                <a:lnTo>
                  <a:pt x="8553" y="3554"/>
                </a:lnTo>
                <a:lnTo>
                  <a:pt x="8559" y="3567"/>
                </a:lnTo>
                <a:lnTo>
                  <a:pt x="8566" y="3580"/>
                </a:lnTo>
                <a:lnTo>
                  <a:pt x="8580" y="3602"/>
                </a:lnTo>
                <a:lnTo>
                  <a:pt x="8595" y="3620"/>
                </a:lnTo>
                <a:lnTo>
                  <a:pt x="8604" y="3635"/>
                </a:lnTo>
                <a:lnTo>
                  <a:pt x="8604" y="3635"/>
                </a:lnTo>
                <a:lnTo>
                  <a:pt x="8609" y="3644"/>
                </a:lnTo>
                <a:lnTo>
                  <a:pt x="8617" y="3660"/>
                </a:lnTo>
                <a:lnTo>
                  <a:pt x="8635" y="3705"/>
                </a:lnTo>
                <a:lnTo>
                  <a:pt x="8651" y="3747"/>
                </a:lnTo>
                <a:lnTo>
                  <a:pt x="8659" y="3760"/>
                </a:lnTo>
                <a:lnTo>
                  <a:pt x="8662" y="3765"/>
                </a:lnTo>
                <a:lnTo>
                  <a:pt x="8664" y="3766"/>
                </a:lnTo>
                <a:lnTo>
                  <a:pt x="8664" y="3766"/>
                </a:lnTo>
                <a:lnTo>
                  <a:pt x="8668" y="3765"/>
                </a:lnTo>
                <a:lnTo>
                  <a:pt x="8675" y="3760"/>
                </a:lnTo>
                <a:lnTo>
                  <a:pt x="8688" y="3745"/>
                </a:lnTo>
                <a:lnTo>
                  <a:pt x="8702" y="3731"/>
                </a:lnTo>
                <a:lnTo>
                  <a:pt x="8712" y="3720"/>
                </a:lnTo>
                <a:lnTo>
                  <a:pt x="8712" y="3720"/>
                </a:lnTo>
                <a:lnTo>
                  <a:pt x="8720" y="3713"/>
                </a:lnTo>
                <a:lnTo>
                  <a:pt x="8729" y="3702"/>
                </a:lnTo>
                <a:lnTo>
                  <a:pt x="8734" y="3694"/>
                </a:lnTo>
                <a:lnTo>
                  <a:pt x="8739" y="3683"/>
                </a:lnTo>
                <a:lnTo>
                  <a:pt x="8742" y="3670"/>
                </a:lnTo>
                <a:lnTo>
                  <a:pt x="8747" y="3654"/>
                </a:lnTo>
                <a:lnTo>
                  <a:pt x="8747" y="3654"/>
                </a:lnTo>
                <a:lnTo>
                  <a:pt x="8755" y="3627"/>
                </a:lnTo>
                <a:lnTo>
                  <a:pt x="8763" y="3604"/>
                </a:lnTo>
                <a:lnTo>
                  <a:pt x="8765" y="3593"/>
                </a:lnTo>
                <a:lnTo>
                  <a:pt x="8768" y="3583"/>
                </a:lnTo>
                <a:lnTo>
                  <a:pt x="8768" y="3570"/>
                </a:lnTo>
                <a:lnTo>
                  <a:pt x="8768" y="3557"/>
                </a:lnTo>
                <a:lnTo>
                  <a:pt x="8768" y="3557"/>
                </a:lnTo>
                <a:lnTo>
                  <a:pt x="8766" y="3537"/>
                </a:lnTo>
                <a:lnTo>
                  <a:pt x="8768" y="3527"/>
                </a:lnTo>
                <a:lnTo>
                  <a:pt x="8770" y="3519"/>
                </a:lnTo>
                <a:lnTo>
                  <a:pt x="8774" y="3506"/>
                </a:lnTo>
                <a:lnTo>
                  <a:pt x="8774" y="3506"/>
                </a:lnTo>
                <a:lnTo>
                  <a:pt x="8778" y="3498"/>
                </a:lnTo>
                <a:lnTo>
                  <a:pt x="8779" y="3493"/>
                </a:lnTo>
                <a:lnTo>
                  <a:pt x="8786" y="3485"/>
                </a:lnTo>
                <a:lnTo>
                  <a:pt x="8795" y="3477"/>
                </a:lnTo>
                <a:lnTo>
                  <a:pt x="8800" y="3471"/>
                </a:lnTo>
                <a:lnTo>
                  <a:pt x="8807" y="3461"/>
                </a:lnTo>
                <a:lnTo>
                  <a:pt x="8807" y="3461"/>
                </a:lnTo>
                <a:lnTo>
                  <a:pt x="8813" y="3450"/>
                </a:lnTo>
                <a:lnTo>
                  <a:pt x="8824" y="3442"/>
                </a:lnTo>
                <a:lnTo>
                  <a:pt x="8835" y="3435"/>
                </a:lnTo>
                <a:lnTo>
                  <a:pt x="8848" y="3431"/>
                </a:lnTo>
                <a:lnTo>
                  <a:pt x="8861" y="3427"/>
                </a:lnTo>
                <a:lnTo>
                  <a:pt x="8872" y="3426"/>
                </a:lnTo>
                <a:lnTo>
                  <a:pt x="8882" y="3424"/>
                </a:lnTo>
                <a:lnTo>
                  <a:pt x="8888" y="3426"/>
                </a:lnTo>
                <a:lnTo>
                  <a:pt x="8888" y="3426"/>
                </a:lnTo>
                <a:lnTo>
                  <a:pt x="8893" y="3426"/>
                </a:lnTo>
                <a:lnTo>
                  <a:pt x="8896" y="3421"/>
                </a:lnTo>
                <a:lnTo>
                  <a:pt x="8898" y="3415"/>
                </a:lnTo>
                <a:lnTo>
                  <a:pt x="8901" y="3407"/>
                </a:lnTo>
                <a:lnTo>
                  <a:pt x="8904" y="3389"/>
                </a:lnTo>
                <a:lnTo>
                  <a:pt x="8906" y="3379"/>
                </a:lnTo>
                <a:lnTo>
                  <a:pt x="8909" y="3370"/>
                </a:lnTo>
                <a:lnTo>
                  <a:pt x="8909" y="3370"/>
                </a:lnTo>
                <a:lnTo>
                  <a:pt x="8919" y="3352"/>
                </a:lnTo>
                <a:lnTo>
                  <a:pt x="8925" y="3344"/>
                </a:lnTo>
                <a:lnTo>
                  <a:pt x="8933" y="3336"/>
                </a:lnTo>
                <a:lnTo>
                  <a:pt x="8943" y="3330"/>
                </a:lnTo>
                <a:lnTo>
                  <a:pt x="8954" y="3325"/>
                </a:lnTo>
                <a:lnTo>
                  <a:pt x="8961" y="3325"/>
                </a:lnTo>
                <a:lnTo>
                  <a:pt x="8967" y="3325"/>
                </a:lnTo>
                <a:lnTo>
                  <a:pt x="8975" y="3326"/>
                </a:lnTo>
                <a:lnTo>
                  <a:pt x="8983" y="3330"/>
                </a:lnTo>
                <a:lnTo>
                  <a:pt x="8983" y="3330"/>
                </a:lnTo>
                <a:lnTo>
                  <a:pt x="8996" y="3333"/>
                </a:lnTo>
                <a:lnTo>
                  <a:pt x="9002" y="3333"/>
                </a:lnTo>
                <a:lnTo>
                  <a:pt x="9006" y="3333"/>
                </a:lnTo>
                <a:lnTo>
                  <a:pt x="9009" y="3331"/>
                </a:lnTo>
                <a:lnTo>
                  <a:pt x="9012" y="3330"/>
                </a:lnTo>
                <a:lnTo>
                  <a:pt x="9015" y="3323"/>
                </a:lnTo>
                <a:lnTo>
                  <a:pt x="9015" y="3315"/>
                </a:lnTo>
                <a:lnTo>
                  <a:pt x="9017" y="3307"/>
                </a:lnTo>
                <a:lnTo>
                  <a:pt x="9018" y="3301"/>
                </a:lnTo>
                <a:lnTo>
                  <a:pt x="9020" y="3294"/>
                </a:lnTo>
                <a:lnTo>
                  <a:pt x="9020" y="3294"/>
                </a:lnTo>
                <a:lnTo>
                  <a:pt x="9049" y="3256"/>
                </a:lnTo>
                <a:lnTo>
                  <a:pt x="9049" y="3256"/>
                </a:lnTo>
                <a:lnTo>
                  <a:pt x="9055" y="3249"/>
                </a:lnTo>
                <a:lnTo>
                  <a:pt x="9060" y="3246"/>
                </a:lnTo>
                <a:lnTo>
                  <a:pt x="9067" y="3246"/>
                </a:lnTo>
                <a:lnTo>
                  <a:pt x="9071" y="3249"/>
                </a:lnTo>
                <a:lnTo>
                  <a:pt x="9081" y="3257"/>
                </a:lnTo>
                <a:lnTo>
                  <a:pt x="9086" y="3260"/>
                </a:lnTo>
                <a:lnTo>
                  <a:pt x="9091" y="3264"/>
                </a:lnTo>
                <a:lnTo>
                  <a:pt x="9091" y="3264"/>
                </a:lnTo>
                <a:lnTo>
                  <a:pt x="9100" y="3265"/>
                </a:lnTo>
                <a:lnTo>
                  <a:pt x="9105" y="3264"/>
                </a:lnTo>
                <a:lnTo>
                  <a:pt x="9113" y="3262"/>
                </a:lnTo>
                <a:lnTo>
                  <a:pt x="9121" y="3259"/>
                </a:lnTo>
                <a:lnTo>
                  <a:pt x="9129" y="3254"/>
                </a:lnTo>
                <a:lnTo>
                  <a:pt x="9139" y="3248"/>
                </a:lnTo>
                <a:lnTo>
                  <a:pt x="9148" y="3238"/>
                </a:lnTo>
                <a:lnTo>
                  <a:pt x="9148" y="3238"/>
                </a:lnTo>
                <a:lnTo>
                  <a:pt x="9153" y="3235"/>
                </a:lnTo>
                <a:lnTo>
                  <a:pt x="9158" y="3232"/>
                </a:lnTo>
                <a:lnTo>
                  <a:pt x="9163" y="3230"/>
                </a:lnTo>
                <a:lnTo>
                  <a:pt x="9168" y="3230"/>
                </a:lnTo>
                <a:lnTo>
                  <a:pt x="9171" y="3230"/>
                </a:lnTo>
                <a:lnTo>
                  <a:pt x="9174" y="3233"/>
                </a:lnTo>
                <a:lnTo>
                  <a:pt x="9182" y="3240"/>
                </a:lnTo>
                <a:lnTo>
                  <a:pt x="9187" y="3249"/>
                </a:lnTo>
                <a:lnTo>
                  <a:pt x="9192" y="3260"/>
                </a:lnTo>
                <a:lnTo>
                  <a:pt x="9201" y="3288"/>
                </a:lnTo>
                <a:lnTo>
                  <a:pt x="9201" y="3288"/>
                </a:lnTo>
                <a:lnTo>
                  <a:pt x="9206" y="3301"/>
                </a:lnTo>
                <a:lnTo>
                  <a:pt x="9213" y="3313"/>
                </a:lnTo>
                <a:lnTo>
                  <a:pt x="9222" y="3326"/>
                </a:lnTo>
                <a:lnTo>
                  <a:pt x="9232" y="3339"/>
                </a:lnTo>
                <a:lnTo>
                  <a:pt x="9253" y="3363"/>
                </a:lnTo>
                <a:lnTo>
                  <a:pt x="9274" y="3384"/>
                </a:lnTo>
                <a:lnTo>
                  <a:pt x="9274" y="3384"/>
                </a:lnTo>
                <a:lnTo>
                  <a:pt x="9277" y="3389"/>
                </a:lnTo>
                <a:lnTo>
                  <a:pt x="9280" y="3394"/>
                </a:lnTo>
                <a:lnTo>
                  <a:pt x="9285" y="3407"/>
                </a:lnTo>
                <a:lnTo>
                  <a:pt x="9285" y="3418"/>
                </a:lnTo>
                <a:lnTo>
                  <a:pt x="9286" y="3431"/>
                </a:lnTo>
                <a:lnTo>
                  <a:pt x="9286" y="3442"/>
                </a:lnTo>
                <a:lnTo>
                  <a:pt x="9286" y="3452"/>
                </a:lnTo>
                <a:lnTo>
                  <a:pt x="9288" y="3456"/>
                </a:lnTo>
                <a:lnTo>
                  <a:pt x="9291" y="3460"/>
                </a:lnTo>
                <a:lnTo>
                  <a:pt x="9295" y="3463"/>
                </a:lnTo>
                <a:lnTo>
                  <a:pt x="9298" y="3464"/>
                </a:lnTo>
                <a:lnTo>
                  <a:pt x="9298" y="3464"/>
                </a:lnTo>
                <a:lnTo>
                  <a:pt x="9307" y="3464"/>
                </a:lnTo>
                <a:lnTo>
                  <a:pt x="9315" y="3464"/>
                </a:lnTo>
                <a:lnTo>
                  <a:pt x="9322" y="3461"/>
                </a:lnTo>
                <a:lnTo>
                  <a:pt x="9330" y="3456"/>
                </a:lnTo>
                <a:lnTo>
                  <a:pt x="9343" y="3447"/>
                </a:lnTo>
                <a:lnTo>
                  <a:pt x="9354" y="3440"/>
                </a:lnTo>
                <a:lnTo>
                  <a:pt x="9354" y="3440"/>
                </a:lnTo>
                <a:lnTo>
                  <a:pt x="9356" y="3439"/>
                </a:lnTo>
                <a:lnTo>
                  <a:pt x="9359" y="3440"/>
                </a:lnTo>
                <a:lnTo>
                  <a:pt x="9365" y="3448"/>
                </a:lnTo>
                <a:lnTo>
                  <a:pt x="9370" y="3460"/>
                </a:lnTo>
                <a:lnTo>
                  <a:pt x="9376" y="3476"/>
                </a:lnTo>
                <a:lnTo>
                  <a:pt x="9392" y="3511"/>
                </a:lnTo>
                <a:lnTo>
                  <a:pt x="9400" y="3527"/>
                </a:lnTo>
                <a:lnTo>
                  <a:pt x="9408" y="3540"/>
                </a:lnTo>
                <a:lnTo>
                  <a:pt x="9408" y="3540"/>
                </a:lnTo>
                <a:lnTo>
                  <a:pt x="9415" y="3551"/>
                </a:lnTo>
                <a:lnTo>
                  <a:pt x="9418" y="3561"/>
                </a:lnTo>
                <a:lnTo>
                  <a:pt x="9417" y="3570"/>
                </a:lnTo>
                <a:lnTo>
                  <a:pt x="9413" y="3578"/>
                </a:lnTo>
                <a:lnTo>
                  <a:pt x="9407" y="3585"/>
                </a:lnTo>
                <a:lnTo>
                  <a:pt x="9400" y="3590"/>
                </a:lnTo>
                <a:lnTo>
                  <a:pt x="9394" y="3593"/>
                </a:lnTo>
                <a:lnTo>
                  <a:pt x="9388" y="3596"/>
                </a:lnTo>
                <a:lnTo>
                  <a:pt x="9388" y="3596"/>
                </a:lnTo>
                <a:lnTo>
                  <a:pt x="9386" y="3598"/>
                </a:lnTo>
                <a:lnTo>
                  <a:pt x="9384" y="3599"/>
                </a:lnTo>
                <a:lnTo>
                  <a:pt x="9381" y="3607"/>
                </a:lnTo>
                <a:lnTo>
                  <a:pt x="9381" y="3618"/>
                </a:lnTo>
                <a:lnTo>
                  <a:pt x="9381" y="3633"/>
                </a:lnTo>
                <a:lnTo>
                  <a:pt x="9384" y="3649"/>
                </a:lnTo>
                <a:lnTo>
                  <a:pt x="9389" y="3667"/>
                </a:lnTo>
                <a:lnTo>
                  <a:pt x="9394" y="3683"/>
                </a:lnTo>
                <a:lnTo>
                  <a:pt x="9402" y="3699"/>
                </a:lnTo>
                <a:lnTo>
                  <a:pt x="9402" y="3699"/>
                </a:lnTo>
                <a:lnTo>
                  <a:pt x="9408" y="3716"/>
                </a:lnTo>
                <a:lnTo>
                  <a:pt x="9415" y="3734"/>
                </a:lnTo>
                <a:lnTo>
                  <a:pt x="9426" y="3771"/>
                </a:lnTo>
                <a:lnTo>
                  <a:pt x="9433" y="3787"/>
                </a:lnTo>
                <a:lnTo>
                  <a:pt x="9441" y="3798"/>
                </a:lnTo>
                <a:lnTo>
                  <a:pt x="9445" y="3803"/>
                </a:lnTo>
                <a:lnTo>
                  <a:pt x="9452" y="3808"/>
                </a:lnTo>
                <a:lnTo>
                  <a:pt x="9458" y="3810"/>
                </a:lnTo>
                <a:lnTo>
                  <a:pt x="9465" y="3811"/>
                </a:lnTo>
                <a:lnTo>
                  <a:pt x="9465" y="3811"/>
                </a:lnTo>
                <a:lnTo>
                  <a:pt x="9471" y="3811"/>
                </a:lnTo>
                <a:lnTo>
                  <a:pt x="9478" y="3814"/>
                </a:lnTo>
                <a:lnTo>
                  <a:pt x="9482" y="3821"/>
                </a:lnTo>
                <a:lnTo>
                  <a:pt x="9487" y="3827"/>
                </a:lnTo>
                <a:lnTo>
                  <a:pt x="9494" y="3845"/>
                </a:lnTo>
                <a:lnTo>
                  <a:pt x="9500" y="3867"/>
                </a:lnTo>
                <a:lnTo>
                  <a:pt x="9511" y="3915"/>
                </a:lnTo>
                <a:lnTo>
                  <a:pt x="9519" y="3940"/>
                </a:lnTo>
                <a:lnTo>
                  <a:pt x="9527" y="3959"/>
                </a:lnTo>
                <a:lnTo>
                  <a:pt x="9527" y="3959"/>
                </a:lnTo>
                <a:lnTo>
                  <a:pt x="9532" y="3968"/>
                </a:lnTo>
                <a:lnTo>
                  <a:pt x="9539" y="3975"/>
                </a:lnTo>
                <a:lnTo>
                  <a:pt x="9545" y="3980"/>
                </a:lnTo>
                <a:lnTo>
                  <a:pt x="9553" y="3984"/>
                </a:lnTo>
                <a:lnTo>
                  <a:pt x="9561" y="3988"/>
                </a:lnTo>
                <a:lnTo>
                  <a:pt x="9571" y="3989"/>
                </a:lnTo>
                <a:lnTo>
                  <a:pt x="9587" y="3991"/>
                </a:lnTo>
                <a:lnTo>
                  <a:pt x="9601" y="3991"/>
                </a:lnTo>
                <a:lnTo>
                  <a:pt x="9612" y="3986"/>
                </a:lnTo>
                <a:lnTo>
                  <a:pt x="9616" y="3984"/>
                </a:lnTo>
                <a:lnTo>
                  <a:pt x="9617" y="3981"/>
                </a:lnTo>
                <a:lnTo>
                  <a:pt x="9616" y="3980"/>
                </a:lnTo>
                <a:lnTo>
                  <a:pt x="9614" y="3976"/>
                </a:lnTo>
                <a:lnTo>
                  <a:pt x="9614" y="3976"/>
                </a:lnTo>
                <a:lnTo>
                  <a:pt x="9609" y="3973"/>
                </a:lnTo>
                <a:lnTo>
                  <a:pt x="9608" y="3970"/>
                </a:lnTo>
                <a:lnTo>
                  <a:pt x="9603" y="3960"/>
                </a:lnTo>
                <a:lnTo>
                  <a:pt x="9601" y="3948"/>
                </a:lnTo>
                <a:lnTo>
                  <a:pt x="9600" y="3933"/>
                </a:lnTo>
                <a:lnTo>
                  <a:pt x="9600" y="3901"/>
                </a:lnTo>
                <a:lnTo>
                  <a:pt x="9600" y="3887"/>
                </a:lnTo>
                <a:lnTo>
                  <a:pt x="9600" y="3872"/>
                </a:lnTo>
                <a:lnTo>
                  <a:pt x="9600" y="3872"/>
                </a:lnTo>
                <a:lnTo>
                  <a:pt x="9598" y="3861"/>
                </a:lnTo>
                <a:lnTo>
                  <a:pt x="9593" y="3853"/>
                </a:lnTo>
                <a:lnTo>
                  <a:pt x="9588" y="3846"/>
                </a:lnTo>
                <a:lnTo>
                  <a:pt x="9582" y="3842"/>
                </a:lnTo>
                <a:lnTo>
                  <a:pt x="9569" y="3834"/>
                </a:lnTo>
                <a:lnTo>
                  <a:pt x="9558" y="3827"/>
                </a:lnTo>
                <a:lnTo>
                  <a:pt x="9558" y="3827"/>
                </a:lnTo>
                <a:lnTo>
                  <a:pt x="9522" y="3797"/>
                </a:lnTo>
                <a:lnTo>
                  <a:pt x="9486" y="3761"/>
                </a:lnTo>
                <a:lnTo>
                  <a:pt x="9486" y="3761"/>
                </a:lnTo>
                <a:lnTo>
                  <a:pt x="9482" y="3758"/>
                </a:lnTo>
                <a:lnTo>
                  <a:pt x="9479" y="3752"/>
                </a:lnTo>
                <a:lnTo>
                  <a:pt x="9476" y="3734"/>
                </a:lnTo>
                <a:lnTo>
                  <a:pt x="9474" y="3712"/>
                </a:lnTo>
                <a:lnTo>
                  <a:pt x="9473" y="3686"/>
                </a:lnTo>
                <a:lnTo>
                  <a:pt x="9474" y="3635"/>
                </a:lnTo>
                <a:lnTo>
                  <a:pt x="9474" y="3599"/>
                </a:lnTo>
                <a:lnTo>
                  <a:pt x="9474" y="3599"/>
                </a:lnTo>
                <a:lnTo>
                  <a:pt x="9474" y="3594"/>
                </a:lnTo>
                <a:lnTo>
                  <a:pt x="9476" y="3590"/>
                </a:lnTo>
                <a:lnTo>
                  <a:pt x="9478" y="3586"/>
                </a:lnTo>
                <a:lnTo>
                  <a:pt x="9481" y="3585"/>
                </a:lnTo>
                <a:lnTo>
                  <a:pt x="9487" y="3582"/>
                </a:lnTo>
                <a:lnTo>
                  <a:pt x="9495" y="3582"/>
                </a:lnTo>
                <a:lnTo>
                  <a:pt x="9511" y="3586"/>
                </a:lnTo>
                <a:lnTo>
                  <a:pt x="9522" y="3588"/>
                </a:lnTo>
                <a:lnTo>
                  <a:pt x="9522" y="3588"/>
                </a:lnTo>
                <a:lnTo>
                  <a:pt x="9527" y="3590"/>
                </a:lnTo>
                <a:lnTo>
                  <a:pt x="9534" y="3593"/>
                </a:lnTo>
                <a:lnTo>
                  <a:pt x="9547" y="3606"/>
                </a:lnTo>
                <a:lnTo>
                  <a:pt x="9559" y="3620"/>
                </a:lnTo>
                <a:lnTo>
                  <a:pt x="9572" y="3638"/>
                </a:lnTo>
                <a:lnTo>
                  <a:pt x="9572" y="3638"/>
                </a:lnTo>
                <a:lnTo>
                  <a:pt x="9577" y="3644"/>
                </a:lnTo>
                <a:lnTo>
                  <a:pt x="9585" y="3649"/>
                </a:lnTo>
                <a:lnTo>
                  <a:pt x="9603" y="3657"/>
                </a:lnTo>
                <a:lnTo>
                  <a:pt x="9611" y="3660"/>
                </a:lnTo>
                <a:lnTo>
                  <a:pt x="9619" y="3663"/>
                </a:lnTo>
                <a:lnTo>
                  <a:pt x="9625" y="3668"/>
                </a:lnTo>
                <a:lnTo>
                  <a:pt x="9630" y="3675"/>
                </a:lnTo>
                <a:lnTo>
                  <a:pt x="9630" y="3675"/>
                </a:lnTo>
                <a:lnTo>
                  <a:pt x="9635" y="3684"/>
                </a:lnTo>
                <a:lnTo>
                  <a:pt x="9638" y="3697"/>
                </a:lnTo>
                <a:lnTo>
                  <a:pt x="9646" y="3723"/>
                </a:lnTo>
                <a:lnTo>
                  <a:pt x="9649" y="3732"/>
                </a:lnTo>
                <a:lnTo>
                  <a:pt x="9652" y="3739"/>
                </a:lnTo>
                <a:lnTo>
                  <a:pt x="9654" y="3742"/>
                </a:lnTo>
                <a:lnTo>
                  <a:pt x="9656" y="3742"/>
                </a:lnTo>
                <a:lnTo>
                  <a:pt x="9657" y="3740"/>
                </a:lnTo>
                <a:lnTo>
                  <a:pt x="9659" y="3737"/>
                </a:lnTo>
                <a:lnTo>
                  <a:pt x="9659" y="3737"/>
                </a:lnTo>
                <a:lnTo>
                  <a:pt x="9662" y="3729"/>
                </a:lnTo>
                <a:lnTo>
                  <a:pt x="9667" y="3721"/>
                </a:lnTo>
                <a:lnTo>
                  <a:pt x="9673" y="3712"/>
                </a:lnTo>
                <a:lnTo>
                  <a:pt x="9681" y="3704"/>
                </a:lnTo>
                <a:lnTo>
                  <a:pt x="9689" y="3697"/>
                </a:lnTo>
                <a:lnTo>
                  <a:pt x="9699" y="3691"/>
                </a:lnTo>
                <a:lnTo>
                  <a:pt x="9709" y="3688"/>
                </a:lnTo>
                <a:lnTo>
                  <a:pt x="9717" y="3686"/>
                </a:lnTo>
                <a:lnTo>
                  <a:pt x="9717" y="3686"/>
                </a:lnTo>
                <a:lnTo>
                  <a:pt x="9726" y="3684"/>
                </a:lnTo>
                <a:lnTo>
                  <a:pt x="9734" y="3681"/>
                </a:lnTo>
                <a:lnTo>
                  <a:pt x="9742" y="3675"/>
                </a:lnTo>
                <a:lnTo>
                  <a:pt x="9749" y="3668"/>
                </a:lnTo>
                <a:lnTo>
                  <a:pt x="9760" y="3655"/>
                </a:lnTo>
                <a:lnTo>
                  <a:pt x="9770" y="3644"/>
                </a:lnTo>
                <a:lnTo>
                  <a:pt x="9770" y="3644"/>
                </a:lnTo>
                <a:lnTo>
                  <a:pt x="9781" y="3633"/>
                </a:lnTo>
                <a:lnTo>
                  <a:pt x="9794" y="3615"/>
                </a:lnTo>
                <a:lnTo>
                  <a:pt x="9800" y="3606"/>
                </a:lnTo>
                <a:lnTo>
                  <a:pt x="9807" y="3596"/>
                </a:lnTo>
                <a:lnTo>
                  <a:pt x="9810" y="3586"/>
                </a:lnTo>
                <a:lnTo>
                  <a:pt x="9811" y="3578"/>
                </a:lnTo>
                <a:lnTo>
                  <a:pt x="9811" y="3578"/>
                </a:lnTo>
                <a:lnTo>
                  <a:pt x="9810" y="3570"/>
                </a:lnTo>
                <a:lnTo>
                  <a:pt x="9807" y="3559"/>
                </a:lnTo>
                <a:lnTo>
                  <a:pt x="9803" y="3548"/>
                </a:lnTo>
                <a:lnTo>
                  <a:pt x="9797" y="3537"/>
                </a:lnTo>
                <a:lnTo>
                  <a:pt x="9791" y="3524"/>
                </a:lnTo>
                <a:lnTo>
                  <a:pt x="9783" y="3513"/>
                </a:lnTo>
                <a:lnTo>
                  <a:pt x="9774" y="3501"/>
                </a:lnTo>
                <a:lnTo>
                  <a:pt x="9766" y="3492"/>
                </a:lnTo>
                <a:lnTo>
                  <a:pt x="9766" y="3492"/>
                </a:lnTo>
                <a:lnTo>
                  <a:pt x="9757" y="3482"/>
                </a:lnTo>
                <a:lnTo>
                  <a:pt x="9747" y="3469"/>
                </a:lnTo>
                <a:lnTo>
                  <a:pt x="9728" y="3443"/>
                </a:lnTo>
                <a:lnTo>
                  <a:pt x="9696" y="3395"/>
                </a:lnTo>
                <a:lnTo>
                  <a:pt x="9696" y="3395"/>
                </a:lnTo>
                <a:lnTo>
                  <a:pt x="9694" y="3391"/>
                </a:lnTo>
                <a:lnTo>
                  <a:pt x="9693" y="3384"/>
                </a:lnTo>
                <a:lnTo>
                  <a:pt x="9693" y="3373"/>
                </a:lnTo>
                <a:lnTo>
                  <a:pt x="9696" y="3362"/>
                </a:lnTo>
                <a:lnTo>
                  <a:pt x="9701" y="3349"/>
                </a:lnTo>
                <a:lnTo>
                  <a:pt x="9713" y="3328"/>
                </a:lnTo>
                <a:lnTo>
                  <a:pt x="9722" y="3315"/>
                </a:lnTo>
                <a:lnTo>
                  <a:pt x="9722" y="3315"/>
                </a:lnTo>
                <a:lnTo>
                  <a:pt x="9723" y="3310"/>
                </a:lnTo>
                <a:lnTo>
                  <a:pt x="9730" y="3304"/>
                </a:lnTo>
                <a:lnTo>
                  <a:pt x="9738" y="3297"/>
                </a:lnTo>
                <a:lnTo>
                  <a:pt x="9749" y="3291"/>
                </a:lnTo>
                <a:lnTo>
                  <a:pt x="9762" y="3285"/>
                </a:lnTo>
                <a:lnTo>
                  <a:pt x="9774" y="3280"/>
                </a:lnTo>
                <a:lnTo>
                  <a:pt x="9787" y="3277"/>
                </a:lnTo>
                <a:lnTo>
                  <a:pt x="9800" y="3277"/>
                </a:lnTo>
                <a:lnTo>
                  <a:pt x="9800" y="3277"/>
                </a:lnTo>
                <a:lnTo>
                  <a:pt x="9807" y="3278"/>
                </a:lnTo>
                <a:lnTo>
                  <a:pt x="9813" y="3280"/>
                </a:lnTo>
                <a:lnTo>
                  <a:pt x="9823" y="3285"/>
                </a:lnTo>
                <a:lnTo>
                  <a:pt x="9831" y="3293"/>
                </a:lnTo>
                <a:lnTo>
                  <a:pt x="9835" y="3299"/>
                </a:lnTo>
                <a:lnTo>
                  <a:pt x="9840" y="3304"/>
                </a:lnTo>
                <a:lnTo>
                  <a:pt x="9844" y="3305"/>
                </a:lnTo>
                <a:lnTo>
                  <a:pt x="9844" y="3304"/>
                </a:lnTo>
                <a:lnTo>
                  <a:pt x="9845" y="3302"/>
                </a:lnTo>
                <a:lnTo>
                  <a:pt x="9845" y="3294"/>
                </a:lnTo>
                <a:lnTo>
                  <a:pt x="9845" y="3294"/>
                </a:lnTo>
                <a:lnTo>
                  <a:pt x="9847" y="3288"/>
                </a:lnTo>
                <a:lnTo>
                  <a:pt x="9848" y="3283"/>
                </a:lnTo>
                <a:lnTo>
                  <a:pt x="9853" y="3278"/>
                </a:lnTo>
                <a:lnTo>
                  <a:pt x="9858" y="3272"/>
                </a:lnTo>
                <a:lnTo>
                  <a:pt x="9871" y="3264"/>
                </a:lnTo>
                <a:lnTo>
                  <a:pt x="9885" y="3256"/>
                </a:lnTo>
                <a:lnTo>
                  <a:pt x="9903" y="3249"/>
                </a:lnTo>
                <a:lnTo>
                  <a:pt x="9921" y="3246"/>
                </a:lnTo>
                <a:lnTo>
                  <a:pt x="9937" y="3244"/>
                </a:lnTo>
                <a:lnTo>
                  <a:pt x="9949" y="3246"/>
                </a:lnTo>
                <a:lnTo>
                  <a:pt x="9949" y="3246"/>
                </a:lnTo>
                <a:lnTo>
                  <a:pt x="9961" y="3248"/>
                </a:lnTo>
                <a:lnTo>
                  <a:pt x="9974" y="3248"/>
                </a:lnTo>
                <a:lnTo>
                  <a:pt x="9996" y="3244"/>
                </a:lnTo>
                <a:lnTo>
                  <a:pt x="10012" y="3241"/>
                </a:lnTo>
                <a:lnTo>
                  <a:pt x="10018" y="3238"/>
                </a:lnTo>
                <a:lnTo>
                  <a:pt x="10144" y="3145"/>
                </a:lnTo>
                <a:lnTo>
                  <a:pt x="10144" y="3145"/>
                </a:lnTo>
                <a:lnTo>
                  <a:pt x="10158" y="3118"/>
                </a:lnTo>
                <a:lnTo>
                  <a:pt x="10168" y="3097"/>
                </a:lnTo>
                <a:lnTo>
                  <a:pt x="10174" y="3082"/>
                </a:lnTo>
                <a:lnTo>
                  <a:pt x="10174" y="3082"/>
                </a:lnTo>
                <a:lnTo>
                  <a:pt x="10177" y="3077"/>
                </a:lnTo>
                <a:lnTo>
                  <a:pt x="10184" y="3069"/>
                </a:lnTo>
                <a:lnTo>
                  <a:pt x="10203" y="3050"/>
                </a:lnTo>
                <a:lnTo>
                  <a:pt x="10226" y="3028"/>
                </a:lnTo>
                <a:lnTo>
                  <a:pt x="10234" y="3016"/>
                </a:lnTo>
                <a:lnTo>
                  <a:pt x="10240" y="3007"/>
                </a:lnTo>
                <a:lnTo>
                  <a:pt x="10240" y="3007"/>
                </a:lnTo>
                <a:lnTo>
                  <a:pt x="10243" y="2997"/>
                </a:lnTo>
                <a:lnTo>
                  <a:pt x="10243" y="2991"/>
                </a:lnTo>
                <a:lnTo>
                  <a:pt x="10240" y="2984"/>
                </a:lnTo>
                <a:lnTo>
                  <a:pt x="10235" y="2978"/>
                </a:lnTo>
                <a:lnTo>
                  <a:pt x="10226" y="2972"/>
                </a:lnTo>
                <a:lnTo>
                  <a:pt x="10219" y="2968"/>
                </a:lnTo>
                <a:lnTo>
                  <a:pt x="10219" y="2968"/>
                </a:lnTo>
                <a:lnTo>
                  <a:pt x="10219" y="2963"/>
                </a:lnTo>
                <a:lnTo>
                  <a:pt x="10219" y="2954"/>
                </a:lnTo>
                <a:lnTo>
                  <a:pt x="10222" y="2941"/>
                </a:lnTo>
                <a:lnTo>
                  <a:pt x="10226" y="2933"/>
                </a:lnTo>
                <a:lnTo>
                  <a:pt x="10230" y="2927"/>
                </a:lnTo>
                <a:lnTo>
                  <a:pt x="10230" y="2927"/>
                </a:lnTo>
                <a:lnTo>
                  <a:pt x="10235" y="2922"/>
                </a:lnTo>
                <a:lnTo>
                  <a:pt x="10240" y="2917"/>
                </a:lnTo>
                <a:lnTo>
                  <a:pt x="10250" y="2912"/>
                </a:lnTo>
                <a:lnTo>
                  <a:pt x="10256" y="2909"/>
                </a:lnTo>
                <a:lnTo>
                  <a:pt x="10258" y="2909"/>
                </a:lnTo>
                <a:lnTo>
                  <a:pt x="10258" y="2909"/>
                </a:lnTo>
                <a:lnTo>
                  <a:pt x="10245" y="2883"/>
                </a:lnTo>
                <a:lnTo>
                  <a:pt x="10235" y="2859"/>
                </a:lnTo>
                <a:lnTo>
                  <a:pt x="10232" y="2848"/>
                </a:lnTo>
                <a:lnTo>
                  <a:pt x="10230" y="2837"/>
                </a:lnTo>
                <a:lnTo>
                  <a:pt x="10230" y="2837"/>
                </a:lnTo>
                <a:lnTo>
                  <a:pt x="10229" y="2827"/>
                </a:lnTo>
                <a:lnTo>
                  <a:pt x="10224" y="2817"/>
                </a:lnTo>
                <a:lnTo>
                  <a:pt x="10219" y="2809"/>
                </a:lnTo>
                <a:lnTo>
                  <a:pt x="10213" y="2803"/>
                </a:lnTo>
                <a:lnTo>
                  <a:pt x="10206" y="2798"/>
                </a:lnTo>
                <a:lnTo>
                  <a:pt x="10198" y="2793"/>
                </a:lnTo>
                <a:lnTo>
                  <a:pt x="10189" y="2790"/>
                </a:lnTo>
                <a:lnTo>
                  <a:pt x="10177" y="2789"/>
                </a:lnTo>
                <a:lnTo>
                  <a:pt x="10177" y="2789"/>
                </a:lnTo>
                <a:lnTo>
                  <a:pt x="10169" y="2787"/>
                </a:lnTo>
                <a:lnTo>
                  <a:pt x="10166" y="2782"/>
                </a:lnTo>
                <a:lnTo>
                  <a:pt x="10165" y="2779"/>
                </a:lnTo>
                <a:lnTo>
                  <a:pt x="10165" y="2772"/>
                </a:lnTo>
                <a:lnTo>
                  <a:pt x="10168" y="2756"/>
                </a:lnTo>
                <a:lnTo>
                  <a:pt x="10171" y="2747"/>
                </a:lnTo>
                <a:lnTo>
                  <a:pt x="10171" y="2736"/>
                </a:lnTo>
                <a:lnTo>
                  <a:pt x="10171" y="2736"/>
                </a:lnTo>
                <a:lnTo>
                  <a:pt x="10173" y="2726"/>
                </a:lnTo>
                <a:lnTo>
                  <a:pt x="10174" y="2718"/>
                </a:lnTo>
                <a:lnTo>
                  <a:pt x="10179" y="2711"/>
                </a:lnTo>
                <a:lnTo>
                  <a:pt x="10185" y="2707"/>
                </a:lnTo>
                <a:lnTo>
                  <a:pt x="10201" y="2699"/>
                </a:lnTo>
                <a:lnTo>
                  <a:pt x="10224" y="2687"/>
                </a:lnTo>
                <a:lnTo>
                  <a:pt x="10224" y="2687"/>
                </a:lnTo>
                <a:lnTo>
                  <a:pt x="10234" y="2683"/>
                </a:lnTo>
                <a:lnTo>
                  <a:pt x="10245" y="2679"/>
                </a:lnTo>
                <a:lnTo>
                  <a:pt x="10259" y="2676"/>
                </a:lnTo>
                <a:lnTo>
                  <a:pt x="10264" y="2675"/>
                </a:lnTo>
                <a:lnTo>
                  <a:pt x="10267" y="2670"/>
                </a:lnTo>
                <a:lnTo>
                  <a:pt x="10267" y="2665"/>
                </a:lnTo>
                <a:lnTo>
                  <a:pt x="10264" y="2657"/>
                </a:lnTo>
                <a:lnTo>
                  <a:pt x="10264" y="2657"/>
                </a:lnTo>
                <a:lnTo>
                  <a:pt x="10261" y="2647"/>
                </a:lnTo>
                <a:lnTo>
                  <a:pt x="10254" y="2642"/>
                </a:lnTo>
                <a:lnTo>
                  <a:pt x="10250" y="2639"/>
                </a:lnTo>
                <a:lnTo>
                  <a:pt x="10242" y="2638"/>
                </a:lnTo>
                <a:lnTo>
                  <a:pt x="10234" y="2639"/>
                </a:lnTo>
                <a:lnTo>
                  <a:pt x="10226" y="2641"/>
                </a:lnTo>
                <a:lnTo>
                  <a:pt x="10206" y="2646"/>
                </a:lnTo>
                <a:lnTo>
                  <a:pt x="10206" y="2646"/>
                </a:lnTo>
                <a:lnTo>
                  <a:pt x="10197" y="2649"/>
                </a:lnTo>
                <a:lnTo>
                  <a:pt x="10189" y="2654"/>
                </a:lnTo>
                <a:lnTo>
                  <a:pt x="10174" y="2662"/>
                </a:lnTo>
                <a:lnTo>
                  <a:pt x="10168" y="2665"/>
                </a:lnTo>
                <a:lnTo>
                  <a:pt x="10161" y="2666"/>
                </a:lnTo>
                <a:lnTo>
                  <a:pt x="10155" y="2666"/>
                </a:lnTo>
                <a:lnTo>
                  <a:pt x="10147" y="2663"/>
                </a:lnTo>
                <a:lnTo>
                  <a:pt x="10147" y="2663"/>
                </a:lnTo>
                <a:lnTo>
                  <a:pt x="10136" y="2657"/>
                </a:lnTo>
                <a:lnTo>
                  <a:pt x="10131" y="2652"/>
                </a:lnTo>
                <a:lnTo>
                  <a:pt x="10129" y="2647"/>
                </a:lnTo>
                <a:lnTo>
                  <a:pt x="10128" y="2642"/>
                </a:lnTo>
                <a:lnTo>
                  <a:pt x="10126" y="2634"/>
                </a:lnTo>
                <a:lnTo>
                  <a:pt x="10126" y="2612"/>
                </a:lnTo>
                <a:lnTo>
                  <a:pt x="10126" y="2612"/>
                </a:lnTo>
                <a:lnTo>
                  <a:pt x="10128" y="2599"/>
                </a:lnTo>
                <a:lnTo>
                  <a:pt x="10129" y="2596"/>
                </a:lnTo>
                <a:lnTo>
                  <a:pt x="10131" y="2593"/>
                </a:lnTo>
                <a:lnTo>
                  <a:pt x="10137" y="2586"/>
                </a:lnTo>
                <a:lnTo>
                  <a:pt x="10145" y="2583"/>
                </a:lnTo>
                <a:lnTo>
                  <a:pt x="10155" y="2580"/>
                </a:lnTo>
                <a:lnTo>
                  <a:pt x="10166" y="2575"/>
                </a:lnTo>
                <a:lnTo>
                  <a:pt x="10177" y="2567"/>
                </a:lnTo>
                <a:lnTo>
                  <a:pt x="10189" y="2556"/>
                </a:lnTo>
                <a:lnTo>
                  <a:pt x="10189" y="2556"/>
                </a:lnTo>
                <a:lnTo>
                  <a:pt x="10200" y="2544"/>
                </a:lnTo>
                <a:lnTo>
                  <a:pt x="10210" y="2536"/>
                </a:lnTo>
                <a:lnTo>
                  <a:pt x="10219" y="2532"/>
                </a:lnTo>
                <a:lnTo>
                  <a:pt x="10227" y="2532"/>
                </a:lnTo>
                <a:lnTo>
                  <a:pt x="10234" y="2533"/>
                </a:lnTo>
                <a:lnTo>
                  <a:pt x="10242" y="2536"/>
                </a:lnTo>
                <a:lnTo>
                  <a:pt x="10254" y="2546"/>
                </a:lnTo>
                <a:lnTo>
                  <a:pt x="10254" y="2546"/>
                </a:lnTo>
                <a:lnTo>
                  <a:pt x="10258" y="2548"/>
                </a:lnTo>
                <a:lnTo>
                  <a:pt x="10258" y="2551"/>
                </a:lnTo>
                <a:lnTo>
                  <a:pt x="10258" y="2554"/>
                </a:lnTo>
                <a:lnTo>
                  <a:pt x="10258" y="2557"/>
                </a:lnTo>
                <a:lnTo>
                  <a:pt x="10253" y="2564"/>
                </a:lnTo>
                <a:lnTo>
                  <a:pt x="10248" y="2570"/>
                </a:lnTo>
                <a:lnTo>
                  <a:pt x="10243" y="2577"/>
                </a:lnTo>
                <a:lnTo>
                  <a:pt x="10240" y="2583"/>
                </a:lnTo>
                <a:lnTo>
                  <a:pt x="10240" y="2585"/>
                </a:lnTo>
                <a:lnTo>
                  <a:pt x="10242" y="2588"/>
                </a:lnTo>
                <a:lnTo>
                  <a:pt x="10243" y="2589"/>
                </a:lnTo>
                <a:lnTo>
                  <a:pt x="10248" y="2591"/>
                </a:lnTo>
                <a:lnTo>
                  <a:pt x="10248" y="2591"/>
                </a:lnTo>
                <a:lnTo>
                  <a:pt x="10256" y="2593"/>
                </a:lnTo>
                <a:lnTo>
                  <a:pt x="10262" y="2591"/>
                </a:lnTo>
                <a:lnTo>
                  <a:pt x="10269" y="2588"/>
                </a:lnTo>
                <a:lnTo>
                  <a:pt x="10277" y="2585"/>
                </a:lnTo>
                <a:lnTo>
                  <a:pt x="10285" y="2580"/>
                </a:lnTo>
                <a:lnTo>
                  <a:pt x="10298" y="2573"/>
                </a:lnTo>
                <a:lnTo>
                  <a:pt x="10314" y="2569"/>
                </a:lnTo>
                <a:lnTo>
                  <a:pt x="10335" y="2562"/>
                </a:lnTo>
                <a:lnTo>
                  <a:pt x="10335" y="2562"/>
                </a:lnTo>
                <a:lnTo>
                  <a:pt x="10352" y="2561"/>
                </a:lnTo>
                <a:lnTo>
                  <a:pt x="10360" y="2561"/>
                </a:lnTo>
                <a:lnTo>
                  <a:pt x="10365" y="2562"/>
                </a:lnTo>
                <a:lnTo>
                  <a:pt x="10368" y="2564"/>
                </a:lnTo>
                <a:lnTo>
                  <a:pt x="10370" y="2565"/>
                </a:lnTo>
                <a:lnTo>
                  <a:pt x="10370" y="2569"/>
                </a:lnTo>
                <a:lnTo>
                  <a:pt x="10370" y="2573"/>
                </a:lnTo>
                <a:lnTo>
                  <a:pt x="10368" y="2580"/>
                </a:lnTo>
                <a:lnTo>
                  <a:pt x="10364" y="2588"/>
                </a:lnTo>
                <a:lnTo>
                  <a:pt x="10356" y="2601"/>
                </a:lnTo>
                <a:lnTo>
                  <a:pt x="10356" y="2601"/>
                </a:lnTo>
                <a:lnTo>
                  <a:pt x="10354" y="2605"/>
                </a:lnTo>
                <a:lnTo>
                  <a:pt x="10356" y="2610"/>
                </a:lnTo>
                <a:lnTo>
                  <a:pt x="10359" y="2617"/>
                </a:lnTo>
                <a:lnTo>
                  <a:pt x="10364" y="2623"/>
                </a:lnTo>
                <a:lnTo>
                  <a:pt x="10370" y="2630"/>
                </a:lnTo>
                <a:lnTo>
                  <a:pt x="10378" y="2634"/>
                </a:lnTo>
                <a:lnTo>
                  <a:pt x="10384" y="2639"/>
                </a:lnTo>
                <a:lnTo>
                  <a:pt x="10393" y="2642"/>
                </a:lnTo>
                <a:lnTo>
                  <a:pt x="10393" y="2642"/>
                </a:lnTo>
                <a:lnTo>
                  <a:pt x="10401" y="2646"/>
                </a:lnTo>
                <a:lnTo>
                  <a:pt x="10405" y="2652"/>
                </a:lnTo>
                <a:lnTo>
                  <a:pt x="10409" y="2660"/>
                </a:lnTo>
                <a:lnTo>
                  <a:pt x="10412" y="2670"/>
                </a:lnTo>
                <a:lnTo>
                  <a:pt x="10415" y="2689"/>
                </a:lnTo>
                <a:lnTo>
                  <a:pt x="10417" y="2708"/>
                </a:lnTo>
                <a:lnTo>
                  <a:pt x="10417" y="2708"/>
                </a:lnTo>
                <a:lnTo>
                  <a:pt x="10418" y="2719"/>
                </a:lnTo>
                <a:lnTo>
                  <a:pt x="10415" y="2734"/>
                </a:lnTo>
                <a:lnTo>
                  <a:pt x="10409" y="2764"/>
                </a:lnTo>
                <a:lnTo>
                  <a:pt x="10404" y="2789"/>
                </a:lnTo>
                <a:lnTo>
                  <a:pt x="10402" y="2793"/>
                </a:lnTo>
                <a:lnTo>
                  <a:pt x="10404" y="2792"/>
                </a:lnTo>
                <a:lnTo>
                  <a:pt x="10404" y="2792"/>
                </a:lnTo>
                <a:lnTo>
                  <a:pt x="10409" y="2782"/>
                </a:lnTo>
                <a:lnTo>
                  <a:pt x="10413" y="2779"/>
                </a:lnTo>
                <a:lnTo>
                  <a:pt x="10420" y="2776"/>
                </a:lnTo>
                <a:lnTo>
                  <a:pt x="10428" y="2772"/>
                </a:lnTo>
                <a:lnTo>
                  <a:pt x="10437" y="2771"/>
                </a:lnTo>
                <a:lnTo>
                  <a:pt x="10470" y="2768"/>
                </a:lnTo>
                <a:lnTo>
                  <a:pt x="10470" y="2768"/>
                </a:lnTo>
                <a:lnTo>
                  <a:pt x="10487" y="2764"/>
                </a:lnTo>
                <a:lnTo>
                  <a:pt x="10500" y="2760"/>
                </a:lnTo>
                <a:lnTo>
                  <a:pt x="10511" y="2753"/>
                </a:lnTo>
                <a:lnTo>
                  <a:pt x="10519" y="2745"/>
                </a:lnTo>
                <a:lnTo>
                  <a:pt x="10524" y="2736"/>
                </a:lnTo>
                <a:lnTo>
                  <a:pt x="10527" y="2724"/>
                </a:lnTo>
                <a:lnTo>
                  <a:pt x="10531" y="2711"/>
                </a:lnTo>
                <a:lnTo>
                  <a:pt x="10532" y="2699"/>
                </a:lnTo>
                <a:lnTo>
                  <a:pt x="10532" y="2699"/>
                </a:lnTo>
                <a:lnTo>
                  <a:pt x="10532" y="2684"/>
                </a:lnTo>
                <a:lnTo>
                  <a:pt x="10529" y="2670"/>
                </a:lnTo>
                <a:lnTo>
                  <a:pt x="10523" y="2657"/>
                </a:lnTo>
                <a:lnTo>
                  <a:pt x="10515" y="2644"/>
                </a:lnTo>
                <a:lnTo>
                  <a:pt x="10506" y="2631"/>
                </a:lnTo>
                <a:lnTo>
                  <a:pt x="10495" y="2620"/>
                </a:lnTo>
                <a:lnTo>
                  <a:pt x="10473" y="2597"/>
                </a:lnTo>
                <a:lnTo>
                  <a:pt x="10473" y="2597"/>
                </a:lnTo>
                <a:lnTo>
                  <a:pt x="10463" y="2588"/>
                </a:lnTo>
                <a:lnTo>
                  <a:pt x="10457" y="2580"/>
                </a:lnTo>
                <a:lnTo>
                  <a:pt x="10454" y="2573"/>
                </a:lnTo>
                <a:lnTo>
                  <a:pt x="10454" y="2569"/>
                </a:lnTo>
                <a:lnTo>
                  <a:pt x="10457" y="2564"/>
                </a:lnTo>
                <a:lnTo>
                  <a:pt x="10463" y="2561"/>
                </a:lnTo>
                <a:lnTo>
                  <a:pt x="10471" y="2561"/>
                </a:lnTo>
                <a:lnTo>
                  <a:pt x="10484" y="2559"/>
                </a:lnTo>
                <a:lnTo>
                  <a:pt x="10484" y="2559"/>
                </a:lnTo>
                <a:lnTo>
                  <a:pt x="10489" y="2559"/>
                </a:lnTo>
                <a:lnTo>
                  <a:pt x="10495" y="2556"/>
                </a:lnTo>
                <a:lnTo>
                  <a:pt x="10502" y="2551"/>
                </a:lnTo>
                <a:lnTo>
                  <a:pt x="10506" y="2546"/>
                </a:lnTo>
                <a:lnTo>
                  <a:pt x="10518" y="2530"/>
                </a:lnTo>
                <a:lnTo>
                  <a:pt x="10527" y="2512"/>
                </a:lnTo>
                <a:lnTo>
                  <a:pt x="10535" y="2493"/>
                </a:lnTo>
                <a:lnTo>
                  <a:pt x="10542" y="2474"/>
                </a:lnTo>
                <a:lnTo>
                  <a:pt x="10553" y="2445"/>
                </a:lnTo>
                <a:lnTo>
                  <a:pt x="10553" y="2445"/>
                </a:lnTo>
                <a:lnTo>
                  <a:pt x="10555" y="2440"/>
                </a:lnTo>
                <a:lnTo>
                  <a:pt x="10559" y="2437"/>
                </a:lnTo>
                <a:lnTo>
                  <a:pt x="10564" y="2434"/>
                </a:lnTo>
                <a:lnTo>
                  <a:pt x="10572" y="2431"/>
                </a:lnTo>
                <a:lnTo>
                  <a:pt x="10588" y="2427"/>
                </a:lnTo>
                <a:lnTo>
                  <a:pt x="10608" y="2426"/>
                </a:lnTo>
                <a:lnTo>
                  <a:pt x="10653" y="2426"/>
                </a:lnTo>
                <a:lnTo>
                  <a:pt x="10673" y="2424"/>
                </a:lnTo>
                <a:lnTo>
                  <a:pt x="10694" y="2421"/>
                </a:lnTo>
                <a:lnTo>
                  <a:pt x="10694" y="2421"/>
                </a:lnTo>
                <a:lnTo>
                  <a:pt x="10704" y="2418"/>
                </a:lnTo>
                <a:lnTo>
                  <a:pt x="10712" y="2414"/>
                </a:lnTo>
                <a:lnTo>
                  <a:pt x="10720" y="2408"/>
                </a:lnTo>
                <a:lnTo>
                  <a:pt x="10726" y="2402"/>
                </a:lnTo>
                <a:lnTo>
                  <a:pt x="10738" y="2386"/>
                </a:lnTo>
                <a:lnTo>
                  <a:pt x="10750" y="2365"/>
                </a:lnTo>
                <a:lnTo>
                  <a:pt x="10762" y="2344"/>
                </a:lnTo>
                <a:lnTo>
                  <a:pt x="10776" y="2321"/>
                </a:lnTo>
                <a:lnTo>
                  <a:pt x="10784" y="2310"/>
                </a:lnTo>
                <a:lnTo>
                  <a:pt x="10794" y="2299"/>
                </a:lnTo>
                <a:lnTo>
                  <a:pt x="10803" y="2289"/>
                </a:lnTo>
                <a:lnTo>
                  <a:pt x="10816" y="2278"/>
                </a:lnTo>
                <a:lnTo>
                  <a:pt x="10816" y="2278"/>
                </a:lnTo>
                <a:lnTo>
                  <a:pt x="10837" y="2260"/>
                </a:lnTo>
                <a:lnTo>
                  <a:pt x="10853" y="2246"/>
                </a:lnTo>
                <a:lnTo>
                  <a:pt x="10866" y="2231"/>
                </a:lnTo>
                <a:lnTo>
                  <a:pt x="10874" y="2219"/>
                </a:lnTo>
                <a:lnTo>
                  <a:pt x="10881" y="2204"/>
                </a:lnTo>
                <a:lnTo>
                  <a:pt x="10885" y="2188"/>
                </a:lnTo>
                <a:lnTo>
                  <a:pt x="10895" y="2146"/>
                </a:lnTo>
                <a:lnTo>
                  <a:pt x="10895" y="2146"/>
                </a:lnTo>
                <a:lnTo>
                  <a:pt x="10911" y="2098"/>
                </a:lnTo>
                <a:lnTo>
                  <a:pt x="10924" y="2052"/>
                </a:lnTo>
                <a:lnTo>
                  <a:pt x="10930" y="2031"/>
                </a:lnTo>
                <a:lnTo>
                  <a:pt x="10933" y="2012"/>
                </a:lnTo>
                <a:lnTo>
                  <a:pt x="10933" y="1995"/>
                </a:lnTo>
                <a:lnTo>
                  <a:pt x="10932" y="1987"/>
                </a:lnTo>
                <a:lnTo>
                  <a:pt x="10930" y="1981"/>
                </a:lnTo>
                <a:lnTo>
                  <a:pt x="10930" y="1981"/>
                </a:lnTo>
                <a:lnTo>
                  <a:pt x="10927" y="1968"/>
                </a:lnTo>
                <a:lnTo>
                  <a:pt x="10924" y="1957"/>
                </a:lnTo>
                <a:lnTo>
                  <a:pt x="10924" y="1936"/>
                </a:lnTo>
                <a:lnTo>
                  <a:pt x="10924" y="1922"/>
                </a:lnTo>
                <a:lnTo>
                  <a:pt x="10922" y="1915"/>
                </a:lnTo>
                <a:lnTo>
                  <a:pt x="10921" y="1912"/>
                </a:lnTo>
                <a:lnTo>
                  <a:pt x="10921" y="1912"/>
                </a:lnTo>
                <a:lnTo>
                  <a:pt x="10914" y="1907"/>
                </a:lnTo>
                <a:lnTo>
                  <a:pt x="10908" y="1902"/>
                </a:lnTo>
                <a:lnTo>
                  <a:pt x="10900" y="1899"/>
                </a:lnTo>
                <a:lnTo>
                  <a:pt x="10890" y="1896"/>
                </a:lnTo>
                <a:lnTo>
                  <a:pt x="10881" y="1896"/>
                </a:lnTo>
                <a:lnTo>
                  <a:pt x="10871" y="1896"/>
                </a:lnTo>
                <a:lnTo>
                  <a:pt x="10860" y="1901"/>
                </a:lnTo>
                <a:lnTo>
                  <a:pt x="10850" y="1907"/>
                </a:lnTo>
                <a:lnTo>
                  <a:pt x="10850" y="1907"/>
                </a:lnTo>
                <a:lnTo>
                  <a:pt x="10842" y="1915"/>
                </a:lnTo>
                <a:lnTo>
                  <a:pt x="10834" y="1922"/>
                </a:lnTo>
                <a:lnTo>
                  <a:pt x="10828" y="1925"/>
                </a:lnTo>
                <a:lnTo>
                  <a:pt x="10821" y="1926"/>
                </a:lnTo>
                <a:lnTo>
                  <a:pt x="10815" y="1926"/>
                </a:lnTo>
                <a:lnTo>
                  <a:pt x="10810" y="1925"/>
                </a:lnTo>
                <a:lnTo>
                  <a:pt x="10795" y="1918"/>
                </a:lnTo>
                <a:lnTo>
                  <a:pt x="10795" y="1918"/>
                </a:lnTo>
                <a:lnTo>
                  <a:pt x="10789" y="1914"/>
                </a:lnTo>
                <a:lnTo>
                  <a:pt x="10784" y="1909"/>
                </a:lnTo>
                <a:lnTo>
                  <a:pt x="10779" y="1898"/>
                </a:lnTo>
                <a:lnTo>
                  <a:pt x="10778" y="1893"/>
                </a:lnTo>
                <a:lnTo>
                  <a:pt x="10773" y="1890"/>
                </a:lnTo>
                <a:lnTo>
                  <a:pt x="10767" y="1886"/>
                </a:lnTo>
                <a:lnTo>
                  <a:pt x="10757" y="1883"/>
                </a:lnTo>
                <a:lnTo>
                  <a:pt x="10757" y="1883"/>
                </a:lnTo>
                <a:lnTo>
                  <a:pt x="10747" y="1881"/>
                </a:lnTo>
                <a:lnTo>
                  <a:pt x="10746" y="1880"/>
                </a:lnTo>
                <a:lnTo>
                  <a:pt x="10744" y="1877"/>
                </a:lnTo>
                <a:lnTo>
                  <a:pt x="10746" y="1875"/>
                </a:lnTo>
                <a:lnTo>
                  <a:pt x="10746" y="1872"/>
                </a:lnTo>
                <a:lnTo>
                  <a:pt x="10752" y="1862"/>
                </a:lnTo>
                <a:lnTo>
                  <a:pt x="10778" y="1838"/>
                </a:lnTo>
                <a:lnTo>
                  <a:pt x="10816" y="1800"/>
                </a:lnTo>
                <a:lnTo>
                  <a:pt x="10816" y="1800"/>
                </a:lnTo>
                <a:lnTo>
                  <a:pt x="10840" y="1779"/>
                </a:lnTo>
                <a:lnTo>
                  <a:pt x="10866" y="1758"/>
                </a:lnTo>
                <a:lnTo>
                  <a:pt x="10895" y="1739"/>
                </a:lnTo>
                <a:lnTo>
                  <a:pt x="10924" y="1721"/>
                </a:lnTo>
                <a:lnTo>
                  <a:pt x="10978" y="1687"/>
                </a:lnTo>
                <a:lnTo>
                  <a:pt x="11003" y="1671"/>
                </a:lnTo>
                <a:lnTo>
                  <a:pt x="11020" y="1658"/>
                </a:lnTo>
                <a:lnTo>
                  <a:pt x="11020" y="1658"/>
                </a:lnTo>
                <a:lnTo>
                  <a:pt x="11028" y="1652"/>
                </a:lnTo>
                <a:lnTo>
                  <a:pt x="11036" y="1649"/>
                </a:lnTo>
                <a:lnTo>
                  <a:pt x="11044" y="1645"/>
                </a:lnTo>
                <a:lnTo>
                  <a:pt x="11052" y="1644"/>
                </a:lnTo>
                <a:lnTo>
                  <a:pt x="11068" y="1644"/>
                </a:lnTo>
                <a:lnTo>
                  <a:pt x="11084" y="1647"/>
                </a:lnTo>
                <a:lnTo>
                  <a:pt x="11100" y="1652"/>
                </a:lnTo>
                <a:lnTo>
                  <a:pt x="11118" y="1655"/>
                </a:lnTo>
                <a:lnTo>
                  <a:pt x="11136" y="1657"/>
                </a:lnTo>
                <a:lnTo>
                  <a:pt x="11145" y="1657"/>
                </a:lnTo>
                <a:lnTo>
                  <a:pt x="11155" y="1655"/>
                </a:lnTo>
                <a:lnTo>
                  <a:pt x="11155" y="1655"/>
                </a:lnTo>
                <a:lnTo>
                  <a:pt x="11174" y="1652"/>
                </a:lnTo>
                <a:lnTo>
                  <a:pt x="11195" y="1650"/>
                </a:lnTo>
                <a:lnTo>
                  <a:pt x="11232" y="1650"/>
                </a:lnTo>
                <a:lnTo>
                  <a:pt x="11263" y="1652"/>
                </a:lnTo>
                <a:lnTo>
                  <a:pt x="11274" y="1652"/>
                </a:lnTo>
                <a:lnTo>
                  <a:pt x="11283" y="1652"/>
                </a:lnTo>
                <a:lnTo>
                  <a:pt x="11283" y="1652"/>
                </a:lnTo>
                <a:lnTo>
                  <a:pt x="11287" y="1652"/>
                </a:lnTo>
                <a:lnTo>
                  <a:pt x="11290" y="1652"/>
                </a:lnTo>
                <a:lnTo>
                  <a:pt x="11295" y="1657"/>
                </a:lnTo>
                <a:lnTo>
                  <a:pt x="11303" y="1673"/>
                </a:lnTo>
                <a:lnTo>
                  <a:pt x="11306" y="1678"/>
                </a:lnTo>
                <a:lnTo>
                  <a:pt x="11309" y="1681"/>
                </a:lnTo>
                <a:lnTo>
                  <a:pt x="11312" y="1681"/>
                </a:lnTo>
                <a:lnTo>
                  <a:pt x="11316" y="1681"/>
                </a:lnTo>
                <a:lnTo>
                  <a:pt x="11319" y="1679"/>
                </a:lnTo>
                <a:lnTo>
                  <a:pt x="11324" y="1678"/>
                </a:lnTo>
                <a:lnTo>
                  <a:pt x="11328" y="1673"/>
                </a:lnTo>
                <a:lnTo>
                  <a:pt x="11328" y="1673"/>
                </a:lnTo>
                <a:lnTo>
                  <a:pt x="11335" y="1666"/>
                </a:lnTo>
                <a:lnTo>
                  <a:pt x="11341" y="1663"/>
                </a:lnTo>
                <a:lnTo>
                  <a:pt x="11348" y="1660"/>
                </a:lnTo>
                <a:lnTo>
                  <a:pt x="11354" y="1658"/>
                </a:lnTo>
                <a:lnTo>
                  <a:pt x="11367" y="1658"/>
                </a:lnTo>
                <a:lnTo>
                  <a:pt x="11380" y="1660"/>
                </a:lnTo>
                <a:lnTo>
                  <a:pt x="11407" y="1666"/>
                </a:lnTo>
                <a:lnTo>
                  <a:pt x="11420" y="1668"/>
                </a:lnTo>
                <a:lnTo>
                  <a:pt x="11433" y="1668"/>
                </a:lnTo>
                <a:lnTo>
                  <a:pt x="11433" y="1668"/>
                </a:lnTo>
                <a:lnTo>
                  <a:pt x="11442" y="1666"/>
                </a:lnTo>
                <a:lnTo>
                  <a:pt x="11446" y="1665"/>
                </a:lnTo>
                <a:lnTo>
                  <a:pt x="11447" y="1663"/>
                </a:lnTo>
                <a:lnTo>
                  <a:pt x="11447" y="1662"/>
                </a:lnTo>
                <a:lnTo>
                  <a:pt x="11446" y="1658"/>
                </a:lnTo>
                <a:lnTo>
                  <a:pt x="11441" y="1654"/>
                </a:lnTo>
                <a:lnTo>
                  <a:pt x="11434" y="1649"/>
                </a:lnTo>
                <a:lnTo>
                  <a:pt x="11425" y="1644"/>
                </a:lnTo>
                <a:lnTo>
                  <a:pt x="11405" y="1634"/>
                </a:lnTo>
                <a:lnTo>
                  <a:pt x="11405" y="1634"/>
                </a:lnTo>
                <a:lnTo>
                  <a:pt x="11402" y="1633"/>
                </a:lnTo>
                <a:lnTo>
                  <a:pt x="11401" y="1629"/>
                </a:lnTo>
                <a:lnTo>
                  <a:pt x="11401" y="1626"/>
                </a:lnTo>
                <a:lnTo>
                  <a:pt x="11402" y="1623"/>
                </a:lnTo>
                <a:lnTo>
                  <a:pt x="11409" y="1617"/>
                </a:lnTo>
                <a:lnTo>
                  <a:pt x="11418" y="1610"/>
                </a:lnTo>
                <a:lnTo>
                  <a:pt x="11441" y="1593"/>
                </a:lnTo>
                <a:lnTo>
                  <a:pt x="11450" y="1584"/>
                </a:lnTo>
                <a:lnTo>
                  <a:pt x="11454" y="1580"/>
                </a:lnTo>
                <a:lnTo>
                  <a:pt x="11457" y="1575"/>
                </a:lnTo>
                <a:lnTo>
                  <a:pt x="11457" y="1575"/>
                </a:lnTo>
                <a:lnTo>
                  <a:pt x="11460" y="1570"/>
                </a:lnTo>
                <a:lnTo>
                  <a:pt x="11465" y="1567"/>
                </a:lnTo>
                <a:lnTo>
                  <a:pt x="11478" y="1559"/>
                </a:lnTo>
                <a:lnTo>
                  <a:pt x="11494" y="1551"/>
                </a:lnTo>
                <a:lnTo>
                  <a:pt x="11513" y="1544"/>
                </a:lnTo>
                <a:lnTo>
                  <a:pt x="11555" y="1532"/>
                </a:lnTo>
                <a:lnTo>
                  <a:pt x="11588" y="1523"/>
                </a:lnTo>
                <a:lnTo>
                  <a:pt x="11588" y="1523"/>
                </a:lnTo>
                <a:lnTo>
                  <a:pt x="11593" y="1522"/>
                </a:lnTo>
                <a:lnTo>
                  <a:pt x="11596" y="1522"/>
                </a:lnTo>
                <a:lnTo>
                  <a:pt x="11600" y="1523"/>
                </a:lnTo>
                <a:lnTo>
                  <a:pt x="11603" y="1527"/>
                </a:lnTo>
                <a:lnTo>
                  <a:pt x="11606" y="1535"/>
                </a:lnTo>
                <a:lnTo>
                  <a:pt x="11606" y="1544"/>
                </a:lnTo>
                <a:lnTo>
                  <a:pt x="11606" y="1556"/>
                </a:lnTo>
                <a:lnTo>
                  <a:pt x="11603" y="1567"/>
                </a:lnTo>
                <a:lnTo>
                  <a:pt x="11598" y="1586"/>
                </a:lnTo>
                <a:lnTo>
                  <a:pt x="11598" y="1586"/>
                </a:lnTo>
                <a:lnTo>
                  <a:pt x="11604" y="1580"/>
                </a:lnTo>
                <a:lnTo>
                  <a:pt x="11613" y="1573"/>
                </a:lnTo>
                <a:lnTo>
                  <a:pt x="11635" y="1557"/>
                </a:lnTo>
                <a:lnTo>
                  <a:pt x="11661" y="1541"/>
                </a:lnTo>
                <a:lnTo>
                  <a:pt x="11674" y="1535"/>
                </a:lnTo>
                <a:lnTo>
                  <a:pt x="11686" y="1530"/>
                </a:lnTo>
                <a:lnTo>
                  <a:pt x="11686" y="1530"/>
                </a:lnTo>
                <a:lnTo>
                  <a:pt x="11699" y="1523"/>
                </a:lnTo>
                <a:lnTo>
                  <a:pt x="11710" y="1515"/>
                </a:lnTo>
                <a:lnTo>
                  <a:pt x="11728" y="1499"/>
                </a:lnTo>
                <a:lnTo>
                  <a:pt x="11735" y="1493"/>
                </a:lnTo>
                <a:lnTo>
                  <a:pt x="11738" y="1491"/>
                </a:lnTo>
                <a:lnTo>
                  <a:pt x="11739" y="1491"/>
                </a:lnTo>
                <a:lnTo>
                  <a:pt x="11741" y="1495"/>
                </a:lnTo>
                <a:lnTo>
                  <a:pt x="11741" y="1503"/>
                </a:lnTo>
                <a:lnTo>
                  <a:pt x="11741" y="1503"/>
                </a:lnTo>
                <a:lnTo>
                  <a:pt x="11741" y="1514"/>
                </a:lnTo>
                <a:lnTo>
                  <a:pt x="11739" y="1527"/>
                </a:lnTo>
                <a:lnTo>
                  <a:pt x="11736" y="1540"/>
                </a:lnTo>
                <a:lnTo>
                  <a:pt x="11730" y="1551"/>
                </a:lnTo>
                <a:lnTo>
                  <a:pt x="11723" y="1562"/>
                </a:lnTo>
                <a:lnTo>
                  <a:pt x="11714" y="1572"/>
                </a:lnTo>
                <a:lnTo>
                  <a:pt x="11701" y="1581"/>
                </a:lnTo>
                <a:lnTo>
                  <a:pt x="11686" y="1589"/>
                </a:lnTo>
                <a:lnTo>
                  <a:pt x="11686" y="1589"/>
                </a:lnTo>
                <a:lnTo>
                  <a:pt x="11669" y="1597"/>
                </a:lnTo>
                <a:lnTo>
                  <a:pt x="11651" y="1610"/>
                </a:lnTo>
                <a:lnTo>
                  <a:pt x="11633" y="1625"/>
                </a:lnTo>
                <a:lnTo>
                  <a:pt x="11616" y="1641"/>
                </a:lnTo>
                <a:lnTo>
                  <a:pt x="11587" y="1673"/>
                </a:lnTo>
                <a:lnTo>
                  <a:pt x="11568" y="1697"/>
                </a:lnTo>
                <a:lnTo>
                  <a:pt x="11568" y="1697"/>
                </a:lnTo>
                <a:lnTo>
                  <a:pt x="11561" y="1703"/>
                </a:lnTo>
                <a:lnTo>
                  <a:pt x="11553" y="1706"/>
                </a:lnTo>
                <a:lnTo>
                  <a:pt x="11545" y="1710"/>
                </a:lnTo>
                <a:lnTo>
                  <a:pt x="11537" y="1711"/>
                </a:lnTo>
                <a:lnTo>
                  <a:pt x="11529" y="1713"/>
                </a:lnTo>
                <a:lnTo>
                  <a:pt x="11523" y="1715"/>
                </a:lnTo>
                <a:lnTo>
                  <a:pt x="11518" y="1719"/>
                </a:lnTo>
                <a:lnTo>
                  <a:pt x="11516" y="1724"/>
                </a:lnTo>
                <a:lnTo>
                  <a:pt x="11516" y="1724"/>
                </a:lnTo>
                <a:lnTo>
                  <a:pt x="11515" y="1731"/>
                </a:lnTo>
                <a:lnTo>
                  <a:pt x="11510" y="1740"/>
                </a:lnTo>
                <a:lnTo>
                  <a:pt x="11505" y="1748"/>
                </a:lnTo>
                <a:lnTo>
                  <a:pt x="11497" y="1758"/>
                </a:lnTo>
                <a:lnTo>
                  <a:pt x="11489" y="1767"/>
                </a:lnTo>
                <a:lnTo>
                  <a:pt x="11478" y="1776"/>
                </a:lnTo>
                <a:lnTo>
                  <a:pt x="11465" y="1784"/>
                </a:lnTo>
                <a:lnTo>
                  <a:pt x="11450" y="1790"/>
                </a:lnTo>
                <a:lnTo>
                  <a:pt x="11450" y="1790"/>
                </a:lnTo>
                <a:lnTo>
                  <a:pt x="11444" y="1793"/>
                </a:lnTo>
                <a:lnTo>
                  <a:pt x="11438" y="1798"/>
                </a:lnTo>
                <a:lnTo>
                  <a:pt x="11434" y="1804"/>
                </a:lnTo>
                <a:lnTo>
                  <a:pt x="11433" y="1811"/>
                </a:lnTo>
                <a:lnTo>
                  <a:pt x="11431" y="1819"/>
                </a:lnTo>
                <a:lnTo>
                  <a:pt x="11431" y="1829"/>
                </a:lnTo>
                <a:lnTo>
                  <a:pt x="11434" y="1849"/>
                </a:lnTo>
                <a:lnTo>
                  <a:pt x="11441" y="1870"/>
                </a:lnTo>
                <a:lnTo>
                  <a:pt x="11449" y="1894"/>
                </a:lnTo>
                <a:lnTo>
                  <a:pt x="11463" y="1939"/>
                </a:lnTo>
                <a:lnTo>
                  <a:pt x="11463" y="1939"/>
                </a:lnTo>
                <a:lnTo>
                  <a:pt x="11466" y="1951"/>
                </a:lnTo>
                <a:lnTo>
                  <a:pt x="11468" y="1962"/>
                </a:lnTo>
                <a:lnTo>
                  <a:pt x="11470" y="1986"/>
                </a:lnTo>
                <a:lnTo>
                  <a:pt x="11471" y="2032"/>
                </a:lnTo>
                <a:lnTo>
                  <a:pt x="11473" y="2050"/>
                </a:lnTo>
                <a:lnTo>
                  <a:pt x="11474" y="2058"/>
                </a:lnTo>
                <a:lnTo>
                  <a:pt x="11478" y="2063"/>
                </a:lnTo>
                <a:lnTo>
                  <a:pt x="11482" y="2068"/>
                </a:lnTo>
                <a:lnTo>
                  <a:pt x="11487" y="2069"/>
                </a:lnTo>
                <a:lnTo>
                  <a:pt x="11494" y="2069"/>
                </a:lnTo>
                <a:lnTo>
                  <a:pt x="11502" y="2068"/>
                </a:lnTo>
                <a:lnTo>
                  <a:pt x="11502" y="2068"/>
                </a:lnTo>
                <a:lnTo>
                  <a:pt x="11511" y="2063"/>
                </a:lnTo>
                <a:lnTo>
                  <a:pt x="11519" y="2056"/>
                </a:lnTo>
                <a:lnTo>
                  <a:pt x="11527" y="2050"/>
                </a:lnTo>
                <a:lnTo>
                  <a:pt x="11535" y="2042"/>
                </a:lnTo>
                <a:lnTo>
                  <a:pt x="11550" y="2023"/>
                </a:lnTo>
                <a:lnTo>
                  <a:pt x="11561" y="2003"/>
                </a:lnTo>
                <a:lnTo>
                  <a:pt x="11572" y="1984"/>
                </a:lnTo>
                <a:lnTo>
                  <a:pt x="11579" y="1967"/>
                </a:lnTo>
                <a:lnTo>
                  <a:pt x="11584" y="1952"/>
                </a:lnTo>
                <a:lnTo>
                  <a:pt x="11585" y="1942"/>
                </a:lnTo>
                <a:lnTo>
                  <a:pt x="11585" y="1942"/>
                </a:lnTo>
                <a:lnTo>
                  <a:pt x="11585" y="1939"/>
                </a:lnTo>
                <a:lnTo>
                  <a:pt x="11588" y="1938"/>
                </a:lnTo>
                <a:lnTo>
                  <a:pt x="11595" y="1933"/>
                </a:lnTo>
                <a:lnTo>
                  <a:pt x="11614" y="1928"/>
                </a:lnTo>
                <a:lnTo>
                  <a:pt x="11625" y="1925"/>
                </a:lnTo>
                <a:lnTo>
                  <a:pt x="11635" y="1922"/>
                </a:lnTo>
                <a:lnTo>
                  <a:pt x="11638" y="1918"/>
                </a:lnTo>
                <a:lnTo>
                  <a:pt x="11641" y="1914"/>
                </a:lnTo>
                <a:lnTo>
                  <a:pt x="11643" y="1910"/>
                </a:lnTo>
                <a:lnTo>
                  <a:pt x="11645" y="1904"/>
                </a:lnTo>
                <a:lnTo>
                  <a:pt x="11645" y="1904"/>
                </a:lnTo>
                <a:lnTo>
                  <a:pt x="11645" y="1893"/>
                </a:lnTo>
                <a:lnTo>
                  <a:pt x="11648" y="1881"/>
                </a:lnTo>
                <a:lnTo>
                  <a:pt x="11654" y="1870"/>
                </a:lnTo>
                <a:lnTo>
                  <a:pt x="11661" y="1861"/>
                </a:lnTo>
                <a:lnTo>
                  <a:pt x="11669" y="1851"/>
                </a:lnTo>
                <a:lnTo>
                  <a:pt x="11678" y="1843"/>
                </a:lnTo>
                <a:lnTo>
                  <a:pt x="11688" y="1837"/>
                </a:lnTo>
                <a:lnTo>
                  <a:pt x="11699" y="1832"/>
                </a:lnTo>
                <a:lnTo>
                  <a:pt x="11699" y="1832"/>
                </a:lnTo>
                <a:lnTo>
                  <a:pt x="11704" y="1830"/>
                </a:lnTo>
                <a:lnTo>
                  <a:pt x="11707" y="1827"/>
                </a:lnTo>
                <a:lnTo>
                  <a:pt x="11709" y="1824"/>
                </a:lnTo>
                <a:lnTo>
                  <a:pt x="11709" y="1822"/>
                </a:lnTo>
                <a:lnTo>
                  <a:pt x="11707" y="1814"/>
                </a:lnTo>
                <a:lnTo>
                  <a:pt x="11702" y="1808"/>
                </a:lnTo>
                <a:lnTo>
                  <a:pt x="11696" y="1800"/>
                </a:lnTo>
                <a:lnTo>
                  <a:pt x="11693" y="1790"/>
                </a:lnTo>
                <a:lnTo>
                  <a:pt x="11691" y="1787"/>
                </a:lnTo>
                <a:lnTo>
                  <a:pt x="11691" y="1782"/>
                </a:lnTo>
                <a:lnTo>
                  <a:pt x="11693" y="1777"/>
                </a:lnTo>
                <a:lnTo>
                  <a:pt x="11696" y="1772"/>
                </a:lnTo>
                <a:lnTo>
                  <a:pt x="11696" y="1772"/>
                </a:lnTo>
                <a:lnTo>
                  <a:pt x="11709" y="1756"/>
                </a:lnTo>
                <a:lnTo>
                  <a:pt x="11712" y="1750"/>
                </a:lnTo>
                <a:lnTo>
                  <a:pt x="11714" y="1742"/>
                </a:lnTo>
                <a:lnTo>
                  <a:pt x="11712" y="1735"/>
                </a:lnTo>
                <a:lnTo>
                  <a:pt x="11707" y="1727"/>
                </a:lnTo>
                <a:lnTo>
                  <a:pt x="11701" y="1718"/>
                </a:lnTo>
                <a:lnTo>
                  <a:pt x="11690" y="1706"/>
                </a:lnTo>
                <a:lnTo>
                  <a:pt x="11690" y="1706"/>
                </a:lnTo>
                <a:lnTo>
                  <a:pt x="11680" y="1698"/>
                </a:lnTo>
                <a:lnTo>
                  <a:pt x="11675" y="1692"/>
                </a:lnTo>
                <a:lnTo>
                  <a:pt x="11675" y="1690"/>
                </a:lnTo>
                <a:lnTo>
                  <a:pt x="11675" y="1690"/>
                </a:lnTo>
                <a:lnTo>
                  <a:pt x="11680" y="1687"/>
                </a:lnTo>
                <a:lnTo>
                  <a:pt x="11686" y="1684"/>
                </a:lnTo>
                <a:lnTo>
                  <a:pt x="11696" y="1678"/>
                </a:lnTo>
                <a:lnTo>
                  <a:pt x="11706" y="1666"/>
                </a:lnTo>
                <a:lnTo>
                  <a:pt x="11712" y="1658"/>
                </a:lnTo>
                <a:lnTo>
                  <a:pt x="11717" y="1647"/>
                </a:lnTo>
                <a:lnTo>
                  <a:pt x="11717" y="1647"/>
                </a:lnTo>
                <a:lnTo>
                  <a:pt x="11722" y="1637"/>
                </a:lnTo>
                <a:lnTo>
                  <a:pt x="11726" y="1631"/>
                </a:lnTo>
                <a:lnTo>
                  <a:pt x="11731" y="1625"/>
                </a:lnTo>
                <a:lnTo>
                  <a:pt x="11736" y="1621"/>
                </a:lnTo>
                <a:lnTo>
                  <a:pt x="11741" y="1620"/>
                </a:lnTo>
                <a:lnTo>
                  <a:pt x="11746" y="1618"/>
                </a:lnTo>
                <a:lnTo>
                  <a:pt x="11754" y="1618"/>
                </a:lnTo>
                <a:lnTo>
                  <a:pt x="11762" y="1621"/>
                </a:lnTo>
                <a:lnTo>
                  <a:pt x="11770" y="1621"/>
                </a:lnTo>
                <a:lnTo>
                  <a:pt x="11775" y="1621"/>
                </a:lnTo>
                <a:lnTo>
                  <a:pt x="11778" y="1620"/>
                </a:lnTo>
                <a:lnTo>
                  <a:pt x="11783" y="1618"/>
                </a:lnTo>
                <a:lnTo>
                  <a:pt x="11786" y="1613"/>
                </a:lnTo>
                <a:lnTo>
                  <a:pt x="11786" y="1613"/>
                </a:lnTo>
                <a:lnTo>
                  <a:pt x="11789" y="1609"/>
                </a:lnTo>
                <a:lnTo>
                  <a:pt x="11792" y="1607"/>
                </a:lnTo>
                <a:lnTo>
                  <a:pt x="11796" y="1605"/>
                </a:lnTo>
                <a:lnTo>
                  <a:pt x="11799" y="1607"/>
                </a:lnTo>
                <a:lnTo>
                  <a:pt x="11802" y="1612"/>
                </a:lnTo>
                <a:lnTo>
                  <a:pt x="11805" y="1618"/>
                </a:lnTo>
                <a:lnTo>
                  <a:pt x="11808" y="1626"/>
                </a:lnTo>
                <a:lnTo>
                  <a:pt x="11813" y="1634"/>
                </a:lnTo>
                <a:lnTo>
                  <a:pt x="11815" y="1636"/>
                </a:lnTo>
                <a:lnTo>
                  <a:pt x="11818" y="1637"/>
                </a:lnTo>
                <a:lnTo>
                  <a:pt x="11821" y="1639"/>
                </a:lnTo>
                <a:lnTo>
                  <a:pt x="11824" y="1637"/>
                </a:lnTo>
                <a:lnTo>
                  <a:pt x="11824" y="1637"/>
                </a:lnTo>
                <a:lnTo>
                  <a:pt x="11832" y="1633"/>
                </a:lnTo>
                <a:lnTo>
                  <a:pt x="11839" y="1626"/>
                </a:lnTo>
                <a:lnTo>
                  <a:pt x="11855" y="1612"/>
                </a:lnTo>
                <a:lnTo>
                  <a:pt x="11863" y="1605"/>
                </a:lnTo>
                <a:lnTo>
                  <a:pt x="11874" y="1599"/>
                </a:lnTo>
                <a:lnTo>
                  <a:pt x="11887" y="1596"/>
                </a:lnTo>
                <a:lnTo>
                  <a:pt x="11900" y="1596"/>
                </a:lnTo>
                <a:lnTo>
                  <a:pt x="11900" y="1596"/>
                </a:lnTo>
                <a:lnTo>
                  <a:pt x="11908" y="1597"/>
                </a:lnTo>
                <a:lnTo>
                  <a:pt x="11916" y="1599"/>
                </a:lnTo>
                <a:lnTo>
                  <a:pt x="11927" y="1607"/>
                </a:lnTo>
                <a:lnTo>
                  <a:pt x="11938" y="1617"/>
                </a:lnTo>
                <a:lnTo>
                  <a:pt x="11946" y="1625"/>
                </a:lnTo>
                <a:lnTo>
                  <a:pt x="11954" y="1633"/>
                </a:lnTo>
                <a:lnTo>
                  <a:pt x="11958" y="1634"/>
                </a:lnTo>
                <a:lnTo>
                  <a:pt x="11961" y="1636"/>
                </a:lnTo>
                <a:lnTo>
                  <a:pt x="11962" y="1636"/>
                </a:lnTo>
                <a:lnTo>
                  <a:pt x="11966" y="1633"/>
                </a:lnTo>
                <a:lnTo>
                  <a:pt x="11967" y="1629"/>
                </a:lnTo>
                <a:lnTo>
                  <a:pt x="11970" y="1623"/>
                </a:lnTo>
                <a:lnTo>
                  <a:pt x="11970" y="1623"/>
                </a:lnTo>
                <a:lnTo>
                  <a:pt x="11974" y="1617"/>
                </a:lnTo>
                <a:lnTo>
                  <a:pt x="11979" y="1609"/>
                </a:lnTo>
                <a:lnTo>
                  <a:pt x="11987" y="1601"/>
                </a:lnTo>
                <a:lnTo>
                  <a:pt x="11995" y="1591"/>
                </a:lnTo>
                <a:lnTo>
                  <a:pt x="12017" y="1573"/>
                </a:lnTo>
                <a:lnTo>
                  <a:pt x="12044" y="1556"/>
                </a:lnTo>
                <a:lnTo>
                  <a:pt x="12072" y="1540"/>
                </a:lnTo>
                <a:lnTo>
                  <a:pt x="12099" y="1525"/>
                </a:lnTo>
                <a:lnTo>
                  <a:pt x="12144" y="1503"/>
                </a:lnTo>
                <a:lnTo>
                  <a:pt x="12144" y="1503"/>
                </a:lnTo>
                <a:lnTo>
                  <a:pt x="12158" y="1495"/>
                </a:lnTo>
                <a:lnTo>
                  <a:pt x="12170" y="1488"/>
                </a:lnTo>
                <a:lnTo>
                  <a:pt x="12187" y="1479"/>
                </a:lnTo>
                <a:lnTo>
                  <a:pt x="12195" y="1475"/>
                </a:lnTo>
                <a:lnTo>
                  <a:pt x="12205" y="1474"/>
                </a:lnTo>
                <a:lnTo>
                  <a:pt x="12218" y="1475"/>
                </a:lnTo>
                <a:lnTo>
                  <a:pt x="12234" y="1479"/>
                </a:lnTo>
                <a:lnTo>
                  <a:pt x="12234" y="1479"/>
                </a:lnTo>
                <a:lnTo>
                  <a:pt x="12248" y="1483"/>
                </a:lnTo>
                <a:lnTo>
                  <a:pt x="12259" y="1488"/>
                </a:lnTo>
                <a:lnTo>
                  <a:pt x="12267" y="1495"/>
                </a:lnTo>
                <a:lnTo>
                  <a:pt x="12272" y="1499"/>
                </a:lnTo>
                <a:lnTo>
                  <a:pt x="12275" y="1503"/>
                </a:lnTo>
                <a:lnTo>
                  <a:pt x="12279" y="1503"/>
                </a:lnTo>
                <a:lnTo>
                  <a:pt x="12280" y="1499"/>
                </a:lnTo>
                <a:lnTo>
                  <a:pt x="12285" y="1491"/>
                </a:lnTo>
                <a:lnTo>
                  <a:pt x="12285" y="1491"/>
                </a:lnTo>
                <a:lnTo>
                  <a:pt x="12288" y="1482"/>
                </a:lnTo>
                <a:lnTo>
                  <a:pt x="12290" y="1474"/>
                </a:lnTo>
                <a:lnTo>
                  <a:pt x="12290" y="1466"/>
                </a:lnTo>
                <a:lnTo>
                  <a:pt x="12287" y="1458"/>
                </a:lnTo>
                <a:lnTo>
                  <a:pt x="12282" y="1443"/>
                </a:lnTo>
                <a:lnTo>
                  <a:pt x="12279" y="1434"/>
                </a:lnTo>
                <a:lnTo>
                  <a:pt x="12279" y="1422"/>
                </a:lnTo>
                <a:lnTo>
                  <a:pt x="12279" y="1422"/>
                </a:lnTo>
                <a:lnTo>
                  <a:pt x="12277" y="1413"/>
                </a:lnTo>
                <a:lnTo>
                  <a:pt x="12274" y="1408"/>
                </a:lnTo>
                <a:lnTo>
                  <a:pt x="12269" y="1405"/>
                </a:lnTo>
                <a:lnTo>
                  <a:pt x="12261" y="1403"/>
                </a:lnTo>
                <a:lnTo>
                  <a:pt x="12240" y="1405"/>
                </a:lnTo>
                <a:lnTo>
                  <a:pt x="12227" y="1406"/>
                </a:lnTo>
                <a:lnTo>
                  <a:pt x="12213" y="1405"/>
                </a:lnTo>
                <a:lnTo>
                  <a:pt x="12213" y="1405"/>
                </a:lnTo>
                <a:lnTo>
                  <a:pt x="12205" y="1405"/>
                </a:lnTo>
                <a:lnTo>
                  <a:pt x="12200" y="1401"/>
                </a:lnTo>
                <a:lnTo>
                  <a:pt x="12197" y="1398"/>
                </a:lnTo>
                <a:lnTo>
                  <a:pt x="12194" y="1393"/>
                </a:lnTo>
                <a:lnTo>
                  <a:pt x="12194" y="1389"/>
                </a:lnTo>
                <a:lnTo>
                  <a:pt x="12194" y="1384"/>
                </a:lnTo>
                <a:lnTo>
                  <a:pt x="12194" y="1379"/>
                </a:lnTo>
                <a:lnTo>
                  <a:pt x="12197" y="1374"/>
                </a:lnTo>
                <a:lnTo>
                  <a:pt x="12200" y="1369"/>
                </a:lnTo>
                <a:lnTo>
                  <a:pt x="12203" y="1365"/>
                </a:lnTo>
                <a:lnTo>
                  <a:pt x="12208" y="1361"/>
                </a:lnTo>
                <a:lnTo>
                  <a:pt x="12214" y="1358"/>
                </a:lnTo>
                <a:lnTo>
                  <a:pt x="12219" y="1357"/>
                </a:lnTo>
                <a:lnTo>
                  <a:pt x="12226" y="1357"/>
                </a:lnTo>
                <a:lnTo>
                  <a:pt x="12234" y="1357"/>
                </a:lnTo>
                <a:lnTo>
                  <a:pt x="12240" y="1360"/>
                </a:lnTo>
                <a:lnTo>
                  <a:pt x="12240" y="1360"/>
                </a:lnTo>
                <a:lnTo>
                  <a:pt x="12247" y="1363"/>
                </a:lnTo>
                <a:lnTo>
                  <a:pt x="12253" y="1365"/>
                </a:lnTo>
                <a:lnTo>
                  <a:pt x="12259" y="1365"/>
                </a:lnTo>
                <a:lnTo>
                  <a:pt x="12264" y="1365"/>
                </a:lnTo>
                <a:lnTo>
                  <a:pt x="12269" y="1363"/>
                </a:lnTo>
                <a:lnTo>
                  <a:pt x="12274" y="1360"/>
                </a:lnTo>
                <a:lnTo>
                  <a:pt x="12284" y="1352"/>
                </a:lnTo>
                <a:lnTo>
                  <a:pt x="12298" y="1334"/>
                </a:lnTo>
                <a:lnTo>
                  <a:pt x="12306" y="1324"/>
                </a:lnTo>
                <a:lnTo>
                  <a:pt x="12312" y="1318"/>
                </a:lnTo>
                <a:lnTo>
                  <a:pt x="12312" y="1318"/>
                </a:lnTo>
                <a:lnTo>
                  <a:pt x="12319" y="1313"/>
                </a:lnTo>
                <a:lnTo>
                  <a:pt x="12320" y="1308"/>
                </a:lnTo>
                <a:lnTo>
                  <a:pt x="12320" y="1302"/>
                </a:lnTo>
                <a:lnTo>
                  <a:pt x="12319" y="1297"/>
                </a:lnTo>
                <a:lnTo>
                  <a:pt x="12312" y="1284"/>
                </a:lnTo>
                <a:lnTo>
                  <a:pt x="12312" y="1278"/>
                </a:lnTo>
                <a:lnTo>
                  <a:pt x="12312" y="1270"/>
                </a:lnTo>
                <a:lnTo>
                  <a:pt x="12312" y="1270"/>
                </a:lnTo>
                <a:lnTo>
                  <a:pt x="12316" y="1267"/>
                </a:lnTo>
                <a:lnTo>
                  <a:pt x="12317" y="1263"/>
                </a:lnTo>
                <a:lnTo>
                  <a:pt x="12325" y="1260"/>
                </a:lnTo>
                <a:lnTo>
                  <a:pt x="12333" y="1260"/>
                </a:lnTo>
                <a:lnTo>
                  <a:pt x="12343" y="1263"/>
                </a:lnTo>
                <a:lnTo>
                  <a:pt x="12351" y="1267"/>
                </a:lnTo>
                <a:lnTo>
                  <a:pt x="12357" y="1273"/>
                </a:lnTo>
                <a:lnTo>
                  <a:pt x="12362" y="1279"/>
                </a:lnTo>
                <a:lnTo>
                  <a:pt x="12362" y="1284"/>
                </a:lnTo>
                <a:lnTo>
                  <a:pt x="12362" y="1287"/>
                </a:lnTo>
                <a:lnTo>
                  <a:pt x="12362" y="1287"/>
                </a:lnTo>
                <a:lnTo>
                  <a:pt x="12361" y="1291"/>
                </a:lnTo>
                <a:lnTo>
                  <a:pt x="12362" y="1294"/>
                </a:lnTo>
                <a:lnTo>
                  <a:pt x="12364" y="1296"/>
                </a:lnTo>
                <a:lnTo>
                  <a:pt x="12365" y="1297"/>
                </a:lnTo>
                <a:lnTo>
                  <a:pt x="12375" y="1300"/>
                </a:lnTo>
                <a:lnTo>
                  <a:pt x="12385" y="1302"/>
                </a:lnTo>
                <a:lnTo>
                  <a:pt x="12410" y="1304"/>
                </a:lnTo>
                <a:lnTo>
                  <a:pt x="12423" y="1305"/>
                </a:lnTo>
                <a:lnTo>
                  <a:pt x="12434" y="1308"/>
                </a:lnTo>
                <a:lnTo>
                  <a:pt x="12434" y="1308"/>
                </a:lnTo>
                <a:lnTo>
                  <a:pt x="12442" y="1313"/>
                </a:lnTo>
                <a:lnTo>
                  <a:pt x="12449" y="1318"/>
                </a:lnTo>
                <a:lnTo>
                  <a:pt x="12454" y="1324"/>
                </a:lnTo>
                <a:lnTo>
                  <a:pt x="12458" y="1331"/>
                </a:lnTo>
                <a:lnTo>
                  <a:pt x="12462" y="1337"/>
                </a:lnTo>
                <a:lnTo>
                  <a:pt x="12467" y="1344"/>
                </a:lnTo>
                <a:lnTo>
                  <a:pt x="12471" y="1347"/>
                </a:lnTo>
                <a:lnTo>
                  <a:pt x="12479" y="1350"/>
                </a:lnTo>
                <a:lnTo>
                  <a:pt x="12479" y="1350"/>
                </a:lnTo>
                <a:lnTo>
                  <a:pt x="12487" y="1352"/>
                </a:lnTo>
                <a:lnTo>
                  <a:pt x="12495" y="1353"/>
                </a:lnTo>
                <a:lnTo>
                  <a:pt x="12510" y="1361"/>
                </a:lnTo>
                <a:lnTo>
                  <a:pt x="12531" y="1374"/>
                </a:lnTo>
                <a:lnTo>
                  <a:pt x="12531" y="1374"/>
                </a:lnTo>
                <a:lnTo>
                  <a:pt x="12537" y="1376"/>
                </a:lnTo>
                <a:lnTo>
                  <a:pt x="12544" y="1374"/>
                </a:lnTo>
                <a:lnTo>
                  <a:pt x="12552" y="1371"/>
                </a:lnTo>
                <a:lnTo>
                  <a:pt x="12560" y="1365"/>
                </a:lnTo>
                <a:lnTo>
                  <a:pt x="12569" y="1358"/>
                </a:lnTo>
                <a:lnTo>
                  <a:pt x="12579" y="1349"/>
                </a:lnTo>
                <a:lnTo>
                  <a:pt x="12589" y="1337"/>
                </a:lnTo>
                <a:lnTo>
                  <a:pt x="12597" y="1326"/>
                </a:lnTo>
                <a:lnTo>
                  <a:pt x="12597" y="1326"/>
                </a:lnTo>
                <a:lnTo>
                  <a:pt x="12608" y="1313"/>
                </a:lnTo>
                <a:lnTo>
                  <a:pt x="12619" y="1304"/>
                </a:lnTo>
                <a:lnTo>
                  <a:pt x="12630" y="1297"/>
                </a:lnTo>
                <a:lnTo>
                  <a:pt x="12643" y="1292"/>
                </a:lnTo>
                <a:lnTo>
                  <a:pt x="12662" y="1286"/>
                </a:lnTo>
                <a:lnTo>
                  <a:pt x="12670" y="1284"/>
                </a:lnTo>
                <a:lnTo>
                  <a:pt x="12670" y="1284"/>
                </a:lnTo>
                <a:lnTo>
                  <a:pt x="12672" y="1281"/>
                </a:lnTo>
                <a:lnTo>
                  <a:pt x="12672" y="1278"/>
                </a:lnTo>
                <a:lnTo>
                  <a:pt x="12669" y="1273"/>
                </a:lnTo>
                <a:lnTo>
                  <a:pt x="12666" y="1268"/>
                </a:lnTo>
                <a:lnTo>
                  <a:pt x="12658" y="1262"/>
                </a:lnTo>
                <a:lnTo>
                  <a:pt x="12643" y="1255"/>
                </a:lnTo>
                <a:lnTo>
                  <a:pt x="12625" y="1249"/>
                </a:lnTo>
                <a:lnTo>
                  <a:pt x="12625" y="1249"/>
                </a:lnTo>
                <a:close/>
                <a:moveTo>
                  <a:pt x="7839" y="2684"/>
                </a:moveTo>
                <a:lnTo>
                  <a:pt x="7839" y="2684"/>
                </a:lnTo>
                <a:lnTo>
                  <a:pt x="7794" y="2686"/>
                </a:lnTo>
                <a:lnTo>
                  <a:pt x="7758" y="2686"/>
                </a:lnTo>
                <a:lnTo>
                  <a:pt x="7734" y="2684"/>
                </a:lnTo>
                <a:lnTo>
                  <a:pt x="7734" y="2684"/>
                </a:lnTo>
                <a:lnTo>
                  <a:pt x="7726" y="2681"/>
                </a:lnTo>
                <a:lnTo>
                  <a:pt x="7718" y="2678"/>
                </a:lnTo>
                <a:lnTo>
                  <a:pt x="7700" y="2663"/>
                </a:lnTo>
                <a:lnTo>
                  <a:pt x="7683" y="2649"/>
                </a:lnTo>
                <a:lnTo>
                  <a:pt x="7665" y="2636"/>
                </a:lnTo>
                <a:lnTo>
                  <a:pt x="7665" y="2636"/>
                </a:lnTo>
                <a:lnTo>
                  <a:pt x="7660" y="2630"/>
                </a:lnTo>
                <a:lnTo>
                  <a:pt x="7657" y="2625"/>
                </a:lnTo>
                <a:lnTo>
                  <a:pt x="7657" y="2618"/>
                </a:lnTo>
                <a:lnTo>
                  <a:pt x="7657" y="2614"/>
                </a:lnTo>
                <a:lnTo>
                  <a:pt x="7662" y="2605"/>
                </a:lnTo>
                <a:lnTo>
                  <a:pt x="7665" y="2602"/>
                </a:lnTo>
                <a:lnTo>
                  <a:pt x="7665" y="2602"/>
                </a:lnTo>
                <a:lnTo>
                  <a:pt x="7667" y="2589"/>
                </a:lnTo>
                <a:lnTo>
                  <a:pt x="7670" y="2580"/>
                </a:lnTo>
                <a:lnTo>
                  <a:pt x="7676" y="2570"/>
                </a:lnTo>
                <a:lnTo>
                  <a:pt x="7676" y="2570"/>
                </a:lnTo>
                <a:lnTo>
                  <a:pt x="7683" y="2559"/>
                </a:lnTo>
                <a:lnTo>
                  <a:pt x="7691" y="2544"/>
                </a:lnTo>
                <a:lnTo>
                  <a:pt x="7694" y="2530"/>
                </a:lnTo>
                <a:lnTo>
                  <a:pt x="7696" y="2524"/>
                </a:lnTo>
                <a:lnTo>
                  <a:pt x="7694" y="2519"/>
                </a:lnTo>
                <a:lnTo>
                  <a:pt x="7694" y="2519"/>
                </a:lnTo>
                <a:lnTo>
                  <a:pt x="7689" y="2509"/>
                </a:lnTo>
                <a:lnTo>
                  <a:pt x="7680" y="2496"/>
                </a:lnTo>
                <a:lnTo>
                  <a:pt x="7672" y="2483"/>
                </a:lnTo>
                <a:lnTo>
                  <a:pt x="7665" y="2475"/>
                </a:lnTo>
                <a:lnTo>
                  <a:pt x="7665" y="2475"/>
                </a:lnTo>
                <a:lnTo>
                  <a:pt x="7664" y="2472"/>
                </a:lnTo>
                <a:lnTo>
                  <a:pt x="7664" y="2472"/>
                </a:lnTo>
                <a:lnTo>
                  <a:pt x="7662" y="2471"/>
                </a:lnTo>
                <a:lnTo>
                  <a:pt x="7662" y="2471"/>
                </a:lnTo>
                <a:lnTo>
                  <a:pt x="7664" y="2472"/>
                </a:lnTo>
                <a:lnTo>
                  <a:pt x="7664" y="2472"/>
                </a:lnTo>
                <a:lnTo>
                  <a:pt x="7656" y="2458"/>
                </a:lnTo>
                <a:lnTo>
                  <a:pt x="7643" y="2435"/>
                </a:lnTo>
                <a:lnTo>
                  <a:pt x="7631" y="2413"/>
                </a:lnTo>
                <a:lnTo>
                  <a:pt x="7628" y="2402"/>
                </a:lnTo>
                <a:lnTo>
                  <a:pt x="7627" y="2394"/>
                </a:lnTo>
                <a:lnTo>
                  <a:pt x="7627" y="2394"/>
                </a:lnTo>
                <a:lnTo>
                  <a:pt x="7627" y="2390"/>
                </a:lnTo>
                <a:lnTo>
                  <a:pt x="7625" y="2386"/>
                </a:lnTo>
                <a:lnTo>
                  <a:pt x="7617" y="2378"/>
                </a:lnTo>
                <a:lnTo>
                  <a:pt x="7609" y="2370"/>
                </a:lnTo>
                <a:lnTo>
                  <a:pt x="7598" y="2361"/>
                </a:lnTo>
                <a:lnTo>
                  <a:pt x="7588" y="2353"/>
                </a:lnTo>
                <a:lnTo>
                  <a:pt x="7580" y="2345"/>
                </a:lnTo>
                <a:lnTo>
                  <a:pt x="7578" y="2342"/>
                </a:lnTo>
                <a:lnTo>
                  <a:pt x="7577" y="2339"/>
                </a:lnTo>
                <a:lnTo>
                  <a:pt x="7578" y="2337"/>
                </a:lnTo>
                <a:lnTo>
                  <a:pt x="7580" y="2334"/>
                </a:lnTo>
                <a:lnTo>
                  <a:pt x="7580" y="2334"/>
                </a:lnTo>
                <a:lnTo>
                  <a:pt x="7593" y="2325"/>
                </a:lnTo>
                <a:lnTo>
                  <a:pt x="7606" y="2312"/>
                </a:lnTo>
                <a:lnTo>
                  <a:pt x="7612" y="2305"/>
                </a:lnTo>
                <a:lnTo>
                  <a:pt x="7617" y="2297"/>
                </a:lnTo>
                <a:lnTo>
                  <a:pt x="7620" y="2288"/>
                </a:lnTo>
                <a:lnTo>
                  <a:pt x="7622" y="2275"/>
                </a:lnTo>
                <a:lnTo>
                  <a:pt x="7622" y="2275"/>
                </a:lnTo>
                <a:lnTo>
                  <a:pt x="7622" y="2270"/>
                </a:lnTo>
                <a:lnTo>
                  <a:pt x="7623" y="2268"/>
                </a:lnTo>
                <a:lnTo>
                  <a:pt x="7627" y="2267"/>
                </a:lnTo>
                <a:lnTo>
                  <a:pt x="7630" y="2268"/>
                </a:lnTo>
                <a:lnTo>
                  <a:pt x="7646" y="2281"/>
                </a:lnTo>
                <a:lnTo>
                  <a:pt x="7651" y="2284"/>
                </a:lnTo>
                <a:lnTo>
                  <a:pt x="7656" y="2286"/>
                </a:lnTo>
                <a:lnTo>
                  <a:pt x="7660" y="2286"/>
                </a:lnTo>
                <a:lnTo>
                  <a:pt x="7667" y="2284"/>
                </a:lnTo>
                <a:lnTo>
                  <a:pt x="7672" y="2281"/>
                </a:lnTo>
                <a:lnTo>
                  <a:pt x="7676" y="2275"/>
                </a:lnTo>
                <a:lnTo>
                  <a:pt x="7681" y="2265"/>
                </a:lnTo>
                <a:lnTo>
                  <a:pt x="7686" y="2251"/>
                </a:lnTo>
                <a:lnTo>
                  <a:pt x="7686" y="2251"/>
                </a:lnTo>
                <a:lnTo>
                  <a:pt x="7697" y="2260"/>
                </a:lnTo>
                <a:lnTo>
                  <a:pt x="7710" y="2268"/>
                </a:lnTo>
                <a:lnTo>
                  <a:pt x="7723" y="2280"/>
                </a:lnTo>
                <a:lnTo>
                  <a:pt x="7729" y="2286"/>
                </a:lnTo>
                <a:lnTo>
                  <a:pt x="7734" y="2292"/>
                </a:lnTo>
                <a:lnTo>
                  <a:pt x="7734" y="2292"/>
                </a:lnTo>
                <a:lnTo>
                  <a:pt x="7742" y="2304"/>
                </a:lnTo>
                <a:lnTo>
                  <a:pt x="7744" y="2309"/>
                </a:lnTo>
                <a:lnTo>
                  <a:pt x="7744" y="2310"/>
                </a:lnTo>
                <a:lnTo>
                  <a:pt x="7742" y="2312"/>
                </a:lnTo>
                <a:lnTo>
                  <a:pt x="7734" y="2320"/>
                </a:lnTo>
                <a:lnTo>
                  <a:pt x="7734" y="2320"/>
                </a:lnTo>
                <a:lnTo>
                  <a:pt x="7723" y="2331"/>
                </a:lnTo>
                <a:lnTo>
                  <a:pt x="7713" y="2341"/>
                </a:lnTo>
                <a:lnTo>
                  <a:pt x="7712" y="2345"/>
                </a:lnTo>
                <a:lnTo>
                  <a:pt x="7710" y="2350"/>
                </a:lnTo>
                <a:lnTo>
                  <a:pt x="7713" y="2355"/>
                </a:lnTo>
                <a:lnTo>
                  <a:pt x="7718" y="2361"/>
                </a:lnTo>
                <a:lnTo>
                  <a:pt x="7718" y="2361"/>
                </a:lnTo>
                <a:lnTo>
                  <a:pt x="7726" y="2370"/>
                </a:lnTo>
                <a:lnTo>
                  <a:pt x="7739" y="2378"/>
                </a:lnTo>
                <a:lnTo>
                  <a:pt x="7766" y="2395"/>
                </a:lnTo>
                <a:lnTo>
                  <a:pt x="7792" y="2413"/>
                </a:lnTo>
                <a:lnTo>
                  <a:pt x="7798" y="2419"/>
                </a:lnTo>
                <a:lnTo>
                  <a:pt x="7800" y="2422"/>
                </a:lnTo>
                <a:lnTo>
                  <a:pt x="7800" y="2424"/>
                </a:lnTo>
                <a:lnTo>
                  <a:pt x="7800" y="2424"/>
                </a:lnTo>
                <a:lnTo>
                  <a:pt x="7795" y="2451"/>
                </a:lnTo>
                <a:lnTo>
                  <a:pt x="7790" y="2471"/>
                </a:lnTo>
                <a:lnTo>
                  <a:pt x="7784" y="2493"/>
                </a:lnTo>
                <a:lnTo>
                  <a:pt x="7784" y="2493"/>
                </a:lnTo>
                <a:lnTo>
                  <a:pt x="7781" y="2504"/>
                </a:lnTo>
                <a:lnTo>
                  <a:pt x="7781" y="2514"/>
                </a:lnTo>
                <a:lnTo>
                  <a:pt x="7782" y="2520"/>
                </a:lnTo>
                <a:lnTo>
                  <a:pt x="7786" y="2527"/>
                </a:lnTo>
                <a:lnTo>
                  <a:pt x="7790" y="2532"/>
                </a:lnTo>
                <a:lnTo>
                  <a:pt x="7795" y="2536"/>
                </a:lnTo>
                <a:lnTo>
                  <a:pt x="7805" y="2541"/>
                </a:lnTo>
                <a:lnTo>
                  <a:pt x="7805" y="2541"/>
                </a:lnTo>
                <a:lnTo>
                  <a:pt x="7813" y="2549"/>
                </a:lnTo>
                <a:lnTo>
                  <a:pt x="7821" y="2557"/>
                </a:lnTo>
                <a:lnTo>
                  <a:pt x="7829" y="2567"/>
                </a:lnTo>
                <a:lnTo>
                  <a:pt x="7847" y="2652"/>
                </a:lnTo>
                <a:lnTo>
                  <a:pt x="7839" y="2684"/>
                </a:lnTo>
                <a:close/>
                <a:moveTo>
                  <a:pt x="7644" y="2474"/>
                </a:moveTo>
                <a:lnTo>
                  <a:pt x="7644" y="2474"/>
                </a:lnTo>
                <a:lnTo>
                  <a:pt x="7646" y="2472"/>
                </a:lnTo>
                <a:lnTo>
                  <a:pt x="7646" y="2472"/>
                </a:lnTo>
                <a:lnTo>
                  <a:pt x="7644" y="2474"/>
                </a:lnTo>
                <a:lnTo>
                  <a:pt x="7644" y="2474"/>
                </a:lnTo>
                <a:close/>
                <a:moveTo>
                  <a:pt x="7648" y="2472"/>
                </a:moveTo>
                <a:lnTo>
                  <a:pt x="7648" y="2472"/>
                </a:lnTo>
                <a:lnTo>
                  <a:pt x="7649" y="2471"/>
                </a:lnTo>
                <a:lnTo>
                  <a:pt x="7649" y="2471"/>
                </a:lnTo>
                <a:lnTo>
                  <a:pt x="7648" y="2472"/>
                </a:lnTo>
                <a:lnTo>
                  <a:pt x="7648" y="2472"/>
                </a:lnTo>
                <a:close/>
                <a:moveTo>
                  <a:pt x="7651" y="2471"/>
                </a:moveTo>
                <a:lnTo>
                  <a:pt x="7651" y="2471"/>
                </a:lnTo>
                <a:lnTo>
                  <a:pt x="7652" y="2471"/>
                </a:lnTo>
                <a:lnTo>
                  <a:pt x="7652" y="2471"/>
                </a:lnTo>
                <a:lnTo>
                  <a:pt x="7651" y="2471"/>
                </a:lnTo>
                <a:lnTo>
                  <a:pt x="7651" y="2471"/>
                </a:lnTo>
                <a:close/>
                <a:moveTo>
                  <a:pt x="7654" y="2471"/>
                </a:moveTo>
                <a:lnTo>
                  <a:pt x="7654" y="2471"/>
                </a:lnTo>
                <a:lnTo>
                  <a:pt x="7656" y="2469"/>
                </a:lnTo>
                <a:lnTo>
                  <a:pt x="7656" y="2469"/>
                </a:lnTo>
                <a:lnTo>
                  <a:pt x="7654" y="2471"/>
                </a:lnTo>
                <a:lnTo>
                  <a:pt x="7654" y="2471"/>
                </a:lnTo>
                <a:close/>
                <a:moveTo>
                  <a:pt x="7657" y="2469"/>
                </a:moveTo>
                <a:lnTo>
                  <a:pt x="7657" y="2469"/>
                </a:lnTo>
                <a:lnTo>
                  <a:pt x="7659" y="2469"/>
                </a:lnTo>
                <a:lnTo>
                  <a:pt x="7659" y="2469"/>
                </a:lnTo>
                <a:lnTo>
                  <a:pt x="7657" y="2469"/>
                </a:lnTo>
                <a:lnTo>
                  <a:pt x="7657" y="2469"/>
                </a:lnTo>
                <a:close/>
                <a:moveTo>
                  <a:pt x="7660" y="2471"/>
                </a:moveTo>
                <a:lnTo>
                  <a:pt x="7660" y="2471"/>
                </a:lnTo>
                <a:lnTo>
                  <a:pt x="7662" y="2471"/>
                </a:lnTo>
                <a:lnTo>
                  <a:pt x="7662" y="2471"/>
                </a:lnTo>
                <a:lnTo>
                  <a:pt x="7660" y="2471"/>
                </a:lnTo>
                <a:lnTo>
                  <a:pt x="7660" y="2471"/>
                </a:lnTo>
                <a:close/>
                <a:moveTo>
                  <a:pt x="10195" y="3471"/>
                </a:moveTo>
                <a:lnTo>
                  <a:pt x="10195" y="3471"/>
                </a:lnTo>
                <a:lnTo>
                  <a:pt x="10197" y="3461"/>
                </a:lnTo>
                <a:lnTo>
                  <a:pt x="10197" y="3450"/>
                </a:lnTo>
                <a:lnTo>
                  <a:pt x="10195" y="3429"/>
                </a:lnTo>
                <a:lnTo>
                  <a:pt x="10195" y="3429"/>
                </a:lnTo>
                <a:lnTo>
                  <a:pt x="10195" y="3424"/>
                </a:lnTo>
                <a:lnTo>
                  <a:pt x="10193" y="3421"/>
                </a:lnTo>
                <a:lnTo>
                  <a:pt x="10190" y="3413"/>
                </a:lnTo>
                <a:lnTo>
                  <a:pt x="10190" y="3410"/>
                </a:lnTo>
                <a:lnTo>
                  <a:pt x="10190" y="3407"/>
                </a:lnTo>
                <a:lnTo>
                  <a:pt x="10190" y="3403"/>
                </a:lnTo>
                <a:lnTo>
                  <a:pt x="10193" y="3399"/>
                </a:lnTo>
                <a:lnTo>
                  <a:pt x="10193" y="3399"/>
                </a:lnTo>
                <a:lnTo>
                  <a:pt x="10205" y="3382"/>
                </a:lnTo>
                <a:lnTo>
                  <a:pt x="10210" y="3379"/>
                </a:lnTo>
                <a:lnTo>
                  <a:pt x="10218" y="3378"/>
                </a:lnTo>
                <a:lnTo>
                  <a:pt x="10218" y="3378"/>
                </a:lnTo>
                <a:lnTo>
                  <a:pt x="10227" y="3378"/>
                </a:lnTo>
                <a:lnTo>
                  <a:pt x="10234" y="3379"/>
                </a:lnTo>
                <a:lnTo>
                  <a:pt x="10248" y="3384"/>
                </a:lnTo>
                <a:lnTo>
                  <a:pt x="10248" y="3384"/>
                </a:lnTo>
                <a:lnTo>
                  <a:pt x="10251" y="3384"/>
                </a:lnTo>
                <a:lnTo>
                  <a:pt x="10256" y="3384"/>
                </a:lnTo>
                <a:lnTo>
                  <a:pt x="10262" y="3381"/>
                </a:lnTo>
                <a:lnTo>
                  <a:pt x="10266" y="3379"/>
                </a:lnTo>
                <a:lnTo>
                  <a:pt x="10267" y="3381"/>
                </a:lnTo>
                <a:lnTo>
                  <a:pt x="10267" y="3384"/>
                </a:lnTo>
                <a:lnTo>
                  <a:pt x="10269" y="3389"/>
                </a:lnTo>
                <a:lnTo>
                  <a:pt x="10269" y="3389"/>
                </a:lnTo>
                <a:lnTo>
                  <a:pt x="10267" y="3402"/>
                </a:lnTo>
                <a:lnTo>
                  <a:pt x="10264" y="3411"/>
                </a:lnTo>
                <a:lnTo>
                  <a:pt x="10262" y="3419"/>
                </a:lnTo>
                <a:lnTo>
                  <a:pt x="10262" y="3423"/>
                </a:lnTo>
                <a:lnTo>
                  <a:pt x="10262" y="3426"/>
                </a:lnTo>
                <a:lnTo>
                  <a:pt x="10262" y="3426"/>
                </a:lnTo>
                <a:lnTo>
                  <a:pt x="10267" y="3432"/>
                </a:lnTo>
                <a:lnTo>
                  <a:pt x="10272" y="3439"/>
                </a:lnTo>
                <a:lnTo>
                  <a:pt x="10277" y="3445"/>
                </a:lnTo>
                <a:lnTo>
                  <a:pt x="10280" y="3452"/>
                </a:lnTo>
                <a:lnTo>
                  <a:pt x="10280" y="3452"/>
                </a:lnTo>
                <a:lnTo>
                  <a:pt x="10280" y="3456"/>
                </a:lnTo>
                <a:lnTo>
                  <a:pt x="10279" y="3460"/>
                </a:lnTo>
                <a:lnTo>
                  <a:pt x="10269" y="3466"/>
                </a:lnTo>
                <a:lnTo>
                  <a:pt x="10258" y="3474"/>
                </a:lnTo>
                <a:lnTo>
                  <a:pt x="10253" y="3479"/>
                </a:lnTo>
                <a:lnTo>
                  <a:pt x="10251" y="3484"/>
                </a:lnTo>
                <a:lnTo>
                  <a:pt x="10251" y="3484"/>
                </a:lnTo>
                <a:lnTo>
                  <a:pt x="10245" y="3506"/>
                </a:lnTo>
                <a:lnTo>
                  <a:pt x="10242" y="3517"/>
                </a:lnTo>
                <a:lnTo>
                  <a:pt x="10243" y="3522"/>
                </a:lnTo>
                <a:lnTo>
                  <a:pt x="10243" y="3527"/>
                </a:lnTo>
                <a:lnTo>
                  <a:pt x="10243" y="3527"/>
                </a:lnTo>
                <a:lnTo>
                  <a:pt x="10246" y="3533"/>
                </a:lnTo>
                <a:lnTo>
                  <a:pt x="10246" y="3540"/>
                </a:lnTo>
                <a:lnTo>
                  <a:pt x="10246" y="3545"/>
                </a:lnTo>
                <a:lnTo>
                  <a:pt x="10248" y="3546"/>
                </a:lnTo>
                <a:lnTo>
                  <a:pt x="10251" y="3548"/>
                </a:lnTo>
                <a:lnTo>
                  <a:pt x="10251" y="3548"/>
                </a:lnTo>
                <a:lnTo>
                  <a:pt x="10254" y="3548"/>
                </a:lnTo>
                <a:lnTo>
                  <a:pt x="10256" y="3546"/>
                </a:lnTo>
                <a:lnTo>
                  <a:pt x="10261" y="3543"/>
                </a:lnTo>
                <a:lnTo>
                  <a:pt x="10266" y="3538"/>
                </a:lnTo>
                <a:lnTo>
                  <a:pt x="10271" y="3535"/>
                </a:lnTo>
                <a:lnTo>
                  <a:pt x="10271" y="3535"/>
                </a:lnTo>
                <a:lnTo>
                  <a:pt x="10279" y="3533"/>
                </a:lnTo>
                <a:lnTo>
                  <a:pt x="10283" y="3533"/>
                </a:lnTo>
                <a:lnTo>
                  <a:pt x="10287" y="3537"/>
                </a:lnTo>
                <a:lnTo>
                  <a:pt x="10287" y="3537"/>
                </a:lnTo>
                <a:lnTo>
                  <a:pt x="10291" y="3541"/>
                </a:lnTo>
                <a:lnTo>
                  <a:pt x="10295" y="3546"/>
                </a:lnTo>
                <a:lnTo>
                  <a:pt x="10298" y="3551"/>
                </a:lnTo>
                <a:lnTo>
                  <a:pt x="10299" y="3551"/>
                </a:lnTo>
                <a:lnTo>
                  <a:pt x="10303" y="3553"/>
                </a:lnTo>
                <a:lnTo>
                  <a:pt x="10303" y="3553"/>
                </a:lnTo>
                <a:lnTo>
                  <a:pt x="10309" y="3551"/>
                </a:lnTo>
                <a:lnTo>
                  <a:pt x="10312" y="3549"/>
                </a:lnTo>
                <a:lnTo>
                  <a:pt x="10314" y="3548"/>
                </a:lnTo>
                <a:lnTo>
                  <a:pt x="10315" y="3549"/>
                </a:lnTo>
                <a:lnTo>
                  <a:pt x="10319" y="3556"/>
                </a:lnTo>
                <a:lnTo>
                  <a:pt x="10319" y="3556"/>
                </a:lnTo>
                <a:lnTo>
                  <a:pt x="10323" y="3572"/>
                </a:lnTo>
                <a:lnTo>
                  <a:pt x="10327" y="3583"/>
                </a:lnTo>
                <a:lnTo>
                  <a:pt x="10327" y="3583"/>
                </a:lnTo>
                <a:lnTo>
                  <a:pt x="10330" y="3599"/>
                </a:lnTo>
                <a:lnTo>
                  <a:pt x="10306" y="3586"/>
                </a:lnTo>
                <a:lnTo>
                  <a:pt x="10298" y="3575"/>
                </a:lnTo>
                <a:lnTo>
                  <a:pt x="10285" y="3564"/>
                </a:lnTo>
                <a:lnTo>
                  <a:pt x="10285" y="3564"/>
                </a:lnTo>
                <a:lnTo>
                  <a:pt x="10271" y="3570"/>
                </a:lnTo>
                <a:lnTo>
                  <a:pt x="10271" y="3570"/>
                </a:lnTo>
                <a:lnTo>
                  <a:pt x="10262" y="3572"/>
                </a:lnTo>
                <a:lnTo>
                  <a:pt x="10258" y="3572"/>
                </a:lnTo>
                <a:lnTo>
                  <a:pt x="10254" y="3572"/>
                </a:lnTo>
                <a:lnTo>
                  <a:pt x="10251" y="3569"/>
                </a:lnTo>
                <a:lnTo>
                  <a:pt x="10251" y="3569"/>
                </a:lnTo>
                <a:lnTo>
                  <a:pt x="10248" y="3564"/>
                </a:lnTo>
                <a:lnTo>
                  <a:pt x="10243" y="3561"/>
                </a:lnTo>
                <a:lnTo>
                  <a:pt x="10238" y="3557"/>
                </a:lnTo>
                <a:lnTo>
                  <a:pt x="10238" y="3557"/>
                </a:lnTo>
                <a:lnTo>
                  <a:pt x="10235" y="3549"/>
                </a:lnTo>
                <a:lnTo>
                  <a:pt x="10232" y="3548"/>
                </a:lnTo>
                <a:lnTo>
                  <a:pt x="10230" y="3548"/>
                </a:lnTo>
                <a:lnTo>
                  <a:pt x="10229" y="3548"/>
                </a:lnTo>
                <a:lnTo>
                  <a:pt x="10227" y="3551"/>
                </a:lnTo>
                <a:lnTo>
                  <a:pt x="10227" y="3551"/>
                </a:lnTo>
                <a:lnTo>
                  <a:pt x="10226" y="3554"/>
                </a:lnTo>
                <a:lnTo>
                  <a:pt x="10226" y="3559"/>
                </a:lnTo>
                <a:lnTo>
                  <a:pt x="10229" y="3569"/>
                </a:lnTo>
                <a:lnTo>
                  <a:pt x="10229" y="3570"/>
                </a:lnTo>
                <a:lnTo>
                  <a:pt x="10229" y="3570"/>
                </a:lnTo>
                <a:lnTo>
                  <a:pt x="10221" y="3561"/>
                </a:lnTo>
                <a:lnTo>
                  <a:pt x="10221" y="3561"/>
                </a:lnTo>
                <a:lnTo>
                  <a:pt x="10211" y="3548"/>
                </a:lnTo>
                <a:lnTo>
                  <a:pt x="10206" y="3538"/>
                </a:lnTo>
                <a:lnTo>
                  <a:pt x="10205" y="3533"/>
                </a:lnTo>
                <a:lnTo>
                  <a:pt x="10205" y="3530"/>
                </a:lnTo>
                <a:lnTo>
                  <a:pt x="10205" y="3530"/>
                </a:lnTo>
                <a:lnTo>
                  <a:pt x="10203" y="3524"/>
                </a:lnTo>
                <a:lnTo>
                  <a:pt x="10201" y="3521"/>
                </a:lnTo>
                <a:lnTo>
                  <a:pt x="10195" y="3517"/>
                </a:lnTo>
                <a:lnTo>
                  <a:pt x="10195" y="3517"/>
                </a:lnTo>
                <a:lnTo>
                  <a:pt x="10184" y="3495"/>
                </a:lnTo>
                <a:lnTo>
                  <a:pt x="10177" y="3477"/>
                </a:lnTo>
                <a:lnTo>
                  <a:pt x="10177" y="3471"/>
                </a:lnTo>
                <a:lnTo>
                  <a:pt x="10177" y="3468"/>
                </a:lnTo>
                <a:lnTo>
                  <a:pt x="10177" y="3468"/>
                </a:lnTo>
                <a:lnTo>
                  <a:pt x="10181" y="3466"/>
                </a:lnTo>
                <a:lnTo>
                  <a:pt x="10184" y="3468"/>
                </a:lnTo>
                <a:lnTo>
                  <a:pt x="10189" y="3472"/>
                </a:lnTo>
                <a:lnTo>
                  <a:pt x="10193" y="3476"/>
                </a:lnTo>
                <a:lnTo>
                  <a:pt x="10195" y="3474"/>
                </a:lnTo>
                <a:lnTo>
                  <a:pt x="10195" y="3471"/>
                </a:lnTo>
                <a:lnTo>
                  <a:pt x="10195" y="3471"/>
                </a:lnTo>
                <a:close/>
                <a:moveTo>
                  <a:pt x="10169" y="3665"/>
                </a:moveTo>
                <a:lnTo>
                  <a:pt x="10169" y="3665"/>
                </a:lnTo>
                <a:lnTo>
                  <a:pt x="10168" y="3679"/>
                </a:lnTo>
                <a:lnTo>
                  <a:pt x="10165" y="3686"/>
                </a:lnTo>
                <a:lnTo>
                  <a:pt x="10161" y="3688"/>
                </a:lnTo>
                <a:lnTo>
                  <a:pt x="10157" y="3691"/>
                </a:lnTo>
                <a:lnTo>
                  <a:pt x="10157" y="3691"/>
                </a:lnTo>
                <a:lnTo>
                  <a:pt x="10142" y="3700"/>
                </a:lnTo>
                <a:lnTo>
                  <a:pt x="10136" y="3705"/>
                </a:lnTo>
                <a:lnTo>
                  <a:pt x="10132" y="3710"/>
                </a:lnTo>
                <a:lnTo>
                  <a:pt x="10132" y="3710"/>
                </a:lnTo>
                <a:lnTo>
                  <a:pt x="10129" y="3716"/>
                </a:lnTo>
                <a:lnTo>
                  <a:pt x="10123" y="3723"/>
                </a:lnTo>
                <a:lnTo>
                  <a:pt x="10115" y="3731"/>
                </a:lnTo>
                <a:lnTo>
                  <a:pt x="10104" y="3737"/>
                </a:lnTo>
                <a:lnTo>
                  <a:pt x="10104" y="3737"/>
                </a:lnTo>
                <a:lnTo>
                  <a:pt x="10099" y="3739"/>
                </a:lnTo>
                <a:lnTo>
                  <a:pt x="10097" y="3739"/>
                </a:lnTo>
                <a:lnTo>
                  <a:pt x="10097" y="3736"/>
                </a:lnTo>
                <a:lnTo>
                  <a:pt x="10099" y="3731"/>
                </a:lnTo>
                <a:lnTo>
                  <a:pt x="10105" y="3721"/>
                </a:lnTo>
                <a:lnTo>
                  <a:pt x="10110" y="3713"/>
                </a:lnTo>
                <a:lnTo>
                  <a:pt x="10110" y="3713"/>
                </a:lnTo>
                <a:lnTo>
                  <a:pt x="10128" y="3699"/>
                </a:lnTo>
                <a:lnTo>
                  <a:pt x="10139" y="3689"/>
                </a:lnTo>
                <a:lnTo>
                  <a:pt x="10142" y="3686"/>
                </a:lnTo>
                <a:lnTo>
                  <a:pt x="10144" y="3683"/>
                </a:lnTo>
                <a:lnTo>
                  <a:pt x="10144" y="3683"/>
                </a:lnTo>
                <a:lnTo>
                  <a:pt x="10147" y="3676"/>
                </a:lnTo>
                <a:lnTo>
                  <a:pt x="10153" y="3671"/>
                </a:lnTo>
                <a:lnTo>
                  <a:pt x="10158" y="3665"/>
                </a:lnTo>
                <a:lnTo>
                  <a:pt x="10160" y="3662"/>
                </a:lnTo>
                <a:lnTo>
                  <a:pt x="10161" y="3660"/>
                </a:lnTo>
                <a:lnTo>
                  <a:pt x="10161" y="3660"/>
                </a:lnTo>
                <a:lnTo>
                  <a:pt x="10161" y="3646"/>
                </a:lnTo>
                <a:lnTo>
                  <a:pt x="10161" y="3646"/>
                </a:lnTo>
                <a:lnTo>
                  <a:pt x="10166" y="3652"/>
                </a:lnTo>
                <a:lnTo>
                  <a:pt x="10169" y="3657"/>
                </a:lnTo>
                <a:lnTo>
                  <a:pt x="10169" y="3662"/>
                </a:lnTo>
                <a:lnTo>
                  <a:pt x="10169" y="3665"/>
                </a:lnTo>
                <a:lnTo>
                  <a:pt x="10169" y="3665"/>
                </a:lnTo>
                <a:close/>
                <a:moveTo>
                  <a:pt x="10336" y="3747"/>
                </a:moveTo>
                <a:lnTo>
                  <a:pt x="10336" y="3747"/>
                </a:lnTo>
                <a:lnTo>
                  <a:pt x="10351" y="3736"/>
                </a:lnTo>
                <a:lnTo>
                  <a:pt x="10351" y="3736"/>
                </a:lnTo>
                <a:lnTo>
                  <a:pt x="10367" y="3729"/>
                </a:lnTo>
                <a:lnTo>
                  <a:pt x="10375" y="3724"/>
                </a:lnTo>
                <a:lnTo>
                  <a:pt x="10378" y="3721"/>
                </a:lnTo>
                <a:lnTo>
                  <a:pt x="10380" y="3718"/>
                </a:lnTo>
                <a:lnTo>
                  <a:pt x="10380" y="3718"/>
                </a:lnTo>
                <a:lnTo>
                  <a:pt x="10380" y="3715"/>
                </a:lnTo>
                <a:lnTo>
                  <a:pt x="10380" y="3712"/>
                </a:lnTo>
                <a:lnTo>
                  <a:pt x="10378" y="3705"/>
                </a:lnTo>
                <a:lnTo>
                  <a:pt x="10378" y="3704"/>
                </a:lnTo>
                <a:lnTo>
                  <a:pt x="10380" y="3700"/>
                </a:lnTo>
                <a:lnTo>
                  <a:pt x="10381" y="3699"/>
                </a:lnTo>
                <a:lnTo>
                  <a:pt x="10384" y="3697"/>
                </a:lnTo>
                <a:lnTo>
                  <a:pt x="10384" y="3697"/>
                </a:lnTo>
                <a:lnTo>
                  <a:pt x="10389" y="3699"/>
                </a:lnTo>
                <a:lnTo>
                  <a:pt x="10393" y="3700"/>
                </a:lnTo>
                <a:lnTo>
                  <a:pt x="10397" y="3705"/>
                </a:lnTo>
                <a:lnTo>
                  <a:pt x="10404" y="3718"/>
                </a:lnTo>
                <a:lnTo>
                  <a:pt x="10404" y="3718"/>
                </a:lnTo>
                <a:lnTo>
                  <a:pt x="10405" y="3723"/>
                </a:lnTo>
                <a:lnTo>
                  <a:pt x="10405" y="3726"/>
                </a:lnTo>
                <a:lnTo>
                  <a:pt x="10405" y="3729"/>
                </a:lnTo>
                <a:lnTo>
                  <a:pt x="10409" y="3732"/>
                </a:lnTo>
                <a:lnTo>
                  <a:pt x="10409" y="3732"/>
                </a:lnTo>
                <a:lnTo>
                  <a:pt x="10412" y="3737"/>
                </a:lnTo>
                <a:lnTo>
                  <a:pt x="10413" y="3744"/>
                </a:lnTo>
                <a:lnTo>
                  <a:pt x="10413" y="3763"/>
                </a:lnTo>
                <a:lnTo>
                  <a:pt x="10413" y="3763"/>
                </a:lnTo>
                <a:lnTo>
                  <a:pt x="10415" y="3774"/>
                </a:lnTo>
                <a:lnTo>
                  <a:pt x="10415" y="3781"/>
                </a:lnTo>
                <a:lnTo>
                  <a:pt x="10415" y="3787"/>
                </a:lnTo>
                <a:lnTo>
                  <a:pt x="10417" y="3795"/>
                </a:lnTo>
                <a:lnTo>
                  <a:pt x="10417" y="3795"/>
                </a:lnTo>
                <a:lnTo>
                  <a:pt x="10418" y="3800"/>
                </a:lnTo>
                <a:lnTo>
                  <a:pt x="10418" y="3803"/>
                </a:lnTo>
                <a:lnTo>
                  <a:pt x="10417" y="3810"/>
                </a:lnTo>
                <a:lnTo>
                  <a:pt x="10413" y="3816"/>
                </a:lnTo>
                <a:lnTo>
                  <a:pt x="10410" y="3821"/>
                </a:lnTo>
                <a:lnTo>
                  <a:pt x="10410" y="3821"/>
                </a:lnTo>
                <a:lnTo>
                  <a:pt x="10410" y="3822"/>
                </a:lnTo>
                <a:lnTo>
                  <a:pt x="10409" y="3821"/>
                </a:lnTo>
                <a:lnTo>
                  <a:pt x="10405" y="3814"/>
                </a:lnTo>
                <a:lnTo>
                  <a:pt x="10401" y="3805"/>
                </a:lnTo>
                <a:lnTo>
                  <a:pt x="10397" y="3800"/>
                </a:lnTo>
                <a:lnTo>
                  <a:pt x="10394" y="3798"/>
                </a:lnTo>
                <a:lnTo>
                  <a:pt x="10394" y="3798"/>
                </a:lnTo>
                <a:lnTo>
                  <a:pt x="10389" y="3797"/>
                </a:lnTo>
                <a:lnTo>
                  <a:pt x="10383" y="3795"/>
                </a:lnTo>
                <a:lnTo>
                  <a:pt x="10380" y="3797"/>
                </a:lnTo>
                <a:lnTo>
                  <a:pt x="10378" y="3800"/>
                </a:lnTo>
                <a:lnTo>
                  <a:pt x="10378" y="3800"/>
                </a:lnTo>
                <a:lnTo>
                  <a:pt x="10375" y="3810"/>
                </a:lnTo>
                <a:lnTo>
                  <a:pt x="10376" y="3813"/>
                </a:lnTo>
                <a:lnTo>
                  <a:pt x="10378" y="3818"/>
                </a:lnTo>
                <a:lnTo>
                  <a:pt x="10378" y="3818"/>
                </a:lnTo>
                <a:lnTo>
                  <a:pt x="10386" y="3832"/>
                </a:lnTo>
                <a:lnTo>
                  <a:pt x="10386" y="3832"/>
                </a:lnTo>
                <a:lnTo>
                  <a:pt x="10386" y="3835"/>
                </a:lnTo>
                <a:lnTo>
                  <a:pt x="10386" y="3842"/>
                </a:lnTo>
                <a:lnTo>
                  <a:pt x="10384" y="3845"/>
                </a:lnTo>
                <a:lnTo>
                  <a:pt x="10383" y="3846"/>
                </a:lnTo>
                <a:lnTo>
                  <a:pt x="10380" y="3848"/>
                </a:lnTo>
                <a:lnTo>
                  <a:pt x="10375" y="3846"/>
                </a:lnTo>
                <a:lnTo>
                  <a:pt x="10375" y="3846"/>
                </a:lnTo>
                <a:lnTo>
                  <a:pt x="10368" y="3843"/>
                </a:lnTo>
                <a:lnTo>
                  <a:pt x="10365" y="3838"/>
                </a:lnTo>
                <a:lnTo>
                  <a:pt x="10362" y="3834"/>
                </a:lnTo>
                <a:lnTo>
                  <a:pt x="10359" y="3832"/>
                </a:lnTo>
                <a:lnTo>
                  <a:pt x="10359" y="3832"/>
                </a:lnTo>
                <a:lnTo>
                  <a:pt x="10354" y="3832"/>
                </a:lnTo>
                <a:lnTo>
                  <a:pt x="10351" y="3834"/>
                </a:lnTo>
                <a:lnTo>
                  <a:pt x="10346" y="3834"/>
                </a:lnTo>
                <a:lnTo>
                  <a:pt x="10340" y="3830"/>
                </a:lnTo>
                <a:lnTo>
                  <a:pt x="10340" y="3830"/>
                </a:lnTo>
                <a:lnTo>
                  <a:pt x="10333" y="3824"/>
                </a:lnTo>
                <a:lnTo>
                  <a:pt x="10328" y="3818"/>
                </a:lnTo>
                <a:lnTo>
                  <a:pt x="10327" y="3813"/>
                </a:lnTo>
                <a:lnTo>
                  <a:pt x="10325" y="3806"/>
                </a:lnTo>
                <a:lnTo>
                  <a:pt x="10325" y="3806"/>
                </a:lnTo>
                <a:lnTo>
                  <a:pt x="10323" y="3801"/>
                </a:lnTo>
                <a:lnTo>
                  <a:pt x="10322" y="3797"/>
                </a:lnTo>
                <a:lnTo>
                  <a:pt x="10317" y="3792"/>
                </a:lnTo>
                <a:lnTo>
                  <a:pt x="10317" y="3792"/>
                </a:lnTo>
                <a:lnTo>
                  <a:pt x="10303" y="3785"/>
                </a:lnTo>
                <a:lnTo>
                  <a:pt x="10291" y="3782"/>
                </a:lnTo>
                <a:lnTo>
                  <a:pt x="10283" y="3781"/>
                </a:lnTo>
                <a:lnTo>
                  <a:pt x="10283" y="3781"/>
                </a:lnTo>
                <a:lnTo>
                  <a:pt x="10279" y="3782"/>
                </a:lnTo>
                <a:lnTo>
                  <a:pt x="10272" y="3784"/>
                </a:lnTo>
                <a:lnTo>
                  <a:pt x="10267" y="3785"/>
                </a:lnTo>
                <a:lnTo>
                  <a:pt x="10262" y="3790"/>
                </a:lnTo>
                <a:lnTo>
                  <a:pt x="10262" y="3790"/>
                </a:lnTo>
                <a:lnTo>
                  <a:pt x="10253" y="3800"/>
                </a:lnTo>
                <a:lnTo>
                  <a:pt x="10246" y="3806"/>
                </a:lnTo>
                <a:lnTo>
                  <a:pt x="10246" y="3806"/>
                </a:lnTo>
                <a:lnTo>
                  <a:pt x="10248" y="3793"/>
                </a:lnTo>
                <a:lnTo>
                  <a:pt x="10251" y="3782"/>
                </a:lnTo>
                <a:lnTo>
                  <a:pt x="10256" y="3773"/>
                </a:lnTo>
                <a:lnTo>
                  <a:pt x="10256" y="3773"/>
                </a:lnTo>
                <a:lnTo>
                  <a:pt x="10261" y="3766"/>
                </a:lnTo>
                <a:lnTo>
                  <a:pt x="10266" y="3760"/>
                </a:lnTo>
                <a:lnTo>
                  <a:pt x="10271" y="3757"/>
                </a:lnTo>
                <a:lnTo>
                  <a:pt x="10277" y="3755"/>
                </a:lnTo>
                <a:lnTo>
                  <a:pt x="10277" y="3755"/>
                </a:lnTo>
                <a:lnTo>
                  <a:pt x="10280" y="3755"/>
                </a:lnTo>
                <a:lnTo>
                  <a:pt x="10282" y="3757"/>
                </a:lnTo>
                <a:lnTo>
                  <a:pt x="10285" y="3753"/>
                </a:lnTo>
                <a:lnTo>
                  <a:pt x="10285" y="3753"/>
                </a:lnTo>
                <a:lnTo>
                  <a:pt x="10290" y="3749"/>
                </a:lnTo>
                <a:lnTo>
                  <a:pt x="10293" y="3744"/>
                </a:lnTo>
                <a:lnTo>
                  <a:pt x="10298" y="3742"/>
                </a:lnTo>
                <a:lnTo>
                  <a:pt x="10303" y="3739"/>
                </a:lnTo>
                <a:lnTo>
                  <a:pt x="10303" y="3739"/>
                </a:lnTo>
                <a:lnTo>
                  <a:pt x="10311" y="3740"/>
                </a:lnTo>
                <a:lnTo>
                  <a:pt x="10315" y="3742"/>
                </a:lnTo>
                <a:lnTo>
                  <a:pt x="10320" y="3747"/>
                </a:lnTo>
                <a:lnTo>
                  <a:pt x="10320" y="3747"/>
                </a:lnTo>
                <a:lnTo>
                  <a:pt x="10317" y="3752"/>
                </a:lnTo>
                <a:lnTo>
                  <a:pt x="10317" y="3757"/>
                </a:lnTo>
                <a:lnTo>
                  <a:pt x="10317" y="3758"/>
                </a:lnTo>
                <a:lnTo>
                  <a:pt x="10319" y="3760"/>
                </a:lnTo>
                <a:lnTo>
                  <a:pt x="10319" y="3760"/>
                </a:lnTo>
                <a:lnTo>
                  <a:pt x="10320" y="3761"/>
                </a:lnTo>
                <a:lnTo>
                  <a:pt x="10323" y="3760"/>
                </a:lnTo>
                <a:lnTo>
                  <a:pt x="10330" y="3755"/>
                </a:lnTo>
                <a:lnTo>
                  <a:pt x="10336" y="3747"/>
                </a:lnTo>
                <a:lnTo>
                  <a:pt x="10336" y="3747"/>
                </a:lnTo>
                <a:close/>
                <a:moveTo>
                  <a:pt x="10301" y="3688"/>
                </a:moveTo>
                <a:lnTo>
                  <a:pt x="10301" y="3688"/>
                </a:lnTo>
                <a:lnTo>
                  <a:pt x="10301" y="3689"/>
                </a:lnTo>
                <a:lnTo>
                  <a:pt x="10303" y="3689"/>
                </a:lnTo>
                <a:lnTo>
                  <a:pt x="10307" y="3683"/>
                </a:lnTo>
                <a:lnTo>
                  <a:pt x="10312" y="3676"/>
                </a:lnTo>
                <a:lnTo>
                  <a:pt x="10315" y="3670"/>
                </a:lnTo>
                <a:lnTo>
                  <a:pt x="10315" y="3670"/>
                </a:lnTo>
                <a:lnTo>
                  <a:pt x="10312" y="3659"/>
                </a:lnTo>
                <a:lnTo>
                  <a:pt x="10312" y="3654"/>
                </a:lnTo>
                <a:lnTo>
                  <a:pt x="10314" y="3652"/>
                </a:lnTo>
                <a:lnTo>
                  <a:pt x="10315" y="3652"/>
                </a:lnTo>
                <a:lnTo>
                  <a:pt x="10315" y="3652"/>
                </a:lnTo>
                <a:lnTo>
                  <a:pt x="10323" y="3655"/>
                </a:lnTo>
                <a:lnTo>
                  <a:pt x="10325" y="3659"/>
                </a:lnTo>
                <a:lnTo>
                  <a:pt x="10327" y="3660"/>
                </a:lnTo>
                <a:lnTo>
                  <a:pt x="10327" y="3667"/>
                </a:lnTo>
                <a:lnTo>
                  <a:pt x="10325" y="3673"/>
                </a:lnTo>
                <a:lnTo>
                  <a:pt x="10325" y="3673"/>
                </a:lnTo>
                <a:lnTo>
                  <a:pt x="10322" y="3688"/>
                </a:lnTo>
                <a:lnTo>
                  <a:pt x="10320" y="3692"/>
                </a:lnTo>
                <a:lnTo>
                  <a:pt x="10320" y="3692"/>
                </a:lnTo>
                <a:lnTo>
                  <a:pt x="10312" y="3696"/>
                </a:lnTo>
                <a:lnTo>
                  <a:pt x="10306" y="3700"/>
                </a:lnTo>
                <a:lnTo>
                  <a:pt x="10304" y="3704"/>
                </a:lnTo>
                <a:lnTo>
                  <a:pt x="10303" y="3707"/>
                </a:lnTo>
                <a:lnTo>
                  <a:pt x="10303" y="3707"/>
                </a:lnTo>
                <a:lnTo>
                  <a:pt x="10301" y="3710"/>
                </a:lnTo>
                <a:lnTo>
                  <a:pt x="10299" y="3712"/>
                </a:lnTo>
                <a:lnTo>
                  <a:pt x="10293" y="3716"/>
                </a:lnTo>
                <a:lnTo>
                  <a:pt x="10285" y="3720"/>
                </a:lnTo>
                <a:lnTo>
                  <a:pt x="10272" y="3702"/>
                </a:lnTo>
                <a:lnTo>
                  <a:pt x="10272" y="3702"/>
                </a:lnTo>
                <a:lnTo>
                  <a:pt x="10272" y="3697"/>
                </a:lnTo>
                <a:lnTo>
                  <a:pt x="10272" y="3692"/>
                </a:lnTo>
                <a:lnTo>
                  <a:pt x="10275" y="3689"/>
                </a:lnTo>
                <a:lnTo>
                  <a:pt x="10275" y="3689"/>
                </a:lnTo>
                <a:lnTo>
                  <a:pt x="10279" y="3686"/>
                </a:lnTo>
                <a:lnTo>
                  <a:pt x="10280" y="3681"/>
                </a:lnTo>
                <a:lnTo>
                  <a:pt x="10283" y="3671"/>
                </a:lnTo>
                <a:lnTo>
                  <a:pt x="10283" y="3671"/>
                </a:lnTo>
                <a:lnTo>
                  <a:pt x="10287" y="3660"/>
                </a:lnTo>
                <a:lnTo>
                  <a:pt x="10288" y="3657"/>
                </a:lnTo>
                <a:lnTo>
                  <a:pt x="10290" y="3655"/>
                </a:lnTo>
                <a:lnTo>
                  <a:pt x="10293" y="3654"/>
                </a:lnTo>
                <a:lnTo>
                  <a:pt x="10293" y="3654"/>
                </a:lnTo>
                <a:lnTo>
                  <a:pt x="10298" y="3657"/>
                </a:lnTo>
                <a:lnTo>
                  <a:pt x="10303" y="3660"/>
                </a:lnTo>
                <a:lnTo>
                  <a:pt x="10307" y="3667"/>
                </a:lnTo>
                <a:lnTo>
                  <a:pt x="10307" y="3667"/>
                </a:lnTo>
                <a:lnTo>
                  <a:pt x="10301" y="3688"/>
                </a:lnTo>
                <a:lnTo>
                  <a:pt x="10301" y="3688"/>
                </a:lnTo>
                <a:close/>
                <a:moveTo>
                  <a:pt x="10340" y="3643"/>
                </a:moveTo>
                <a:lnTo>
                  <a:pt x="10340" y="3643"/>
                </a:lnTo>
                <a:lnTo>
                  <a:pt x="10354" y="3646"/>
                </a:lnTo>
                <a:lnTo>
                  <a:pt x="10362" y="3647"/>
                </a:lnTo>
                <a:lnTo>
                  <a:pt x="10362" y="3647"/>
                </a:lnTo>
                <a:lnTo>
                  <a:pt x="10364" y="3663"/>
                </a:lnTo>
                <a:lnTo>
                  <a:pt x="10365" y="3679"/>
                </a:lnTo>
                <a:lnTo>
                  <a:pt x="10365" y="3679"/>
                </a:lnTo>
                <a:lnTo>
                  <a:pt x="10367" y="3683"/>
                </a:lnTo>
                <a:lnTo>
                  <a:pt x="10368" y="3684"/>
                </a:lnTo>
                <a:lnTo>
                  <a:pt x="10370" y="3684"/>
                </a:lnTo>
                <a:lnTo>
                  <a:pt x="10365" y="3686"/>
                </a:lnTo>
                <a:lnTo>
                  <a:pt x="10365" y="3686"/>
                </a:lnTo>
                <a:lnTo>
                  <a:pt x="10362" y="3686"/>
                </a:lnTo>
                <a:lnTo>
                  <a:pt x="10359" y="3683"/>
                </a:lnTo>
                <a:lnTo>
                  <a:pt x="10352" y="3676"/>
                </a:lnTo>
                <a:lnTo>
                  <a:pt x="10348" y="3667"/>
                </a:lnTo>
                <a:lnTo>
                  <a:pt x="10348" y="3667"/>
                </a:lnTo>
                <a:lnTo>
                  <a:pt x="10336" y="3649"/>
                </a:lnTo>
                <a:lnTo>
                  <a:pt x="10335" y="3644"/>
                </a:lnTo>
                <a:lnTo>
                  <a:pt x="10336" y="3643"/>
                </a:lnTo>
                <a:lnTo>
                  <a:pt x="10340" y="3643"/>
                </a:lnTo>
                <a:lnTo>
                  <a:pt x="10340" y="3643"/>
                </a:lnTo>
                <a:close/>
                <a:moveTo>
                  <a:pt x="10381" y="3617"/>
                </a:moveTo>
                <a:lnTo>
                  <a:pt x="10381" y="3617"/>
                </a:lnTo>
                <a:lnTo>
                  <a:pt x="10380" y="3623"/>
                </a:lnTo>
                <a:lnTo>
                  <a:pt x="10378" y="3631"/>
                </a:lnTo>
                <a:lnTo>
                  <a:pt x="10376" y="3638"/>
                </a:lnTo>
                <a:lnTo>
                  <a:pt x="10380" y="3646"/>
                </a:lnTo>
                <a:lnTo>
                  <a:pt x="10380" y="3646"/>
                </a:lnTo>
                <a:lnTo>
                  <a:pt x="10380" y="3649"/>
                </a:lnTo>
                <a:lnTo>
                  <a:pt x="10378" y="3651"/>
                </a:lnTo>
                <a:lnTo>
                  <a:pt x="10376" y="3651"/>
                </a:lnTo>
                <a:lnTo>
                  <a:pt x="10372" y="3649"/>
                </a:lnTo>
                <a:lnTo>
                  <a:pt x="10364" y="3644"/>
                </a:lnTo>
                <a:lnTo>
                  <a:pt x="10360" y="3639"/>
                </a:lnTo>
                <a:lnTo>
                  <a:pt x="10359" y="3636"/>
                </a:lnTo>
                <a:lnTo>
                  <a:pt x="10359" y="3636"/>
                </a:lnTo>
                <a:lnTo>
                  <a:pt x="10352" y="3625"/>
                </a:lnTo>
                <a:lnTo>
                  <a:pt x="10346" y="3615"/>
                </a:lnTo>
                <a:lnTo>
                  <a:pt x="10340" y="3606"/>
                </a:lnTo>
                <a:lnTo>
                  <a:pt x="10338" y="3602"/>
                </a:lnTo>
                <a:lnTo>
                  <a:pt x="10340" y="3599"/>
                </a:lnTo>
                <a:lnTo>
                  <a:pt x="10365" y="3599"/>
                </a:lnTo>
                <a:lnTo>
                  <a:pt x="10365" y="3599"/>
                </a:lnTo>
                <a:lnTo>
                  <a:pt x="10373" y="3604"/>
                </a:lnTo>
                <a:lnTo>
                  <a:pt x="10378" y="3609"/>
                </a:lnTo>
                <a:lnTo>
                  <a:pt x="10380" y="3612"/>
                </a:lnTo>
                <a:lnTo>
                  <a:pt x="10381" y="3617"/>
                </a:lnTo>
                <a:lnTo>
                  <a:pt x="10381" y="3617"/>
                </a:lnTo>
                <a:close/>
                <a:moveTo>
                  <a:pt x="10237" y="3598"/>
                </a:moveTo>
                <a:lnTo>
                  <a:pt x="10237" y="3598"/>
                </a:lnTo>
                <a:lnTo>
                  <a:pt x="10237" y="3602"/>
                </a:lnTo>
                <a:lnTo>
                  <a:pt x="10237" y="3606"/>
                </a:lnTo>
                <a:lnTo>
                  <a:pt x="10235" y="3609"/>
                </a:lnTo>
                <a:lnTo>
                  <a:pt x="10232" y="3612"/>
                </a:lnTo>
                <a:lnTo>
                  <a:pt x="10226" y="3614"/>
                </a:lnTo>
                <a:lnTo>
                  <a:pt x="10224" y="3612"/>
                </a:lnTo>
                <a:lnTo>
                  <a:pt x="10221" y="3610"/>
                </a:lnTo>
                <a:lnTo>
                  <a:pt x="10221" y="3610"/>
                </a:lnTo>
                <a:lnTo>
                  <a:pt x="10218" y="3602"/>
                </a:lnTo>
                <a:lnTo>
                  <a:pt x="10214" y="3586"/>
                </a:lnTo>
                <a:lnTo>
                  <a:pt x="10214" y="3586"/>
                </a:lnTo>
                <a:lnTo>
                  <a:pt x="10213" y="3580"/>
                </a:lnTo>
                <a:lnTo>
                  <a:pt x="10208" y="3575"/>
                </a:lnTo>
                <a:lnTo>
                  <a:pt x="10206" y="3575"/>
                </a:lnTo>
                <a:lnTo>
                  <a:pt x="10205" y="3575"/>
                </a:lnTo>
                <a:lnTo>
                  <a:pt x="10205" y="3575"/>
                </a:lnTo>
                <a:lnTo>
                  <a:pt x="10213" y="3574"/>
                </a:lnTo>
                <a:lnTo>
                  <a:pt x="10221" y="3572"/>
                </a:lnTo>
                <a:lnTo>
                  <a:pt x="10227" y="3574"/>
                </a:lnTo>
                <a:lnTo>
                  <a:pt x="10227" y="3574"/>
                </a:lnTo>
                <a:lnTo>
                  <a:pt x="10230" y="3575"/>
                </a:lnTo>
                <a:lnTo>
                  <a:pt x="10234" y="3580"/>
                </a:lnTo>
                <a:lnTo>
                  <a:pt x="10237" y="3598"/>
                </a:lnTo>
                <a:lnTo>
                  <a:pt x="10237" y="3598"/>
                </a:lnTo>
                <a:close/>
                <a:moveTo>
                  <a:pt x="10293" y="3647"/>
                </a:moveTo>
                <a:lnTo>
                  <a:pt x="10293" y="3647"/>
                </a:lnTo>
                <a:lnTo>
                  <a:pt x="10290" y="3654"/>
                </a:lnTo>
                <a:lnTo>
                  <a:pt x="10283" y="3659"/>
                </a:lnTo>
                <a:lnTo>
                  <a:pt x="10272" y="3668"/>
                </a:lnTo>
                <a:lnTo>
                  <a:pt x="10272" y="3668"/>
                </a:lnTo>
                <a:lnTo>
                  <a:pt x="10267" y="3671"/>
                </a:lnTo>
                <a:lnTo>
                  <a:pt x="10261" y="3673"/>
                </a:lnTo>
                <a:lnTo>
                  <a:pt x="10256" y="3671"/>
                </a:lnTo>
                <a:lnTo>
                  <a:pt x="10251" y="3668"/>
                </a:lnTo>
                <a:lnTo>
                  <a:pt x="10251" y="3668"/>
                </a:lnTo>
                <a:lnTo>
                  <a:pt x="10250" y="3665"/>
                </a:lnTo>
                <a:lnTo>
                  <a:pt x="10248" y="3663"/>
                </a:lnTo>
                <a:lnTo>
                  <a:pt x="10250" y="3657"/>
                </a:lnTo>
                <a:lnTo>
                  <a:pt x="10251" y="3651"/>
                </a:lnTo>
                <a:lnTo>
                  <a:pt x="10253" y="3646"/>
                </a:lnTo>
                <a:lnTo>
                  <a:pt x="10253" y="3646"/>
                </a:lnTo>
                <a:lnTo>
                  <a:pt x="10251" y="3639"/>
                </a:lnTo>
                <a:lnTo>
                  <a:pt x="10250" y="3631"/>
                </a:lnTo>
                <a:lnTo>
                  <a:pt x="10246" y="3623"/>
                </a:lnTo>
                <a:lnTo>
                  <a:pt x="10246" y="3623"/>
                </a:lnTo>
                <a:lnTo>
                  <a:pt x="10248" y="3618"/>
                </a:lnTo>
                <a:lnTo>
                  <a:pt x="10253" y="3617"/>
                </a:lnTo>
                <a:lnTo>
                  <a:pt x="10256" y="3617"/>
                </a:lnTo>
                <a:lnTo>
                  <a:pt x="10261" y="3618"/>
                </a:lnTo>
                <a:lnTo>
                  <a:pt x="10271" y="3623"/>
                </a:lnTo>
                <a:lnTo>
                  <a:pt x="10277" y="3628"/>
                </a:lnTo>
                <a:lnTo>
                  <a:pt x="10277" y="3628"/>
                </a:lnTo>
                <a:lnTo>
                  <a:pt x="10287" y="3636"/>
                </a:lnTo>
                <a:lnTo>
                  <a:pt x="10291" y="3643"/>
                </a:lnTo>
                <a:lnTo>
                  <a:pt x="10293" y="3644"/>
                </a:lnTo>
                <a:lnTo>
                  <a:pt x="10293" y="3647"/>
                </a:lnTo>
                <a:lnTo>
                  <a:pt x="10293" y="3647"/>
                </a:lnTo>
                <a:close/>
                <a:moveTo>
                  <a:pt x="9678" y="4251"/>
                </a:moveTo>
                <a:lnTo>
                  <a:pt x="9678" y="4251"/>
                </a:lnTo>
                <a:lnTo>
                  <a:pt x="9657" y="4248"/>
                </a:lnTo>
                <a:lnTo>
                  <a:pt x="9646" y="4245"/>
                </a:lnTo>
                <a:lnTo>
                  <a:pt x="9638" y="4241"/>
                </a:lnTo>
                <a:lnTo>
                  <a:pt x="9638" y="4241"/>
                </a:lnTo>
                <a:lnTo>
                  <a:pt x="9627" y="4235"/>
                </a:lnTo>
                <a:lnTo>
                  <a:pt x="9609" y="4220"/>
                </a:lnTo>
                <a:lnTo>
                  <a:pt x="9609" y="4220"/>
                </a:lnTo>
                <a:lnTo>
                  <a:pt x="9569" y="4188"/>
                </a:lnTo>
                <a:lnTo>
                  <a:pt x="9545" y="4171"/>
                </a:lnTo>
                <a:lnTo>
                  <a:pt x="9537" y="4163"/>
                </a:lnTo>
                <a:lnTo>
                  <a:pt x="9534" y="4156"/>
                </a:lnTo>
                <a:lnTo>
                  <a:pt x="9534" y="4156"/>
                </a:lnTo>
                <a:lnTo>
                  <a:pt x="9530" y="4153"/>
                </a:lnTo>
                <a:lnTo>
                  <a:pt x="9526" y="4147"/>
                </a:lnTo>
                <a:lnTo>
                  <a:pt x="9514" y="4135"/>
                </a:lnTo>
                <a:lnTo>
                  <a:pt x="9510" y="4129"/>
                </a:lnTo>
                <a:lnTo>
                  <a:pt x="9505" y="4121"/>
                </a:lnTo>
                <a:lnTo>
                  <a:pt x="9502" y="4115"/>
                </a:lnTo>
                <a:lnTo>
                  <a:pt x="9500" y="4105"/>
                </a:lnTo>
                <a:lnTo>
                  <a:pt x="9500" y="4105"/>
                </a:lnTo>
                <a:lnTo>
                  <a:pt x="9502" y="4097"/>
                </a:lnTo>
                <a:lnTo>
                  <a:pt x="9505" y="4094"/>
                </a:lnTo>
                <a:lnTo>
                  <a:pt x="9513" y="4087"/>
                </a:lnTo>
                <a:lnTo>
                  <a:pt x="9514" y="4086"/>
                </a:lnTo>
                <a:lnTo>
                  <a:pt x="9513" y="4081"/>
                </a:lnTo>
                <a:lnTo>
                  <a:pt x="9506" y="4073"/>
                </a:lnTo>
                <a:lnTo>
                  <a:pt x="9494" y="4062"/>
                </a:lnTo>
                <a:lnTo>
                  <a:pt x="9494" y="4062"/>
                </a:lnTo>
                <a:lnTo>
                  <a:pt x="9458" y="4031"/>
                </a:lnTo>
                <a:lnTo>
                  <a:pt x="9450" y="4023"/>
                </a:lnTo>
                <a:lnTo>
                  <a:pt x="9442" y="4013"/>
                </a:lnTo>
                <a:lnTo>
                  <a:pt x="9442" y="4013"/>
                </a:lnTo>
                <a:lnTo>
                  <a:pt x="9431" y="4001"/>
                </a:lnTo>
                <a:lnTo>
                  <a:pt x="9421" y="3993"/>
                </a:lnTo>
                <a:lnTo>
                  <a:pt x="9413" y="3984"/>
                </a:lnTo>
                <a:lnTo>
                  <a:pt x="9408" y="3976"/>
                </a:lnTo>
                <a:lnTo>
                  <a:pt x="9408" y="3976"/>
                </a:lnTo>
                <a:lnTo>
                  <a:pt x="9397" y="3959"/>
                </a:lnTo>
                <a:lnTo>
                  <a:pt x="9381" y="3941"/>
                </a:lnTo>
                <a:lnTo>
                  <a:pt x="9381" y="3941"/>
                </a:lnTo>
                <a:lnTo>
                  <a:pt x="9364" y="3923"/>
                </a:lnTo>
                <a:lnTo>
                  <a:pt x="9338" y="3899"/>
                </a:lnTo>
                <a:lnTo>
                  <a:pt x="9327" y="3885"/>
                </a:lnTo>
                <a:lnTo>
                  <a:pt x="9317" y="3874"/>
                </a:lnTo>
                <a:lnTo>
                  <a:pt x="9311" y="3862"/>
                </a:lnTo>
                <a:lnTo>
                  <a:pt x="9309" y="3859"/>
                </a:lnTo>
                <a:lnTo>
                  <a:pt x="9311" y="3856"/>
                </a:lnTo>
                <a:lnTo>
                  <a:pt x="9311" y="3856"/>
                </a:lnTo>
                <a:lnTo>
                  <a:pt x="9312" y="3853"/>
                </a:lnTo>
                <a:lnTo>
                  <a:pt x="9320" y="3850"/>
                </a:lnTo>
                <a:lnTo>
                  <a:pt x="9330" y="3846"/>
                </a:lnTo>
                <a:lnTo>
                  <a:pt x="9335" y="3846"/>
                </a:lnTo>
                <a:lnTo>
                  <a:pt x="9339" y="3848"/>
                </a:lnTo>
                <a:lnTo>
                  <a:pt x="9339" y="3848"/>
                </a:lnTo>
                <a:lnTo>
                  <a:pt x="9344" y="3851"/>
                </a:lnTo>
                <a:lnTo>
                  <a:pt x="9347" y="3854"/>
                </a:lnTo>
                <a:lnTo>
                  <a:pt x="9354" y="3862"/>
                </a:lnTo>
                <a:lnTo>
                  <a:pt x="9357" y="3866"/>
                </a:lnTo>
                <a:lnTo>
                  <a:pt x="9360" y="3867"/>
                </a:lnTo>
                <a:lnTo>
                  <a:pt x="9365" y="3867"/>
                </a:lnTo>
                <a:lnTo>
                  <a:pt x="9373" y="3866"/>
                </a:lnTo>
                <a:lnTo>
                  <a:pt x="9373" y="3866"/>
                </a:lnTo>
                <a:lnTo>
                  <a:pt x="9386" y="3861"/>
                </a:lnTo>
                <a:lnTo>
                  <a:pt x="9396" y="3859"/>
                </a:lnTo>
                <a:lnTo>
                  <a:pt x="9400" y="3859"/>
                </a:lnTo>
                <a:lnTo>
                  <a:pt x="9405" y="3861"/>
                </a:lnTo>
                <a:lnTo>
                  <a:pt x="9408" y="3864"/>
                </a:lnTo>
                <a:lnTo>
                  <a:pt x="9413" y="3869"/>
                </a:lnTo>
                <a:lnTo>
                  <a:pt x="9413" y="3869"/>
                </a:lnTo>
                <a:lnTo>
                  <a:pt x="9425" y="3885"/>
                </a:lnTo>
                <a:lnTo>
                  <a:pt x="9434" y="3904"/>
                </a:lnTo>
                <a:lnTo>
                  <a:pt x="9439" y="3912"/>
                </a:lnTo>
                <a:lnTo>
                  <a:pt x="9445" y="3920"/>
                </a:lnTo>
                <a:lnTo>
                  <a:pt x="9453" y="3927"/>
                </a:lnTo>
                <a:lnTo>
                  <a:pt x="9461" y="3932"/>
                </a:lnTo>
                <a:lnTo>
                  <a:pt x="9461" y="3932"/>
                </a:lnTo>
                <a:lnTo>
                  <a:pt x="9474" y="3938"/>
                </a:lnTo>
                <a:lnTo>
                  <a:pt x="9482" y="3944"/>
                </a:lnTo>
                <a:lnTo>
                  <a:pt x="9498" y="3964"/>
                </a:lnTo>
                <a:lnTo>
                  <a:pt x="9498" y="3964"/>
                </a:lnTo>
                <a:lnTo>
                  <a:pt x="9510" y="3973"/>
                </a:lnTo>
                <a:lnTo>
                  <a:pt x="9519" y="3981"/>
                </a:lnTo>
                <a:lnTo>
                  <a:pt x="9529" y="3988"/>
                </a:lnTo>
                <a:lnTo>
                  <a:pt x="9540" y="3993"/>
                </a:lnTo>
                <a:lnTo>
                  <a:pt x="9540" y="3993"/>
                </a:lnTo>
                <a:lnTo>
                  <a:pt x="9547" y="3994"/>
                </a:lnTo>
                <a:lnTo>
                  <a:pt x="9551" y="3994"/>
                </a:lnTo>
                <a:lnTo>
                  <a:pt x="9563" y="3994"/>
                </a:lnTo>
                <a:lnTo>
                  <a:pt x="9569" y="3996"/>
                </a:lnTo>
                <a:lnTo>
                  <a:pt x="9574" y="4001"/>
                </a:lnTo>
                <a:lnTo>
                  <a:pt x="9580" y="4007"/>
                </a:lnTo>
                <a:lnTo>
                  <a:pt x="9585" y="4018"/>
                </a:lnTo>
                <a:lnTo>
                  <a:pt x="9585" y="4018"/>
                </a:lnTo>
                <a:lnTo>
                  <a:pt x="9591" y="4029"/>
                </a:lnTo>
                <a:lnTo>
                  <a:pt x="9596" y="4036"/>
                </a:lnTo>
                <a:lnTo>
                  <a:pt x="9600" y="4041"/>
                </a:lnTo>
                <a:lnTo>
                  <a:pt x="9603" y="4042"/>
                </a:lnTo>
                <a:lnTo>
                  <a:pt x="9608" y="4044"/>
                </a:lnTo>
                <a:lnTo>
                  <a:pt x="9609" y="4046"/>
                </a:lnTo>
                <a:lnTo>
                  <a:pt x="9609" y="4050"/>
                </a:lnTo>
                <a:lnTo>
                  <a:pt x="9609" y="4050"/>
                </a:lnTo>
                <a:lnTo>
                  <a:pt x="9609" y="4055"/>
                </a:lnTo>
                <a:lnTo>
                  <a:pt x="9608" y="4062"/>
                </a:lnTo>
                <a:lnTo>
                  <a:pt x="9604" y="4073"/>
                </a:lnTo>
                <a:lnTo>
                  <a:pt x="9601" y="4079"/>
                </a:lnTo>
                <a:lnTo>
                  <a:pt x="9601" y="4084"/>
                </a:lnTo>
                <a:lnTo>
                  <a:pt x="9603" y="4087"/>
                </a:lnTo>
                <a:lnTo>
                  <a:pt x="9606" y="4089"/>
                </a:lnTo>
                <a:lnTo>
                  <a:pt x="9606" y="4089"/>
                </a:lnTo>
                <a:lnTo>
                  <a:pt x="9611" y="4089"/>
                </a:lnTo>
                <a:lnTo>
                  <a:pt x="9616" y="4087"/>
                </a:lnTo>
                <a:lnTo>
                  <a:pt x="9620" y="4082"/>
                </a:lnTo>
                <a:lnTo>
                  <a:pt x="9624" y="4081"/>
                </a:lnTo>
                <a:lnTo>
                  <a:pt x="9627" y="4081"/>
                </a:lnTo>
                <a:lnTo>
                  <a:pt x="9630" y="4084"/>
                </a:lnTo>
                <a:lnTo>
                  <a:pt x="9635" y="4090"/>
                </a:lnTo>
                <a:lnTo>
                  <a:pt x="9635" y="4090"/>
                </a:lnTo>
                <a:lnTo>
                  <a:pt x="9640" y="4100"/>
                </a:lnTo>
                <a:lnTo>
                  <a:pt x="9644" y="4107"/>
                </a:lnTo>
                <a:lnTo>
                  <a:pt x="9657" y="4119"/>
                </a:lnTo>
                <a:lnTo>
                  <a:pt x="9670" y="4134"/>
                </a:lnTo>
                <a:lnTo>
                  <a:pt x="9677" y="4142"/>
                </a:lnTo>
                <a:lnTo>
                  <a:pt x="9681" y="4150"/>
                </a:lnTo>
                <a:lnTo>
                  <a:pt x="9681" y="4150"/>
                </a:lnTo>
                <a:lnTo>
                  <a:pt x="9691" y="4171"/>
                </a:lnTo>
                <a:lnTo>
                  <a:pt x="9691" y="4177"/>
                </a:lnTo>
                <a:lnTo>
                  <a:pt x="9689" y="4188"/>
                </a:lnTo>
                <a:lnTo>
                  <a:pt x="9689" y="4188"/>
                </a:lnTo>
                <a:lnTo>
                  <a:pt x="9686" y="4203"/>
                </a:lnTo>
                <a:lnTo>
                  <a:pt x="9683" y="4212"/>
                </a:lnTo>
                <a:lnTo>
                  <a:pt x="9681" y="4220"/>
                </a:lnTo>
                <a:lnTo>
                  <a:pt x="9683" y="4224"/>
                </a:lnTo>
                <a:lnTo>
                  <a:pt x="9685" y="4229"/>
                </a:lnTo>
                <a:lnTo>
                  <a:pt x="9685" y="4229"/>
                </a:lnTo>
                <a:lnTo>
                  <a:pt x="9686" y="4233"/>
                </a:lnTo>
                <a:lnTo>
                  <a:pt x="9688" y="4237"/>
                </a:lnTo>
                <a:lnTo>
                  <a:pt x="9686" y="4245"/>
                </a:lnTo>
                <a:lnTo>
                  <a:pt x="9683" y="4249"/>
                </a:lnTo>
                <a:lnTo>
                  <a:pt x="9678" y="4251"/>
                </a:lnTo>
                <a:lnTo>
                  <a:pt x="9678" y="4251"/>
                </a:lnTo>
                <a:close/>
                <a:moveTo>
                  <a:pt x="9521" y="4172"/>
                </a:moveTo>
                <a:lnTo>
                  <a:pt x="9521" y="4172"/>
                </a:lnTo>
                <a:lnTo>
                  <a:pt x="9526" y="4180"/>
                </a:lnTo>
                <a:lnTo>
                  <a:pt x="9527" y="4188"/>
                </a:lnTo>
                <a:lnTo>
                  <a:pt x="9527" y="4195"/>
                </a:lnTo>
                <a:lnTo>
                  <a:pt x="9527" y="4203"/>
                </a:lnTo>
                <a:lnTo>
                  <a:pt x="9524" y="4214"/>
                </a:lnTo>
                <a:lnTo>
                  <a:pt x="9522" y="4217"/>
                </a:lnTo>
                <a:lnTo>
                  <a:pt x="9522" y="4217"/>
                </a:lnTo>
                <a:lnTo>
                  <a:pt x="9519" y="4217"/>
                </a:lnTo>
                <a:lnTo>
                  <a:pt x="9511" y="4214"/>
                </a:lnTo>
                <a:lnTo>
                  <a:pt x="9498" y="4206"/>
                </a:lnTo>
                <a:lnTo>
                  <a:pt x="9494" y="4201"/>
                </a:lnTo>
                <a:lnTo>
                  <a:pt x="9487" y="4195"/>
                </a:lnTo>
                <a:lnTo>
                  <a:pt x="9487" y="4195"/>
                </a:lnTo>
                <a:lnTo>
                  <a:pt x="9478" y="4182"/>
                </a:lnTo>
                <a:lnTo>
                  <a:pt x="9471" y="4171"/>
                </a:lnTo>
                <a:lnTo>
                  <a:pt x="9466" y="4159"/>
                </a:lnTo>
                <a:lnTo>
                  <a:pt x="9457" y="4148"/>
                </a:lnTo>
                <a:lnTo>
                  <a:pt x="9457" y="4148"/>
                </a:lnTo>
                <a:lnTo>
                  <a:pt x="9449" y="4140"/>
                </a:lnTo>
                <a:lnTo>
                  <a:pt x="9441" y="4135"/>
                </a:lnTo>
                <a:lnTo>
                  <a:pt x="9437" y="4131"/>
                </a:lnTo>
                <a:lnTo>
                  <a:pt x="9433" y="4126"/>
                </a:lnTo>
                <a:lnTo>
                  <a:pt x="9428" y="4116"/>
                </a:lnTo>
                <a:lnTo>
                  <a:pt x="9423" y="4103"/>
                </a:lnTo>
                <a:lnTo>
                  <a:pt x="9423" y="4103"/>
                </a:lnTo>
                <a:lnTo>
                  <a:pt x="9415" y="4079"/>
                </a:lnTo>
                <a:lnTo>
                  <a:pt x="9410" y="4066"/>
                </a:lnTo>
                <a:lnTo>
                  <a:pt x="9404" y="4055"/>
                </a:lnTo>
                <a:lnTo>
                  <a:pt x="9396" y="4042"/>
                </a:lnTo>
                <a:lnTo>
                  <a:pt x="9396" y="4042"/>
                </a:lnTo>
                <a:lnTo>
                  <a:pt x="9384" y="4029"/>
                </a:lnTo>
                <a:lnTo>
                  <a:pt x="9376" y="4017"/>
                </a:lnTo>
                <a:lnTo>
                  <a:pt x="9365" y="4002"/>
                </a:lnTo>
                <a:lnTo>
                  <a:pt x="9349" y="3981"/>
                </a:lnTo>
                <a:lnTo>
                  <a:pt x="9349" y="3981"/>
                </a:lnTo>
                <a:lnTo>
                  <a:pt x="9339" y="3972"/>
                </a:lnTo>
                <a:lnTo>
                  <a:pt x="9330" y="3964"/>
                </a:lnTo>
                <a:lnTo>
                  <a:pt x="9311" y="3954"/>
                </a:lnTo>
                <a:lnTo>
                  <a:pt x="9303" y="3949"/>
                </a:lnTo>
                <a:lnTo>
                  <a:pt x="9296" y="3944"/>
                </a:lnTo>
                <a:lnTo>
                  <a:pt x="9293" y="3938"/>
                </a:lnTo>
                <a:lnTo>
                  <a:pt x="9291" y="3928"/>
                </a:lnTo>
                <a:lnTo>
                  <a:pt x="9291" y="3928"/>
                </a:lnTo>
                <a:lnTo>
                  <a:pt x="9291" y="3927"/>
                </a:lnTo>
                <a:lnTo>
                  <a:pt x="9291" y="3922"/>
                </a:lnTo>
                <a:lnTo>
                  <a:pt x="9295" y="3920"/>
                </a:lnTo>
                <a:lnTo>
                  <a:pt x="9298" y="3920"/>
                </a:lnTo>
                <a:lnTo>
                  <a:pt x="9303" y="3920"/>
                </a:lnTo>
                <a:lnTo>
                  <a:pt x="9311" y="3922"/>
                </a:lnTo>
                <a:lnTo>
                  <a:pt x="9311" y="3922"/>
                </a:lnTo>
                <a:lnTo>
                  <a:pt x="9333" y="3930"/>
                </a:lnTo>
                <a:lnTo>
                  <a:pt x="9341" y="3933"/>
                </a:lnTo>
                <a:lnTo>
                  <a:pt x="9347" y="3938"/>
                </a:lnTo>
                <a:lnTo>
                  <a:pt x="9347" y="3938"/>
                </a:lnTo>
                <a:lnTo>
                  <a:pt x="9357" y="3944"/>
                </a:lnTo>
                <a:lnTo>
                  <a:pt x="9368" y="3949"/>
                </a:lnTo>
                <a:lnTo>
                  <a:pt x="9380" y="3954"/>
                </a:lnTo>
                <a:lnTo>
                  <a:pt x="9386" y="3959"/>
                </a:lnTo>
                <a:lnTo>
                  <a:pt x="9391" y="3965"/>
                </a:lnTo>
                <a:lnTo>
                  <a:pt x="9391" y="3965"/>
                </a:lnTo>
                <a:lnTo>
                  <a:pt x="9400" y="3975"/>
                </a:lnTo>
                <a:lnTo>
                  <a:pt x="9408" y="3983"/>
                </a:lnTo>
                <a:lnTo>
                  <a:pt x="9415" y="3991"/>
                </a:lnTo>
                <a:lnTo>
                  <a:pt x="9421" y="4001"/>
                </a:lnTo>
                <a:lnTo>
                  <a:pt x="9421" y="4001"/>
                </a:lnTo>
                <a:lnTo>
                  <a:pt x="9425" y="4013"/>
                </a:lnTo>
                <a:lnTo>
                  <a:pt x="9428" y="4028"/>
                </a:lnTo>
                <a:lnTo>
                  <a:pt x="9431" y="4041"/>
                </a:lnTo>
                <a:lnTo>
                  <a:pt x="9434" y="4047"/>
                </a:lnTo>
                <a:lnTo>
                  <a:pt x="9439" y="4054"/>
                </a:lnTo>
                <a:lnTo>
                  <a:pt x="9439" y="4054"/>
                </a:lnTo>
                <a:lnTo>
                  <a:pt x="9445" y="4065"/>
                </a:lnTo>
                <a:lnTo>
                  <a:pt x="9450" y="4074"/>
                </a:lnTo>
                <a:lnTo>
                  <a:pt x="9457" y="4084"/>
                </a:lnTo>
                <a:lnTo>
                  <a:pt x="9468" y="4097"/>
                </a:lnTo>
                <a:lnTo>
                  <a:pt x="9468" y="4097"/>
                </a:lnTo>
                <a:lnTo>
                  <a:pt x="9474" y="4102"/>
                </a:lnTo>
                <a:lnTo>
                  <a:pt x="9479" y="4103"/>
                </a:lnTo>
                <a:lnTo>
                  <a:pt x="9486" y="4105"/>
                </a:lnTo>
                <a:lnTo>
                  <a:pt x="9489" y="4107"/>
                </a:lnTo>
                <a:lnTo>
                  <a:pt x="9492" y="4111"/>
                </a:lnTo>
                <a:lnTo>
                  <a:pt x="9502" y="4131"/>
                </a:lnTo>
                <a:lnTo>
                  <a:pt x="9502" y="4131"/>
                </a:lnTo>
                <a:lnTo>
                  <a:pt x="9511" y="4153"/>
                </a:lnTo>
                <a:lnTo>
                  <a:pt x="9514" y="4161"/>
                </a:lnTo>
                <a:lnTo>
                  <a:pt x="9516" y="4164"/>
                </a:lnTo>
                <a:lnTo>
                  <a:pt x="9521" y="4172"/>
                </a:lnTo>
                <a:lnTo>
                  <a:pt x="9521" y="4172"/>
                </a:lnTo>
                <a:close/>
                <a:moveTo>
                  <a:pt x="9945" y="4347"/>
                </a:moveTo>
                <a:lnTo>
                  <a:pt x="9945" y="4347"/>
                </a:lnTo>
                <a:lnTo>
                  <a:pt x="9940" y="4344"/>
                </a:lnTo>
                <a:lnTo>
                  <a:pt x="9932" y="4339"/>
                </a:lnTo>
                <a:lnTo>
                  <a:pt x="9925" y="4336"/>
                </a:lnTo>
                <a:lnTo>
                  <a:pt x="9919" y="4336"/>
                </a:lnTo>
                <a:lnTo>
                  <a:pt x="9919" y="4336"/>
                </a:lnTo>
                <a:lnTo>
                  <a:pt x="9913" y="4338"/>
                </a:lnTo>
                <a:lnTo>
                  <a:pt x="9908" y="4339"/>
                </a:lnTo>
                <a:lnTo>
                  <a:pt x="9901" y="4342"/>
                </a:lnTo>
                <a:lnTo>
                  <a:pt x="9892" y="4344"/>
                </a:lnTo>
                <a:lnTo>
                  <a:pt x="9892" y="4344"/>
                </a:lnTo>
                <a:lnTo>
                  <a:pt x="9882" y="4346"/>
                </a:lnTo>
                <a:lnTo>
                  <a:pt x="9872" y="4344"/>
                </a:lnTo>
                <a:lnTo>
                  <a:pt x="9866" y="4341"/>
                </a:lnTo>
                <a:lnTo>
                  <a:pt x="9860" y="4336"/>
                </a:lnTo>
                <a:lnTo>
                  <a:pt x="9860" y="4336"/>
                </a:lnTo>
                <a:lnTo>
                  <a:pt x="9855" y="4328"/>
                </a:lnTo>
                <a:lnTo>
                  <a:pt x="9852" y="4323"/>
                </a:lnTo>
                <a:lnTo>
                  <a:pt x="9847" y="4320"/>
                </a:lnTo>
                <a:lnTo>
                  <a:pt x="9839" y="4320"/>
                </a:lnTo>
                <a:lnTo>
                  <a:pt x="9839" y="4320"/>
                </a:lnTo>
                <a:lnTo>
                  <a:pt x="9807" y="4323"/>
                </a:lnTo>
                <a:lnTo>
                  <a:pt x="9789" y="4323"/>
                </a:lnTo>
                <a:lnTo>
                  <a:pt x="9774" y="4323"/>
                </a:lnTo>
                <a:lnTo>
                  <a:pt x="9774" y="4323"/>
                </a:lnTo>
                <a:lnTo>
                  <a:pt x="9770" y="4322"/>
                </a:lnTo>
                <a:lnTo>
                  <a:pt x="9765" y="4318"/>
                </a:lnTo>
                <a:lnTo>
                  <a:pt x="9757" y="4310"/>
                </a:lnTo>
                <a:lnTo>
                  <a:pt x="9752" y="4307"/>
                </a:lnTo>
                <a:lnTo>
                  <a:pt x="9747" y="4304"/>
                </a:lnTo>
                <a:lnTo>
                  <a:pt x="9741" y="4302"/>
                </a:lnTo>
                <a:lnTo>
                  <a:pt x="9733" y="4304"/>
                </a:lnTo>
                <a:lnTo>
                  <a:pt x="9733" y="4304"/>
                </a:lnTo>
                <a:lnTo>
                  <a:pt x="9720" y="4307"/>
                </a:lnTo>
                <a:lnTo>
                  <a:pt x="9715" y="4307"/>
                </a:lnTo>
                <a:lnTo>
                  <a:pt x="9710" y="4306"/>
                </a:lnTo>
                <a:lnTo>
                  <a:pt x="9705" y="4302"/>
                </a:lnTo>
                <a:lnTo>
                  <a:pt x="9702" y="4296"/>
                </a:lnTo>
                <a:lnTo>
                  <a:pt x="9702" y="4296"/>
                </a:lnTo>
                <a:lnTo>
                  <a:pt x="9696" y="4290"/>
                </a:lnTo>
                <a:lnTo>
                  <a:pt x="9689" y="4285"/>
                </a:lnTo>
                <a:lnTo>
                  <a:pt x="9680" y="4283"/>
                </a:lnTo>
                <a:lnTo>
                  <a:pt x="9670" y="4283"/>
                </a:lnTo>
                <a:lnTo>
                  <a:pt x="9670" y="4283"/>
                </a:lnTo>
                <a:lnTo>
                  <a:pt x="9670" y="4283"/>
                </a:lnTo>
                <a:lnTo>
                  <a:pt x="9670" y="4281"/>
                </a:lnTo>
                <a:lnTo>
                  <a:pt x="9673" y="4278"/>
                </a:lnTo>
                <a:lnTo>
                  <a:pt x="9686" y="4272"/>
                </a:lnTo>
                <a:lnTo>
                  <a:pt x="9686" y="4272"/>
                </a:lnTo>
                <a:lnTo>
                  <a:pt x="9710" y="4261"/>
                </a:lnTo>
                <a:lnTo>
                  <a:pt x="9720" y="4259"/>
                </a:lnTo>
                <a:lnTo>
                  <a:pt x="9728" y="4259"/>
                </a:lnTo>
                <a:lnTo>
                  <a:pt x="9728" y="4259"/>
                </a:lnTo>
                <a:lnTo>
                  <a:pt x="9741" y="4262"/>
                </a:lnTo>
                <a:lnTo>
                  <a:pt x="9746" y="4265"/>
                </a:lnTo>
                <a:lnTo>
                  <a:pt x="9750" y="4272"/>
                </a:lnTo>
                <a:lnTo>
                  <a:pt x="9750" y="4272"/>
                </a:lnTo>
                <a:lnTo>
                  <a:pt x="9754" y="4278"/>
                </a:lnTo>
                <a:lnTo>
                  <a:pt x="9757" y="4281"/>
                </a:lnTo>
                <a:lnTo>
                  <a:pt x="9760" y="4283"/>
                </a:lnTo>
                <a:lnTo>
                  <a:pt x="9770" y="4285"/>
                </a:lnTo>
                <a:lnTo>
                  <a:pt x="9770" y="4285"/>
                </a:lnTo>
                <a:lnTo>
                  <a:pt x="9787" y="4290"/>
                </a:lnTo>
                <a:lnTo>
                  <a:pt x="9805" y="4293"/>
                </a:lnTo>
                <a:lnTo>
                  <a:pt x="9805" y="4293"/>
                </a:lnTo>
                <a:lnTo>
                  <a:pt x="9819" y="4293"/>
                </a:lnTo>
                <a:lnTo>
                  <a:pt x="9834" y="4293"/>
                </a:lnTo>
                <a:lnTo>
                  <a:pt x="9840" y="4291"/>
                </a:lnTo>
                <a:lnTo>
                  <a:pt x="9847" y="4290"/>
                </a:lnTo>
                <a:lnTo>
                  <a:pt x="9850" y="4286"/>
                </a:lnTo>
                <a:lnTo>
                  <a:pt x="9853" y="4281"/>
                </a:lnTo>
                <a:lnTo>
                  <a:pt x="9853" y="4281"/>
                </a:lnTo>
                <a:lnTo>
                  <a:pt x="9855" y="4272"/>
                </a:lnTo>
                <a:lnTo>
                  <a:pt x="9856" y="4267"/>
                </a:lnTo>
                <a:lnTo>
                  <a:pt x="9858" y="4264"/>
                </a:lnTo>
                <a:lnTo>
                  <a:pt x="9861" y="4262"/>
                </a:lnTo>
                <a:lnTo>
                  <a:pt x="9864" y="4262"/>
                </a:lnTo>
                <a:lnTo>
                  <a:pt x="9869" y="4264"/>
                </a:lnTo>
                <a:lnTo>
                  <a:pt x="9877" y="4269"/>
                </a:lnTo>
                <a:lnTo>
                  <a:pt x="9877" y="4269"/>
                </a:lnTo>
                <a:lnTo>
                  <a:pt x="9884" y="4273"/>
                </a:lnTo>
                <a:lnTo>
                  <a:pt x="9887" y="4277"/>
                </a:lnTo>
                <a:lnTo>
                  <a:pt x="9890" y="4285"/>
                </a:lnTo>
                <a:lnTo>
                  <a:pt x="9892" y="4290"/>
                </a:lnTo>
                <a:lnTo>
                  <a:pt x="9895" y="4293"/>
                </a:lnTo>
                <a:lnTo>
                  <a:pt x="9900" y="4294"/>
                </a:lnTo>
                <a:lnTo>
                  <a:pt x="9900" y="4294"/>
                </a:lnTo>
                <a:lnTo>
                  <a:pt x="9909" y="4298"/>
                </a:lnTo>
                <a:lnTo>
                  <a:pt x="9917" y="4299"/>
                </a:lnTo>
                <a:lnTo>
                  <a:pt x="9933" y="4299"/>
                </a:lnTo>
                <a:lnTo>
                  <a:pt x="9933" y="4299"/>
                </a:lnTo>
                <a:lnTo>
                  <a:pt x="9943" y="4301"/>
                </a:lnTo>
                <a:lnTo>
                  <a:pt x="9951" y="4304"/>
                </a:lnTo>
                <a:lnTo>
                  <a:pt x="9956" y="4309"/>
                </a:lnTo>
                <a:lnTo>
                  <a:pt x="9957" y="4314"/>
                </a:lnTo>
                <a:lnTo>
                  <a:pt x="9957" y="4314"/>
                </a:lnTo>
                <a:lnTo>
                  <a:pt x="9957" y="4318"/>
                </a:lnTo>
                <a:lnTo>
                  <a:pt x="9956" y="4323"/>
                </a:lnTo>
                <a:lnTo>
                  <a:pt x="9956" y="4326"/>
                </a:lnTo>
                <a:lnTo>
                  <a:pt x="9957" y="4328"/>
                </a:lnTo>
                <a:lnTo>
                  <a:pt x="9962" y="4328"/>
                </a:lnTo>
                <a:lnTo>
                  <a:pt x="9969" y="4328"/>
                </a:lnTo>
                <a:lnTo>
                  <a:pt x="9969" y="4328"/>
                </a:lnTo>
                <a:lnTo>
                  <a:pt x="9975" y="4326"/>
                </a:lnTo>
                <a:lnTo>
                  <a:pt x="9978" y="4325"/>
                </a:lnTo>
                <a:lnTo>
                  <a:pt x="9980" y="4322"/>
                </a:lnTo>
                <a:lnTo>
                  <a:pt x="9982" y="4318"/>
                </a:lnTo>
                <a:lnTo>
                  <a:pt x="9982" y="4317"/>
                </a:lnTo>
                <a:lnTo>
                  <a:pt x="9983" y="4317"/>
                </a:lnTo>
                <a:lnTo>
                  <a:pt x="9990" y="4326"/>
                </a:lnTo>
                <a:lnTo>
                  <a:pt x="9990" y="4326"/>
                </a:lnTo>
                <a:lnTo>
                  <a:pt x="9996" y="4341"/>
                </a:lnTo>
                <a:lnTo>
                  <a:pt x="9998" y="4349"/>
                </a:lnTo>
                <a:lnTo>
                  <a:pt x="9999" y="4354"/>
                </a:lnTo>
                <a:lnTo>
                  <a:pt x="9999" y="4359"/>
                </a:lnTo>
                <a:lnTo>
                  <a:pt x="9999" y="4359"/>
                </a:lnTo>
                <a:lnTo>
                  <a:pt x="9999" y="4360"/>
                </a:lnTo>
                <a:lnTo>
                  <a:pt x="9999" y="4363"/>
                </a:lnTo>
                <a:lnTo>
                  <a:pt x="9993" y="4367"/>
                </a:lnTo>
                <a:lnTo>
                  <a:pt x="9983" y="4367"/>
                </a:lnTo>
                <a:lnTo>
                  <a:pt x="9977" y="4365"/>
                </a:lnTo>
                <a:lnTo>
                  <a:pt x="9972" y="4363"/>
                </a:lnTo>
                <a:lnTo>
                  <a:pt x="9972" y="4363"/>
                </a:lnTo>
                <a:lnTo>
                  <a:pt x="9954" y="4355"/>
                </a:lnTo>
                <a:lnTo>
                  <a:pt x="9949" y="4351"/>
                </a:lnTo>
                <a:lnTo>
                  <a:pt x="9945" y="4347"/>
                </a:lnTo>
                <a:lnTo>
                  <a:pt x="9945" y="4347"/>
                </a:lnTo>
                <a:close/>
                <a:moveTo>
                  <a:pt x="9877" y="3994"/>
                </a:moveTo>
                <a:lnTo>
                  <a:pt x="9877" y="3994"/>
                </a:lnTo>
                <a:lnTo>
                  <a:pt x="9877" y="3989"/>
                </a:lnTo>
                <a:lnTo>
                  <a:pt x="9879" y="3986"/>
                </a:lnTo>
                <a:lnTo>
                  <a:pt x="9877" y="3978"/>
                </a:lnTo>
                <a:lnTo>
                  <a:pt x="9876" y="3968"/>
                </a:lnTo>
                <a:lnTo>
                  <a:pt x="9877" y="3965"/>
                </a:lnTo>
                <a:lnTo>
                  <a:pt x="9879" y="3959"/>
                </a:lnTo>
                <a:lnTo>
                  <a:pt x="9879" y="3959"/>
                </a:lnTo>
                <a:lnTo>
                  <a:pt x="9884" y="3951"/>
                </a:lnTo>
                <a:lnTo>
                  <a:pt x="9888" y="3943"/>
                </a:lnTo>
                <a:lnTo>
                  <a:pt x="9893" y="3938"/>
                </a:lnTo>
                <a:lnTo>
                  <a:pt x="9901" y="3935"/>
                </a:lnTo>
                <a:lnTo>
                  <a:pt x="9901" y="3935"/>
                </a:lnTo>
                <a:lnTo>
                  <a:pt x="9905" y="3935"/>
                </a:lnTo>
                <a:lnTo>
                  <a:pt x="9909" y="3936"/>
                </a:lnTo>
                <a:lnTo>
                  <a:pt x="9919" y="3940"/>
                </a:lnTo>
                <a:lnTo>
                  <a:pt x="9927" y="3941"/>
                </a:lnTo>
                <a:lnTo>
                  <a:pt x="9930" y="3941"/>
                </a:lnTo>
                <a:lnTo>
                  <a:pt x="9933" y="3941"/>
                </a:lnTo>
                <a:lnTo>
                  <a:pt x="9933" y="3941"/>
                </a:lnTo>
                <a:lnTo>
                  <a:pt x="9940" y="3933"/>
                </a:lnTo>
                <a:lnTo>
                  <a:pt x="9946" y="3923"/>
                </a:lnTo>
                <a:lnTo>
                  <a:pt x="9954" y="3907"/>
                </a:lnTo>
                <a:lnTo>
                  <a:pt x="9954" y="3907"/>
                </a:lnTo>
                <a:lnTo>
                  <a:pt x="9961" y="3896"/>
                </a:lnTo>
                <a:lnTo>
                  <a:pt x="9964" y="3890"/>
                </a:lnTo>
                <a:lnTo>
                  <a:pt x="9969" y="3883"/>
                </a:lnTo>
                <a:lnTo>
                  <a:pt x="9969" y="3883"/>
                </a:lnTo>
                <a:lnTo>
                  <a:pt x="9970" y="3882"/>
                </a:lnTo>
                <a:lnTo>
                  <a:pt x="9974" y="3880"/>
                </a:lnTo>
                <a:lnTo>
                  <a:pt x="9980" y="3885"/>
                </a:lnTo>
                <a:lnTo>
                  <a:pt x="9986" y="3890"/>
                </a:lnTo>
                <a:lnTo>
                  <a:pt x="9990" y="3891"/>
                </a:lnTo>
                <a:lnTo>
                  <a:pt x="9994" y="3891"/>
                </a:lnTo>
                <a:lnTo>
                  <a:pt x="9994" y="3891"/>
                </a:lnTo>
                <a:lnTo>
                  <a:pt x="9999" y="3891"/>
                </a:lnTo>
                <a:lnTo>
                  <a:pt x="10002" y="3890"/>
                </a:lnTo>
                <a:lnTo>
                  <a:pt x="10006" y="3883"/>
                </a:lnTo>
                <a:lnTo>
                  <a:pt x="10012" y="3871"/>
                </a:lnTo>
                <a:lnTo>
                  <a:pt x="10012" y="3871"/>
                </a:lnTo>
                <a:lnTo>
                  <a:pt x="10015" y="3867"/>
                </a:lnTo>
                <a:lnTo>
                  <a:pt x="10020" y="3864"/>
                </a:lnTo>
                <a:lnTo>
                  <a:pt x="10025" y="3861"/>
                </a:lnTo>
                <a:lnTo>
                  <a:pt x="10025" y="3861"/>
                </a:lnTo>
                <a:lnTo>
                  <a:pt x="10031" y="3853"/>
                </a:lnTo>
                <a:lnTo>
                  <a:pt x="10036" y="3845"/>
                </a:lnTo>
                <a:lnTo>
                  <a:pt x="10039" y="3838"/>
                </a:lnTo>
                <a:lnTo>
                  <a:pt x="10039" y="3838"/>
                </a:lnTo>
                <a:lnTo>
                  <a:pt x="10041" y="3834"/>
                </a:lnTo>
                <a:lnTo>
                  <a:pt x="10044" y="3830"/>
                </a:lnTo>
                <a:lnTo>
                  <a:pt x="10046" y="3827"/>
                </a:lnTo>
                <a:lnTo>
                  <a:pt x="10047" y="3822"/>
                </a:lnTo>
                <a:lnTo>
                  <a:pt x="10047" y="3822"/>
                </a:lnTo>
                <a:lnTo>
                  <a:pt x="10051" y="3816"/>
                </a:lnTo>
                <a:lnTo>
                  <a:pt x="10054" y="3810"/>
                </a:lnTo>
                <a:lnTo>
                  <a:pt x="10059" y="3805"/>
                </a:lnTo>
                <a:lnTo>
                  <a:pt x="10063" y="3801"/>
                </a:lnTo>
                <a:lnTo>
                  <a:pt x="10063" y="3801"/>
                </a:lnTo>
                <a:lnTo>
                  <a:pt x="10076" y="3801"/>
                </a:lnTo>
                <a:lnTo>
                  <a:pt x="10089" y="3803"/>
                </a:lnTo>
                <a:lnTo>
                  <a:pt x="10089" y="3803"/>
                </a:lnTo>
                <a:lnTo>
                  <a:pt x="10096" y="3805"/>
                </a:lnTo>
                <a:lnTo>
                  <a:pt x="10099" y="3806"/>
                </a:lnTo>
                <a:lnTo>
                  <a:pt x="10100" y="3811"/>
                </a:lnTo>
                <a:lnTo>
                  <a:pt x="10102" y="3821"/>
                </a:lnTo>
                <a:lnTo>
                  <a:pt x="10102" y="3821"/>
                </a:lnTo>
                <a:lnTo>
                  <a:pt x="10104" y="3837"/>
                </a:lnTo>
                <a:lnTo>
                  <a:pt x="10105" y="3842"/>
                </a:lnTo>
                <a:lnTo>
                  <a:pt x="10110" y="3845"/>
                </a:lnTo>
                <a:lnTo>
                  <a:pt x="10110" y="3845"/>
                </a:lnTo>
                <a:lnTo>
                  <a:pt x="10115" y="3846"/>
                </a:lnTo>
                <a:lnTo>
                  <a:pt x="10118" y="3846"/>
                </a:lnTo>
                <a:lnTo>
                  <a:pt x="10126" y="3845"/>
                </a:lnTo>
                <a:lnTo>
                  <a:pt x="10134" y="3843"/>
                </a:lnTo>
                <a:lnTo>
                  <a:pt x="10142" y="3843"/>
                </a:lnTo>
                <a:lnTo>
                  <a:pt x="10142" y="3843"/>
                </a:lnTo>
                <a:lnTo>
                  <a:pt x="10149" y="3845"/>
                </a:lnTo>
                <a:lnTo>
                  <a:pt x="10153" y="3846"/>
                </a:lnTo>
                <a:lnTo>
                  <a:pt x="10158" y="3850"/>
                </a:lnTo>
                <a:lnTo>
                  <a:pt x="10161" y="3856"/>
                </a:lnTo>
                <a:lnTo>
                  <a:pt x="10161" y="3856"/>
                </a:lnTo>
                <a:lnTo>
                  <a:pt x="10161" y="3862"/>
                </a:lnTo>
                <a:lnTo>
                  <a:pt x="10158" y="3871"/>
                </a:lnTo>
                <a:lnTo>
                  <a:pt x="10155" y="3879"/>
                </a:lnTo>
                <a:lnTo>
                  <a:pt x="10155" y="3879"/>
                </a:lnTo>
                <a:lnTo>
                  <a:pt x="10153" y="3877"/>
                </a:lnTo>
                <a:lnTo>
                  <a:pt x="10149" y="3874"/>
                </a:lnTo>
                <a:lnTo>
                  <a:pt x="10140" y="3874"/>
                </a:lnTo>
                <a:lnTo>
                  <a:pt x="10137" y="3874"/>
                </a:lnTo>
                <a:lnTo>
                  <a:pt x="10134" y="3877"/>
                </a:lnTo>
                <a:lnTo>
                  <a:pt x="10134" y="3877"/>
                </a:lnTo>
                <a:lnTo>
                  <a:pt x="10131" y="3883"/>
                </a:lnTo>
                <a:lnTo>
                  <a:pt x="10129" y="3890"/>
                </a:lnTo>
                <a:lnTo>
                  <a:pt x="10128" y="3896"/>
                </a:lnTo>
                <a:lnTo>
                  <a:pt x="10107" y="3890"/>
                </a:lnTo>
                <a:lnTo>
                  <a:pt x="10094" y="3890"/>
                </a:lnTo>
                <a:lnTo>
                  <a:pt x="10104" y="3922"/>
                </a:lnTo>
                <a:lnTo>
                  <a:pt x="10104" y="3922"/>
                </a:lnTo>
                <a:lnTo>
                  <a:pt x="10099" y="3928"/>
                </a:lnTo>
                <a:lnTo>
                  <a:pt x="10096" y="3936"/>
                </a:lnTo>
                <a:lnTo>
                  <a:pt x="10094" y="3941"/>
                </a:lnTo>
                <a:lnTo>
                  <a:pt x="10094" y="3946"/>
                </a:lnTo>
                <a:lnTo>
                  <a:pt x="10096" y="3954"/>
                </a:lnTo>
                <a:lnTo>
                  <a:pt x="10097" y="3956"/>
                </a:lnTo>
                <a:lnTo>
                  <a:pt x="10116" y="3967"/>
                </a:lnTo>
                <a:lnTo>
                  <a:pt x="10116" y="3967"/>
                </a:lnTo>
                <a:lnTo>
                  <a:pt x="10120" y="3972"/>
                </a:lnTo>
                <a:lnTo>
                  <a:pt x="10126" y="3988"/>
                </a:lnTo>
                <a:lnTo>
                  <a:pt x="10126" y="3988"/>
                </a:lnTo>
                <a:lnTo>
                  <a:pt x="10129" y="3991"/>
                </a:lnTo>
                <a:lnTo>
                  <a:pt x="10131" y="3994"/>
                </a:lnTo>
                <a:lnTo>
                  <a:pt x="10137" y="3997"/>
                </a:lnTo>
                <a:lnTo>
                  <a:pt x="10144" y="4001"/>
                </a:lnTo>
                <a:lnTo>
                  <a:pt x="10145" y="4002"/>
                </a:lnTo>
                <a:lnTo>
                  <a:pt x="10147" y="4007"/>
                </a:lnTo>
                <a:lnTo>
                  <a:pt x="10147" y="4007"/>
                </a:lnTo>
                <a:lnTo>
                  <a:pt x="10147" y="4010"/>
                </a:lnTo>
                <a:lnTo>
                  <a:pt x="10145" y="4013"/>
                </a:lnTo>
                <a:lnTo>
                  <a:pt x="10142" y="4015"/>
                </a:lnTo>
                <a:lnTo>
                  <a:pt x="10139" y="4017"/>
                </a:lnTo>
                <a:lnTo>
                  <a:pt x="10129" y="4018"/>
                </a:lnTo>
                <a:lnTo>
                  <a:pt x="10120" y="4018"/>
                </a:lnTo>
                <a:lnTo>
                  <a:pt x="10120" y="4018"/>
                </a:lnTo>
                <a:lnTo>
                  <a:pt x="10104" y="4018"/>
                </a:lnTo>
                <a:lnTo>
                  <a:pt x="10100" y="4021"/>
                </a:lnTo>
                <a:lnTo>
                  <a:pt x="10099" y="4025"/>
                </a:lnTo>
                <a:lnTo>
                  <a:pt x="10099" y="4025"/>
                </a:lnTo>
                <a:lnTo>
                  <a:pt x="10096" y="4039"/>
                </a:lnTo>
                <a:lnTo>
                  <a:pt x="10094" y="4050"/>
                </a:lnTo>
                <a:lnTo>
                  <a:pt x="10094" y="4050"/>
                </a:lnTo>
                <a:lnTo>
                  <a:pt x="10094" y="4066"/>
                </a:lnTo>
                <a:lnTo>
                  <a:pt x="10094" y="4066"/>
                </a:lnTo>
                <a:lnTo>
                  <a:pt x="10084" y="4081"/>
                </a:lnTo>
                <a:lnTo>
                  <a:pt x="10078" y="4092"/>
                </a:lnTo>
                <a:lnTo>
                  <a:pt x="10070" y="4100"/>
                </a:lnTo>
                <a:lnTo>
                  <a:pt x="10070" y="4100"/>
                </a:lnTo>
                <a:lnTo>
                  <a:pt x="10063" y="4103"/>
                </a:lnTo>
                <a:lnTo>
                  <a:pt x="10057" y="4105"/>
                </a:lnTo>
                <a:lnTo>
                  <a:pt x="10054" y="4107"/>
                </a:lnTo>
                <a:lnTo>
                  <a:pt x="10052" y="4110"/>
                </a:lnTo>
                <a:lnTo>
                  <a:pt x="10051" y="4111"/>
                </a:lnTo>
                <a:lnTo>
                  <a:pt x="10052" y="4116"/>
                </a:lnTo>
                <a:lnTo>
                  <a:pt x="10052" y="4116"/>
                </a:lnTo>
                <a:lnTo>
                  <a:pt x="10057" y="4123"/>
                </a:lnTo>
                <a:lnTo>
                  <a:pt x="10062" y="4126"/>
                </a:lnTo>
                <a:lnTo>
                  <a:pt x="10067" y="4131"/>
                </a:lnTo>
                <a:lnTo>
                  <a:pt x="10068" y="4132"/>
                </a:lnTo>
                <a:lnTo>
                  <a:pt x="10068" y="4134"/>
                </a:lnTo>
                <a:lnTo>
                  <a:pt x="10068" y="4134"/>
                </a:lnTo>
                <a:lnTo>
                  <a:pt x="10068" y="4137"/>
                </a:lnTo>
                <a:lnTo>
                  <a:pt x="10067" y="4139"/>
                </a:lnTo>
                <a:lnTo>
                  <a:pt x="10063" y="4142"/>
                </a:lnTo>
                <a:lnTo>
                  <a:pt x="10060" y="4143"/>
                </a:lnTo>
                <a:lnTo>
                  <a:pt x="10057" y="4147"/>
                </a:lnTo>
                <a:lnTo>
                  <a:pt x="10057" y="4147"/>
                </a:lnTo>
                <a:lnTo>
                  <a:pt x="10054" y="4150"/>
                </a:lnTo>
                <a:lnTo>
                  <a:pt x="10051" y="4155"/>
                </a:lnTo>
                <a:lnTo>
                  <a:pt x="10047" y="4161"/>
                </a:lnTo>
                <a:lnTo>
                  <a:pt x="10044" y="4171"/>
                </a:lnTo>
                <a:lnTo>
                  <a:pt x="10044" y="4171"/>
                </a:lnTo>
                <a:lnTo>
                  <a:pt x="10044" y="4177"/>
                </a:lnTo>
                <a:lnTo>
                  <a:pt x="10041" y="4182"/>
                </a:lnTo>
                <a:lnTo>
                  <a:pt x="10038" y="4185"/>
                </a:lnTo>
                <a:lnTo>
                  <a:pt x="10035" y="4188"/>
                </a:lnTo>
                <a:lnTo>
                  <a:pt x="10025" y="4190"/>
                </a:lnTo>
                <a:lnTo>
                  <a:pt x="10015" y="4190"/>
                </a:lnTo>
                <a:lnTo>
                  <a:pt x="10015" y="4190"/>
                </a:lnTo>
                <a:lnTo>
                  <a:pt x="10009" y="4188"/>
                </a:lnTo>
                <a:lnTo>
                  <a:pt x="10009" y="4187"/>
                </a:lnTo>
                <a:lnTo>
                  <a:pt x="10007" y="4187"/>
                </a:lnTo>
                <a:lnTo>
                  <a:pt x="10001" y="4188"/>
                </a:lnTo>
                <a:lnTo>
                  <a:pt x="10001" y="4188"/>
                </a:lnTo>
                <a:lnTo>
                  <a:pt x="9996" y="4188"/>
                </a:lnTo>
                <a:lnTo>
                  <a:pt x="9993" y="4188"/>
                </a:lnTo>
                <a:lnTo>
                  <a:pt x="9990" y="4185"/>
                </a:lnTo>
                <a:lnTo>
                  <a:pt x="9986" y="4182"/>
                </a:lnTo>
                <a:lnTo>
                  <a:pt x="9978" y="4174"/>
                </a:lnTo>
                <a:lnTo>
                  <a:pt x="9974" y="4171"/>
                </a:lnTo>
                <a:lnTo>
                  <a:pt x="9969" y="4169"/>
                </a:lnTo>
                <a:lnTo>
                  <a:pt x="9969" y="4169"/>
                </a:lnTo>
                <a:lnTo>
                  <a:pt x="9962" y="4169"/>
                </a:lnTo>
                <a:lnTo>
                  <a:pt x="9954" y="4169"/>
                </a:lnTo>
                <a:lnTo>
                  <a:pt x="9940" y="4172"/>
                </a:lnTo>
                <a:lnTo>
                  <a:pt x="9925" y="4177"/>
                </a:lnTo>
                <a:lnTo>
                  <a:pt x="9925" y="4177"/>
                </a:lnTo>
                <a:lnTo>
                  <a:pt x="9890" y="4151"/>
                </a:lnTo>
                <a:lnTo>
                  <a:pt x="9890" y="4151"/>
                </a:lnTo>
                <a:lnTo>
                  <a:pt x="9887" y="4150"/>
                </a:lnTo>
                <a:lnTo>
                  <a:pt x="9884" y="4148"/>
                </a:lnTo>
                <a:lnTo>
                  <a:pt x="9871" y="4150"/>
                </a:lnTo>
                <a:lnTo>
                  <a:pt x="9871" y="4150"/>
                </a:lnTo>
                <a:lnTo>
                  <a:pt x="9853" y="4153"/>
                </a:lnTo>
                <a:lnTo>
                  <a:pt x="9853" y="4153"/>
                </a:lnTo>
                <a:lnTo>
                  <a:pt x="9845" y="4153"/>
                </a:lnTo>
                <a:lnTo>
                  <a:pt x="9839" y="4151"/>
                </a:lnTo>
                <a:lnTo>
                  <a:pt x="9834" y="4147"/>
                </a:lnTo>
                <a:lnTo>
                  <a:pt x="9832" y="4142"/>
                </a:lnTo>
                <a:lnTo>
                  <a:pt x="9832" y="4142"/>
                </a:lnTo>
                <a:lnTo>
                  <a:pt x="9832" y="4123"/>
                </a:lnTo>
                <a:lnTo>
                  <a:pt x="9832" y="4123"/>
                </a:lnTo>
                <a:lnTo>
                  <a:pt x="9829" y="4102"/>
                </a:lnTo>
                <a:lnTo>
                  <a:pt x="9826" y="4086"/>
                </a:lnTo>
                <a:lnTo>
                  <a:pt x="9826" y="4086"/>
                </a:lnTo>
                <a:lnTo>
                  <a:pt x="9821" y="4081"/>
                </a:lnTo>
                <a:lnTo>
                  <a:pt x="9810" y="4066"/>
                </a:lnTo>
                <a:lnTo>
                  <a:pt x="9810" y="4066"/>
                </a:lnTo>
                <a:lnTo>
                  <a:pt x="9795" y="4047"/>
                </a:lnTo>
                <a:lnTo>
                  <a:pt x="9791" y="4036"/>
                </a:lnTo>
                <a:lnTo>
                  <a:pt x="9791" y="4031"/>
                </a:lnTo>
                <a:lnTo>
                  <a:pt x="9791" y="4028"/>
                </a:lnTo>
                <a:lnTo>
                  <a:pt x="9791" y="4028"/>
                </a:lnTo>
                <a:lnTo>
                  <a:pt x="9791" y="4023"/>
                </a:lnTo>
                <a:lnTo>
                  <a:pt x="9789" y="4020"/>
                </a:lnTo>
                <a:lnTo>
                  <a:pt x="9786" y="4013"/>
                </a:lnTo>
                <a:lnTo>
                  <a:pt x="9786" y="4009"/>
                </a:lnTo>
                <a:lnTo>
                  <a:pt x="9786" y="4004"/>
                </a:lnTo>
                <a:lnTo>
                  <a:pt x="9787" y="3999"/>
                </a:lnTo>
                <a:lnTo>
                  <a:pt x="9792" y="3993"/>
                </a:lnTo>
                <a:lnTo>
                  <a:pt x="9792" y="3993"/>
                </a:lnTo>
                <a:lnTo>
                  <a:pt x="9802" y="3980"/>
                </a:lnTo>
                <a:lnTo>
                  <a:pt x="9810" y="3972"/>
                </a:lnTo>
                <a:lnTo>
                  <a:pt x="9813" y="3968"/>
                </a:lnTo>
                <a:lnTo>
                  <a:pt x="9816" y="3968"/>
                </a:lnTo>
                <a:lnTo>
                  <a:pt x="9819" y="3968"/>
                </a:lnTo>
                <a:lnTo>
                  <a:pt x="9823" y="3972"/>
                </a:lnTo>
                <a:lnTo>
                  <a:pt x="9823" y="3972"/>
                </a:lnTo>
                <a:lnTo>
                  <a:pt x="9826" y="3978"/>
                </a:lnTo>
                <a:lnTo>
                  <a:pt x="9827" y="3981"/>
                </a:lnTo>
                <a:lnTo>
                  <a:pt x="9831" y="3984"/>
                </a:lnTo>
                <a:lnTo>
                  <a:pt x="9840" y="3989"/>
                </a:lnTo>
                <a:lnTo>
                  <a:pt x="9840" y="3989"/>
                </a:lnTo>
                <a:lnTo>
                  <a:pt x="9853" y="3996"/>
                </a:lnTo>
                <a:lnTo>
                  <a:pt x="9864" y="3999"/>
                </a:lnTo>
                <a:lnTo>
                  <a:pt x="9868" y="4001"/>
                </a:lnTo>
                <a:lnTo>
                  <a:pt x="9871" y="3999"/>
                </a:lnTo>
                <a:lnTo>
                  <a:pt x="9874" y="3997"/>
                </a:lnTo>
                <a:lnTo>
                  <a:pt x="9877" y="3994"/>
                </a:lnTo>
                <a:lnTo>
                  <a:pt x="9877" y="3994"/>
                </a:lnTo>
                <a:close/>
                <a:moveTo>
                  <a:pt x="10157" y="4092"/>
                </a:moveTo>
                <a:lnTo>
                  <a:pt x="10157" y="4092"/>
                </a:lnTo>
                <a:lnTo>
                  <a:pt x="10158" y="4087"/>
                </a:lnTo>
                <a:lnTo>
                  <a:pt x="10161" y="4082"/>
                </a:lnTo>
                <a:lnTo>
                  <a:pt x="10169" y="4071"/>
                </a:lnTo>
                <a:lnTo>
                  <a:pt x="10177" y="4060"/>
                </a:lnTo>
                <a:lnTo>
                  <a:pt x="10179" y="4055"/>
                </a:lnTo>
                <a:lnTo>
                  <a:pt x="10181" y="4050"/>
                </a:lnTo>
                <a:lnTo>
                  <a:pt x="10181" y="4050"/>
                </a:lnTo>
                <a:lnTo>
                  <a:pt x="10179" y="4042"/>
                </a:lnTo>
                <a:lnTo>
                  <a:pt x="10177" y="4034"/>
                </a:lnTo>
                <a:lnTo>
                  <a:pt x="10179" y="4029"/>
                </a:lnTo>
                <a:lnTo>
                  <a:pt x="10182" y="4026"/>
                </a:lnTo>
                <a:lnTo>
                  <a:pt x="10187" y="4021"/>
                </a:lnTo>
                <a:lnTo>
                  <a:pt x="10195" y="4017"/>
                </a:lnTo>
                <a:lnTo>
                  <a:pt x="10195" y="4017"/>
                </a:lnTo>
                <a:lnTo>
                  <a:pt x="10213" y="4007"/>
                </a:lnTo>
                <a:lnTo>
                  <a:pt x="10227" y="4002"/>
                </a:lnTo>
                <a:lnTo>
                  <a:pt x="10240" y="3999"/>
                </a:lnTo>
                <a:lnTo>
                  <a:pt x="10248" y="4001"/>
                </a:lnTo>
                <a:lnTo>
                  <a:pt x="10248" y="4001"/>
                </a:lnTo>
                <a:lnTo>
                  <a:pt x="10251" y="4002"/>
                </a:lnTo>
                <a:lnTo>
                  <a:pt x="10256" y="4005"/>
                </a:lnTo>
                <a:lnTo>
                  <a:pt x="10262" y="4009"/>
                </a:lnTo>
                <a:lnTo>
                  <a:pt x="10275" y="4009"/>
                </a:lnTo>
                <a:lnTo>
                  <a:pt x="10275" y="4009"/>
                </a:lnTo>
                <a:lnTo>
                  <a:pt x="10304" y="4007"/>
                </a:lnTo>
                <a:lnTo>
                  <a:pt x="10323" y="4005"/>
                </a:lnTo>
                <a:lnTo>
                  <a:pt x="10323" y="4005"/>
                </a:lnTo>
                <a:lnTo>
                  <a:pt x="10327" y="4002"/>
                </a:lnTo>
                <a:lnTo>
                  <a:pt x="10330" y="3997"/>
                </a:lnTo>
                <a:lnTo>
                  <a:pt x="10336" y="3988"/>
                </a:lnTo>
                <a:lnTo>
                  <a:pt x="10340" y="3983"/>
                </a:lnTo>
                <a:lnTo>
                  <a:pt x="10344" y="3980"/>
                </a:lnTo>
                <a:lnTo>
                  <a:pt x="10349" y="3980"/>
                </a:lnTo>
                <a:lnTo>
                  <a:pt x="10356" y="3984"/>
                </a:lnTo>
                <a:lnTo>
                  <a:pt x="10356" y="3984"/>
                </a:lnTo>
                <a:lnTo>
                  <a:pt x="10362" y="3989"/>
                </a:lnTo>
                <a:lnTo>
                  <a:pt x="10364" y="3994"/>
                </a:lnTo>
                <a:lnTo>
                  <a:pt x="10364" y="3999"/>
                </a:lnTo>
                <a:lnTo>
                  <a:pt x="10360" y="4004"/>
                </a:lnTo>
                <a:lnTo>
                  <a:pt x="10354" y="4012"/>
                </a:lnTo>
                <a:lnTo>
                  <a:pt x="10348" y="4018"/>
                </a:lnTo>
                <a:lnTo>
                  <a:pt x="10348" y="4018"/>
                </a:lnTo>
                <a:lnTo>
                  <a:pt x="10341" y="4025"/>
                </a:lnTo>
                <a:lnTo>
                  <a:pt x="10336" y="4029"/>
                </a:lnTo>
                <a:lnTo>
                  <a:pt x="10332" y="4031"/>
                </a:lnTo>
                <a:lnTo>
                  <a:pt x="10327" y="4033"/>
                </a:lnTo>
                <a:lnTo>
                  <a:pt x="10327" y="4033"/>
                </a:lnTo>
                <a:lnTo>
                  <a:pt x="10320" y="4033"/>
                </a:lnTo>
                <a:lnTo>
                  <a:pt x="10303" y="4029"/>
                </a:lnTo>
                <a:lnTo>
                  <a:pt x="10303" y="4029"/>
                </a:lnTo>
                <a:lnTo>
                  <a:pt x="10290" y="4028"/>
                </a:lnTo>
                <a:lnTo>
                  <a:pt x="10282" y="4025"/>
                </a:lnTo>
                <a:lnTo>
                  <a:pt x="10272" y="4025"/>
                </a:lnTo>
                <a:lnTo>
                  <a:pt x="10261" y="4028"/>
                </a:lnTo>
                <a:lnTo>
                  <a:pt x="10261" y="4028"/>
                </a:lnTo>
                <a:lnTo>
                  <a:pt x="10254" y="4029"/>
                </a:lnTo>
                <a:lnTo>
                  <a:pt x="10248" y="4031"/>
                </a:lnTo>
                <a:lnTo>
                  <a:pt x="10235" y="4031"/>
                </a:lnTo>
                <a:lnTo>
                  <a:pt x="10229" y="4033"/>
                </a:lnTo>
                <a:lnTo>
                  <a:pt x="10224" y="4034"/>
                </a:lnTo>
                <a:lnTo>
                  <a:pt x="10221" y="4037"/>
                </a:lnTo>
                <a:lnTo>
                  <a:pt x="10218" y="4044"/>
                </a:lnTo>
                <a:lnTo>
                  <a:pt x="10218" y="4044"/>
                </a:lnTo>
                <a:lnTo>
                  <a:pt x="10211" y="4057"/>
                </a:lnTo>
                <a:lnTo>
                  <a:pt x="10206" y="4068"/>
                </a:lnTo>
                <a:lnTo>
                  <a:pt x="10205" y="4073"/>
                </a:lnTo>
                <a:lnTo>
                  <a:pt x="10205" y="4076"/>
                </a:lnTo>
                <a:lnTo>
                  <a:pt x="10205" y="4079"/>
                </a:lnTo>
                <a:lnTo>
                  <a:pt x="10208" y="4081"/>
                </a:lnTo>
                <a:lnTo>
                  <a:pt x="10208" y="4081"/>
                </a:lnTo>
                <a:lnTo>
                  <a:pt x="10221" y="4086"/>
                </a:lnTo>
                <a:lnTo>
                  <a:pt x="10229" y="4087"/>
                </a:lnTo>
                <a:lnTo>
                  <a:pt x="10235" y="4087"/>
                </a:lnTo>
                <a:lnTo>
                  <a:pt x="10243" y="4082"/>
                </a:lnTo>
                <a:lnTo>
                  <a:pt x="10243" y="4082"/>
                </a:lnTo>
                <a:lnTo>
                  <a:pt x="10251" y="4078"/>
                </a:lnTo>
                <a:lnTo>
                  <a:pt x="10258" y="4074"/>
                </a:lnTo>
                <a:lnTo>
                  <a:pt x="10264" y="4071"/>
                </a:lnTo>
                <a:lnTo>
                  <a:pt x="10272" y="4070"/>
                </a:lnTo>
                <a:lnTo>
                  <a:pt x="10272" y="4070"/>
                </a:lnTo>
                <a:lnTo>
                  <a:pt x="10283" y="4068"/>
                </a:lnTo>
                <a:lnTo>
                  <a:pt x="10293" y="4066"/>
                </a:lnTo>
                <a:lnTo>
                  <a:pt x="10303" y="4065"/>
                </a:lnTo>
                <a:lnTo>
                  <a:pt x="10306" y="4066"/>
                </a:lnTo>
                <a:lnTo>
                  <a:pt x="10307" y="4070"/>
                </a:lnTo>
                <a:lnTo>
                  <a:pt x="10307" y="4070"/>
                </a:lnTo>
                <a:lnTo>
                  <a:pt x="10307" y="4073"/>
                </a:lnTo>
                <a:lnTo>
                  <a:pt x="10306" y="4076"/>
                </a:lnTo>
                <a:lnTo>
                  <a:pt x="10296" y="4084"/>
                </a:lnTo>
                <a:lnTo>
                  <a:pt x="10283" y="4094"/>
                </a:lnTo>
                <a:lnTo>
                  <a:pt x="10272" y="4102"/>
                </a:lnTo>
                <a:lnTo>
                  <a:pt x="10272" y="4102"/>
                </a:lnTo>
                <a:lnTo>
                  <a:pt x="10266" y="4107"/>
                </a:lnTo>
                <a:lnTo>
                  <a:pt x="10261" y="4110"/>
                </a:lnTo>
                <a:lnTo>
                  <a:pt x="10258" y="4111"/>
                </a:lnTo>
                <a:lnTo>
                  <a:pt x="10253" y="4119"/>
                </a:lnTo>
                <a:lnTo>
                  <a:pt x="10253" y="4119"/>
                </a:lnTo>
                <a:lnTo>
                  <a:pt x="10248" y="4129"/>
                </a:lnTo>
                <a:lnTo>
                  <a:pt x="10248" y="4132"/>
                </a:lnTo>
                <a:lnTo>
                  <a:pt x="10248" y="4134"/>
                </a:lnTo>
                <a:lnTo>
                  <a:pt x="10253" y="4139"/>
                </a:lnTo>
                <a:lnTo>
                  <a:pt x="10259" y="4145"/>
                </a:lnTo>
                <a:lnTo>
                  <a:pt x="10259" y="4145"/>
                </a:lnTo>
                <a:lnTo>
                  <a:pt x="10264" y="4153"/>
                </a:lnTo>
                <a:lnTo>
                  <a:pt x="10266" y="4158"/>
                </a:lnTo>
                <a:lnTo>
                  <a:pt x="10269" y="4171"/>
                </a:lnTo>
                <a:lnTo>
                  <a:pt x="10269" y="4171"/>
                </a:lnTo>
                <a:lnTo>
                  <a:pt x="10271" y="4182"/>
                </a:lnTo>
                <a:lnTo>
                  <a:pt x="10272" y="4187"/>
                </a:lnTo>
                <a:lnTo>
                  <a:pt x="10275" y="4195"/>
                </a:lnTo>
                <a:lnTo>
                  <a:pt x="10275" y="4195"/>
                </a:lnTo>
                <a:lnTo>
                  <a:pt x="10277" y="4198"/>
                </a:lnTo>
                <a:lnTo>
                  <a:pt x="10274" y="4201"/>
                </a:lnTo>
                <a:lnTo>
                  <a:pt x="10271" y="4203"/>
                </a:lnTo>
                <a:lnTo>
                  <a:pt x="10266" y="4206"/>
                </a:lnTo>
                <a:lnTo>
                  <a:pt x="10256" y="4208"/>
                </a:lnTo>
                <a:lnTo>
                  <a:pt x="10253" y="4208"/>
                </a:lnTo>
                <a:lnTo>
                  <a:pt x="10253" y="4208"/>
                </a:lnTo>
                <a:lnTo>
                  <a:pt x="10250" y="4209"/>
                </a:lnTo>
                <a:lnTo>
                  <a:pt x="10242" y="4209"/>
                </a:lnTo>
                <a:lnTo>
                  <a:pt x="10238" y="4209"/>
                </a:lnTo>
                <a:lnTo>
                  <a:pt x="10235" y="4209"/>
                </a:lnTo>
                <a:lnTo>
                  <a:pt x="10232" y="4208"/>
                </a:lnTo>
                <a:lnTo>
                  <a:pt x="10232" y="4203"/>
                </a:lnTo>
                <a:lnTo>
                  <a:pt x="10232" y="4203"/>
                </a:lnTo>
                <a:lnTo>
                  <a:pt x="10229" y="4182"/>
                </a:lnTo>
                <a:lnTo>
                  <a:pt x="10227" y="4169"/>
                </a:lnTo>
                <a:lnTo>
                  <a:pt x="10192" y="4164"/>
                </a:lnTo>
                <a:lnTo>
                  <a:pt x="10192" y="4185"/>
                </a:lnTo>
                <a:lnTo>
                  <a:pt x="10192" y="4185"/>
                </a:lnTo>
                <a:lnTo>
                  <a:pt x="10197" y="4193"/>
                </a:lnTo>
                <a:lnTo>
                  <a:pt x="10200" y="4201"/>
                </a:lnTo>
                <a:lnTo>
                  <a:pt x="10201" y="4208"/>
                </a:lnTo>
                <a:lnTo>
                  <a:pt x="10201" y="4208"/>
                </a:lnTo>
                <a:lnTo>
                  <a:pt x="10198" y="4233"/>
                </a:lnTo>
                <a:lnTo>
                  <a:pt x="10185" y="4249"/>
                </a:lnTo>
                <a:lnTo>
                  <a:pt x="10161" y="4229"/>
                </a:lnTo>
                <a:lnTo>
                  <a:pt x="10161" y="4229"/>
                </a:lnTo>
                <a:lnTo>
                  <a:pt x="10166" y="4222"/>
                </a:lnTo>
                <a:lnTo>
                  <a:pt x="10173" y="4208"/>
                </a:lnTo>
                <a:lnTo>
                  <a:pt x="10174" y="4198"/>
                </a:lnTo>
                <a:lnTo>
                  <a:pt x="10176" y="4190"/>
                </a:lnTo>
                <a:lnTo>
                  <a:pt x="10174" y="4184"/>
                </a:lnTo>
                <a:lnTo>
                  <a:pt x="10173" y="4182"/>
                </a:lnTo>
                <a:lnTo>
                  <a:pt x="10169" y="4180"/>
                </a:lnTo>
                <a:lnTo>
                  <a:pt x="10169" y="4180"/>
                </a:lnTo>
                <a:lnTo>
                  <a:pt x="10157" y="4176"/>
                </a:lnTo>
                <a:lnTo>
                  <a:pt x="10149" y="4171"/>
                </a:lnTo>
                <a:lnTo>
                  <a:pt x="10145" y="4164"/>
                </a:lnTo>
                <a:lnTo>
                  <a:pt x="10144" y="4156"/>
                </a:lnTo>
                <a:lnTo>
                  <a:pt x="10144" y="4156"/>
                </a:lnTo>
                <a:lnTo>
                  <a:pt x="10145" y="4148"/>
                </a:lnTo>
                <a:lnTo>
                  <a:pt x="10149" y="4139"/>
                </a:lnTo>
                <a:lnTo>
                  <a:pt x="10152" y="4131"/>
                </a:lnTo>
                <a:lnTo>
                  <a:pt x="10155" y="4123"/>
                </a:lnTo>
                <a:lnTo>
                  <a:pt x="10155" y="4123"/>
                </a:lnTo>
                <a:lnTo>
                  <a:pt x="10157" y="4110"/>
                </a:lnTo>
                <a:lnTo>
                  <a:pt x="10157" y="4092"/>
                </a:lnTo>
                <a:lnTo>
                  <a:pt x="10157" y="4092"/>
                </a:lnTo>
                <a:close/>
                <a:moveTo>
                  <a:pt x="10876" y="2602"/>
                </a:moveTo>
                <a:lnTo>
                  <a:pt x="10876" y="2602"/>
                </a:lnTo>
                <a:lnTo>
                  <a:pt x="10889" y="2570"/>
                </a:lnTo>
                <a:lnTo>
                  <a:pt x="10892" y="2554"/>
                </a:lnTo>
                <a:lnTo>
                  <a:pt x="10895" y="2541"/>
                </a:lnTo>
                <a:lnTo>
                  <a:pt x="10895" y="2541"/>
                </a:lnTo>
                <a:lnTo>
                  <a:pt x="10893" y="2533"/>
                </a:lnTo>
                <a:lnTo>
                  <a:pt x="10895" y="2527"/>
                </a:lnTo>
                <a:lnTo>
                  <a:pt x="10895" y="2522"/>
                </a:lnTo>
                <a:lnTo>
                  <a:pt x="10898" y="2519"/>
                </a:lnTo>
                <a:lnTo>
                  <a:pt x="10903" y="2516"/>
                </a:lnTo>
                <a:lnTo>
                  <a:pt x="10908" y="2512"/>
                </a:lnTo>
                <a:lnTo>
                  <a:pt x="10908" y="2512"/>
                </a:lnTo>
                <a:lnTo>
                  <a:pt x="10919" y="2506"/>
                </a:lnTo>
                <a:lnTo>
                  <a:pt x="10925" y="2501"/>
                </a:lnTo>
                <a:lnTo>
                  <a:pt x="10932" y="2500"/>
                </a:lnTo>
                <a:lnTo>
                  <a:pt x="10938" y="2501"/>
                </a:lnTo>
                <a:lnTo>
                  <a:pt x="10938" y="2501"/>
                </a:lnTo>
                <a:lnTo>
                  <a:pt x="10946" y="2503"/>
                </a:lnTo>
                <a:lnTo>
                  <a:pt x="10951" y="2504"/>
                </a:lnTo>
                <a:lnTo>
                  <a:pt x="10954" y="2506"/>
                </a:lnTo>
                <a:lnTo>
                  <a:pt x="10956" y="2509"/>
                </a:lnTo>
                <a:lnTo>
                  <a:pt x="10956" y="2519"/>
                </a:lnTo>
                <a:lnTo>
                  <a:pt x="10956" y="2519"/>
                </a:lnTo>
                <a:lnTo>
                  <a:pt x="10958" y="2530"/>
                </a:lnTo>
                <a:lnTo>
                  <a:pt x="10959" y="2536"/>
                </a:lnTo>
                <a:lnTo>
                  <a:pt x="10964" y="2551"/>
                </a:lnTo>
                <a:lnTo>
                  <a:pt x="10964" y="2551"/>
                </a:lnTo>
                <a:lnTo>
                  <a:pt x="10966" y="2554"/>
                </a:lnTo>
                <a:lnTo>
                  <a:pt x="10969" y="2554"/>
                </a:lnTo>
                <a:lnTo>
                  <a:pt x="10972" y="2551"/>
                </a:lnTo>
                <a:lnTo>
                  <a:pt x="10974" y="2549"/>
                </a:lnTo>
                <a:lnTo>
                  <a:pt x="10974" y="2554"/>
                </a:lnTo>
                <a:lnTo>
                  <a:pt x="10970" y="2578"/>
                </a:lnTo>
                <a:lnTo>
                  <a:pt x="10970" y="2578"/>
                </a:lnTo>
                <a:lnTo>
                  <a:pt x="10967" y="2597"/>
                </a:lnTo>
                <a:lnTo>
                  <a:pt x="10964" y="2610"/>
                </a:lnTo>
                <a:lnTo>
                  <a:pt x="10959" y="2620"/>
                </a:lnTo>
                <a:lnTo>
                  <a:pt x="10956" y="2626"/>
                </a:lnTo>
                <a:lnTo>
                  <a:pt x="10951" y="2631"/>
                </a:lnTo>
                <a:lnTo>
                  <a:pt x="10948" y="2633"/>
                </a:lnTo>
                <a:lnTo>
                  <a:pt x="10940" y="2636"/>
                </a:lnTo>
                <a:lnTo>
                  <a:pt x="10940" y="2636"/>
                </a:lnTo>
                <a:lnTo>
                  <a:pt x="10937" y="2639"/>
                </a:lnTo>
                <a:lnTo>
                  <a:pt x="10935" y="2642"/>
                </a:lnTo>
                <a:lnTo>
                  <a:pt x="10932" y="2649"/>
                </a:lnTo>
                <a:lnTo>
                  <a:pt x="10930" y="2657"/>
                </a:lnTo>
                <a:lnTo>
                  <a:pt x="10929" y="2665"/>
                </a:lnTo>
                <a:lnTo>
                  <a:pt x="10929" y="2665"/>
                </a:lnTo>
                <a:lnTo>
                  <a:pt x="10930" y="2678"/>
                </a:lnTo>
                <a:lnTo>
                  <a:pt x="10930" y="2684"/>
                </a:lnTo>
                <a:lnTo>
                  <a:pt x="10929" y="2691"/>
                </a:lnTo>
                <a:lnTo>
                  <a:pt x="10929" y="2691"/>
                </a:lnTo>
                <a:lnTo>
                  <a:pt x="10927" y="2702"/>
                </a:lnTo>
                <a:lnTo>
                  <a:pt x="10925" y="2708"/>
                </a:lnTo>
                <a:lnTo>
                  <a:pt x="10922" y="2715"/>
                </a:lnTo>
                <a:lnTo>
                  <a:pt x="10922" y="2715"/>
                </a:lnTo>
                <a:lnTo>
                  <a:pt x="10921" y="2719"/>
                </a:lnTo>
                <a:lnTo>
                  <a:pt x="10921" y="2724"/>
                </a:lnTo>
                <a:lnTo>
                  <a:pt x="10921" y="2734"/>
                </a:lnTo>
                <a:lnTo>
                  <a:pt x="10919" y="2739"/>
                </a:lnTo>
                <a:lnTo>
                  <a:pt x="10917" y="2744"/>
                </a:lnTo>
                <a:lnTo>
                  <a:pt x="10914" y="2745"/>
                </a:lnTo>
                <a:lnTo>
                  <a:pt x="10911" y="2748"/>
                </a:lnTo>
                <a:lnTo>
                  <a:pt x="10911" y="2748"/>
                </a:lnTo>
                <a:lnTo>
                  <a:pt x="10906" y="2748"/>
                </a:lnTo>
                <a:lnTo>
                  <a:pt x="10901" y="2747"/>
                </a:lnTo>
                <a:lnTo>
                  <a:pt x="10893" y="2742"/>
                </a:lnTo>
                <a:lnTo>
                  <a:pt x="10889" y="2736"/>
                </a:lnTo>
                <a:lnTo>
                  <a:pt x="10887" y="2734"/>
                </a:lnTo>
                <a:lnTo>
                  <a:pt x="10887" y="2734"/>
                </a:lnTo>
                <a:lnTo>
                  <a:pt x="10882" y="2737"/>
                </a:lnTo>
                <a:lnTo>
                  <a:pt x="10877" y="2742"/>
                </a:lnTo>
                <a:lnTo>
                  <a:pt x="10874" y="2748"/>
                </a:lnTo>
                <a:lnTo>
                  <a:pt x="10874" y="2748"/>
                </a:lnTo>
                <a:lnTo>
                  <a:pt x="10869" y="2755"/>
                </a:lnTo>
                <a:lnTo>
                  <a:pt x="10863" y="2761"/>
                </a:lnTo>
                <a:lnTo>
                  <a:pt x="10855" y="2768"/>
                </a:lnTo>
                <a:lnTo>
                  <a:pt x="10829" y="2764"/>
                </a:lnTo>
                <a:lnTo>
                  <a:pt x="10829" y="2764"/>
                </a:lnTo>
                <a:lnTo>
                  <a:pt x="10818" y="2769"/>
                </a:lnTo>
                <a:lnTo>
                  <a:pt x="10807" y="2776"/>
                </a:lnTo>
                <a:lnTo>
                  <a:pt x="10800" y="2782"/>
                </a:lnTo>
                <a:lnTo>
                  <a:pt x="10800" y="2782"/>
                </a:lnTo>
                <a:lnTo>
                  <a:pt x="10795" y="2785"/>
                </a:lnTo>
                <a:lnTo>
                  <a:pt x="10791" y="2789"/>
                </a:lnTo>
                <a:lnTo>
                  <a:pt x="10776" y="2797"/>
                </a:lnTo>
                <a:lnTo>
                  <a:pt x="10763" y="2801"/>
                </a:lnTo>
                <a:lnTo>
                  <a:pt x="10759" y="2805"/>
                </a:lnTo>
                <a:lnTo>
                  <a:pt x="10755" y="2808"/>
                </a:lnTo>
                <a:lnTo>
                  <a:pt x="10755" y="2808"/>
                </a:lnTo>
                <a:lnTo>
                  <a:pt x="10750" y="2821"/>
                </a:lnTo>
                <a:lnTo>
                  <a:pt x="10747" y="2825"/>
                </a:lnTo>
                <a:lnTo>
                  <a:pt x="10742" y="2829"/>
                </a:lnTo>
                <a:lnTo>
                  <a:pt x="10742" y="2829"/>
                </a:lnTo>
                <a:lnTo>
                  <a:pt x="10739" y="2829"/>
                </a:lnTo>
                <a:lnTo>
                  <a:pt x="10736" y="2829"/>
                </a:lnTo>
                <a:lnTo>
                  <a:pt x="10730" y="2824"/>
                </a:lnTo>
                <a:lnTo>
                  <a:pt x="10723" y="2821"/>
                </a:lnTo>
                <a:lnTo>
                  <a:pt x="10717" y="2817"/>
                </a:lnTo>
                <a:lnTo>
                  <a:pt x="10717" y="2817"/>
                </a:lnTo>
                <a:lnTo>
                  <a:pt x="10707" y="2816"/>
                </a:lnTo>
                <a:lnTo>
                  <a:pt x="10699" y="2816"/>
                </a:lnTo>
                <a:lnTo>
                  <a:pt x="10691" y="2819"/>
                </a:lnTo>
                <a:lnTo>
                  <a:pt x="10683" y="2822"/>
                </a:lnTo>
                <a:lnTo>
                  <a:pt x="10672" y="2830"/>
                </a:lnTo>
                <a:lnTo>
                  <a:pt x="10669" y="2833"/>
                </a:lnTo>
                <a:lnTo>
                  <a:pt x="10640" y="2845"/>
                </a:lnTo>
                <a:lnTo>
                  <a:pt x="10640" y="2845"/>
                </a:lnTo>
                <a:lnTo>
                  <a:pt x="10622" y="2846"/>
                </a:lnTo>
                <a:lnTo>
                  <a:pt x="10609" y="2848"/>
                </a:lnTo>
                <a:lnTo>
                  <a:pt x="10604" y="2850"/>
                </a:lnTo>
                <a:lnTo>
                  <a:pt x="10603" y="2851"/>
                </a:lnTo>
                <a:lnTo>
                  <a:pt x="10603" y="2851"/>
                </a:lnTo>
                <a:lnTo>
                  <a:pt x="10603" y="2856"/>
                </a:lnTo>
                <a:lnTo>
                  <a:pt x="10600" y="2861"/>
                </a:lnTo>
                <a:lnTo>
                  <a:pt x="10598" y="2866"/>
                </a:lnTo>
                <a:lnTo>
                  <a:pt x="10596" y="2872"/>
                </a:lnTo>
                <a:lnTo>
                  <a:pt x="10596" y="2872"/>
                </a:lnTo>
                <a:lnTo>
                  <a:pt x="10595" y="2877"/>
                </a:lnTo>
                <a:lnTo>
                  <a:pt x="10593" y="2882"/>
                </a:lnTo>
                <a:lnTo>
                  <a:pt x="10584" y="2891"/>
                </a:lnTo>
                <a:lnTo>
                  <a:pt x="10571" y="2901"/>
                </a:lnTo>
                <a:lnTo>
                  <a:pt x="10571" y="2901"/>
                </a:lnTo>
                <a:lnTo>
                  <a:pt x="10566" y="2894"/>
                </a:lnTo>
                <a:lnTo>
                  <a:pt x="10561" y="2888"/>
                </a:lnTo>
                <a:lnTo>
                  <a:pt x="10556" y="2878"/>
                </a:lnTo>
                <a:lnTo>
                  <a:pt x="10555" y="2870"/>
                </a:lnTo>
                <a:lnTo>
                  <a:pt x="10555" y="2867"/>
                </a:lnTo>
                <a:lnTo>
                  <a:pt x="10555" y="2867"/>
                </a:lnTo>
                <a:lnTo>
                  <a:pt x="10556" y="2862"/>
                </a:lnTo>
                <a:lnTo>
                  <a:pt x="10561" y="2853"/>
                </a:lnTo>
                <a:lnTo>
                  <a:pt x="10563" y="2848"/>
                </a:lnTo>
                <a:lnTo>
                  <a:pt x="10561" y="2843"/>
                </a:lnTo>
                <a:lnTo>
                  <a:pt x="10559" y="2840"/>
                </a:lnTo>
                <a:lnTo>
                  <a:pt x="10555" y="2840"/>
                </a:lnTo>
                <a:lnTo>
                  <a:pt x="10555" y="2840"/>
                </a:lnTo>
                <a:lnTo>
                  <a:pt x="10543" y="2843"/>
                </a:lnTo>
                <a:lnTo>
                  <a:pt x="10534" y="2846"/>
                </a:lnTo>
                <a:lnTo>
                  <a:pt x="10531" y="2846"/>
                </a:lnTo>
                <a:lnTo>
                  <a:pt x="10527" y="2846"/>
                </a:lnTo>
                <a:lnTo>
                  <a:pt x="10526" y="2845"/>
                </a:lnTo>
                <a:lnTo>
                  <a:pt x="10524" y="2840"/>
                </a:lnTo>
                <a:lnTo>
                  <a:pt x="10524" y="2840"/>
                </a:lnTo>
                <a:lnTo>
                  <a:pt x="10526" y="2832"/>
                </a:lnTo>
                <a:lnTo>
                  <a:pt x="10531" y="2824"/>
                </a:lnTo>
                <a:lnTo>
                  <a:pt x="10537" y="2819"/>
                </a:lnTo>
                <a:lnTo>
                  <a:pt x="10545" y="2813"/>
                </a:lnTo>
                <a:lnTo>
                  <a:pt x="10545" y="2813"/>
                </a:lnTo>
                <a:lnTo>
                  <a:pt x="10553" y="2808"/>
                </a:lnTo>
                <a:lnTo>
                  <a:pt x="10558" y="2806"/>
                </a:lnTo>
                <a:lnTo>
                  <a:pt x="10563" y="2805"/>
                </a:lnTo>
                <a:lnTo>
                  <a:pt x="10569" y="2801"/>
                </a:lnTo>
                <a:lnTo>
                  <a:pt x="10569" y="2801"/>
                </a:lnTo>
                <a:lnTo>
                  <a:pt x="10576" y="2795"/>
                </a:lnTo>
                <a:lnTo>
                  <a:pt x="10580" y="2787"/>
                </a:lnTo>
                <a:lnTo>
                  <a:pt x="10584" y="2779"/>
                </a:lnTo>
                <a:lnTo>
                  <a:pt x="10590" y="2771"/>
                </a:lnTo>
                <a:lnTo>
                  <a:pt x="10590" y="2771"/>
                </a:lnTo>
                <a:lnTo>
                  <a:pt x="10601" y="2760"/>
                </a:lnTo>
                <a:lnTo>
                  <a:pt x="10617" y="2748"/>
                </a:lnTo>
                <a:lnTo>
                  <a:pt x="10638" y="2739"/>
                </a:lnTo>
                <a:lnTo>
                  <a:pt x="10649" y="2734"/>
                </a:lnTo>
                <a:lnTo>
                  <a:pt x="10659" y="2731"/>
                </a:lnTo>
                <a:lnTo>
                  <a:pt x="10659" y="2731"/>
                </a:lnTo>
                <a:lnTo>
                  <a:pt x="10678" y="2729"/>
                </a:lnTo>
                <a:lnTo>
                  <a:pt x="10699" y="2728"/>
                </a:lnTo>
                <a:lnTo>
                  <a:pt x="10715" y="2726"/>
                </a:lnTo>
                <a:lnTo>
                  <a:pt x="10726" y="2724"/>
                </a:lnTo>
                <a:lnTo>
                  <a:pt x="10726" y="2724"/>
                </a:lnTo>
                <a:lnTo>
                  <a:pt x="10728" y="2726"/>
                </a:lnTo>
                <a:lnTo>
                  <a:pt x="10731" y="2728"/>
                </a:lnTo>
                <a:lnTo>
                  <a:pt x="10733" y="2737"/>
                </a:lnTo>
                <a:lnTo>
                  <a:pt x="10736" y="2742"/>
                </a:lnTo>
                <a:lnTo>
                  <a:pt x="10738" y="2744"/>
                </a:lnTo>
                <a:lnTo>
                  <a:pt x="10741" y="2744"/>
                </a:lnTo>
                <a:lnTo>
                  <a:pt x="10747" y="2739"/>
                </a:lnTo>
                <a:lnTo>
                  <a:pt x="10747" y="2739"/>
                </a:lnTo>
                <a:lnTo>
                  <a:pt x="10757" y="2726"/>
                </a:lnTo>
                <a:lnTo>
                  <a:pt x="10763" y="2715"/>
                </a:lnTo>
                <a:lnTo>
                  <a:pt x="10768" y="2705"/>
                </a:lnTo>
                <a:lnTo>
                  <a:pt x="10771" y="2694"/>
                </a:lnTo>
                <a:lnTo>
                  <a:pt x="10771" y="2694"/>
                </a:lnTo>
                <a:lnTo>
                  <a:pt x="10783" y="2670"/>
                </a:lnTo>
                <a:lnTo>
                  <a:pt x="10789" y="2657"/>
                </a:lnTo>
                <a:lnTo>
                  <a:pt x="10795" y="2650"/>
                </a:lnTo>
                <a:lnTo>
                  <a:pt x="10795" y="2650"/>
                </a:lnTo>
                <a:lnTo>
                  <a:pt x="10795" y="2650"/>
                </a:lnTo>
                <a:lnTo>
                  <a:pt x="10797" y="2650"/>
                </a:lnTo>
                <a:lnTo>
                  <a:pt x="10799" y="2655"/>
                </a:lnTo>
                <a:lnTo>
                  <a:pt x="10802" y="2666"/>
                </a:lnTo>
                <a:lnTo>
                  <a:pt x="10803" y="2673"/>
                </a:lnTo>
                <a:lnTo>
                  <a:pt x="10805" y="2678"/>
                </a:lnTo>
                <a:lnTo>
                  <a:pt x="10810" y="2681"/>
                </a:lnTo>
                <a:lnTo>
                  <a:pt x="10813" y="2678"/>
                </a:lnTo>
                <a:lnTo>
                  <a:pt x="10813" y="2678"/>
                </a:lnTo>
                <a:lnTo>
                  <a:pt x="10826" y="2670"/>
                </a:lnTo>
                <a:lnTo>
                  <a:pt x="10840" y="2660"/>
                </a:lnTo>
                <a:lnTo>
                  <a:pt x="10853" y="2652"/>
                </a:lnTo>
                <a:lnTo>
                  <a:pt x="10864" y="2641"/>
                </a:lnTo>
                <a:lnTo>
                  <a:pt x="10864" y="2641"/>
                </a:lnTo>
                <a:lnTo>
                  <a:pt x="10868" y="2636"/>
                </a:lnTo>
                <a:lnTo>
                  <a:pt x="10871" y="2631"/>
                </a:lnTo>
                <a:lnTo>
                  <a:pt x="10872" y="2623"/>
                </a:lnTo>
                <a:lnTo>
                  <a:pt x="10872" y="2614"/>
                </a:lnTo>
                <a:lnTo>
                  <a:pt x="10876" y="2602"/>
                </a:lnTo>
                <a:lnTo>
                  <a:pt x="10876" y="2602"/>
                </a:lnTo>
                <a:close/>
                <a:moveTo>
                  <a:pt x="11003" y="1949"/>
                </a:moveTo>
                <a:lnTo>
                  <a:pt x="11003" y="1949"/>
                </a:lnTo>
                <a:lnTo>
                  <a:pt x="11003" y="1968"/>
                </a:lnTo>
                <a:lnTo>
                  <a:pt x="11004" y="1981"/>
                </a:lnTo>
                <a:lnTo>
                  <a:pt x="11006" y="1989"/>
                </a:lnTo>
                <a:lnTo>
                  <a:pt x="11011" y="1997"/>
                </a:lnTo>
                <a:lnTo>
                  <a:pt x="11011" y="1997"/>
                </a:lnTo>
                <a:lnTo>
                  <a:pt x="11017" y="2010"/>
                </a:lnTo>
                <a:lnTo>
                  <a:pt x="11019" y="2016"/>
                </a:lnTo>
                <a:lnTo>
                  <a:pt x="11020" y="2023"/>
                </a:lnTo>
                <a:lnTo>
                  <a:pt x="11022" y="2036"/>
                </a:lnTo>
                <a:lnTo>
                  <a:pt x="11022" y="2036"/>
                </a:lnTo>
                <a:lnTo>
                  <a:pt x="11027" y="2071"/>
                </a:lnTo>
                <a:lnTo>
                  <a:pt x="11030" y="2085"/>
                </a:lnTo>
                <a:lnTo>
                  <a:pt x="11033" y="2097"/>
                </a:lnTo>
                <a:lnTo>
                  <a:pt x="11033" y="2097"/>
                </a:lnTo>
                <a:lnTo>
                  <a:pt x="11044" y="2117"/>
                </a:lnTo>
                <a:lnTo>
                  <a:pt x="11049" y="2130"/>
                </a:lnTo>
                <a:lnTo>
                  <a:pt x="11051" y="2137"/>
                </a:lnTo>
                <a:lnTo>
                  <a:pt x="11052" y="2142"/>
                </a:lnTo>
                <a:lnTo>
                  <a:pt x="11052" y="2142"/>
                </a:lnTo>
                <a:lnTo>
                  <a:pt x="11051" y="2146"/>
                </a:lnTo>
                <a:lnTo>
                  <a:pt x="11049" y="2146"/>
                </a:lnTo>
                <a:lnTo>
                  <a:pt x="11044" y="2146"/>
                </a:lnTo>
                <a:lnTo>
                  <a:pt x="11041" y="2145"/>
                </a:lnTo>
                <a:lnTo>
                  <a:pt x="11030" y="2142"/>
                </a:lnTo>
                <a:lnTo>
                  <a:pt x="11023" y="2142"/>
                </a:lnTo>
                <a:lnTo>
                  <a:pt x="11017" y="2142"/>
                </a:lnTo>
                <a:lnTo>
                  <a:pt x="11017" y="2142"/>
                </a:lnTo>
                <a:lnTo>
                  <a:pt x="11007" y="2146"/>
                </a:lnTo>
                <a:lnTo>
                  <a:pt x="11001" y="2151"/>
                </a:lnTo>
                <a:lnTo>
                  <a:pt x="10998" y="2159"/>
                </a:lnTo>
                <a:lnTo>
                  <a:pt x="10996" y="2170"/>
                </a:lnTo>
                <a:lnTo>
                  <a:pt x="10996" y="2170"/>
                </a:lnTo>
                <a:lnTo>
                  <a:pt x="10994" y="2199"/>
                </a:lnTo>
                <a:lnTo>
                  <a:pt x="10994" y="2214"/>
                </a:lnTo>
                <a:lnTo>
                  <a:pt x="10994" y="2214"/>
                </a:lnTo>
                <a:lnTo>
                  <a:pt x="10993" y="2219"/>
                </a:lnTo>
                <a:lnTo>
                  <a:pt x="10993" y="2228"/>
                </a:lnTo>
                <a:lnTo>
                  <a:pt x="10994" y="2239"/>
                </a:lnTo>
                <a:lnTo>
                  <a:pt x="10998" y="2244"/>
                </a:lnTo>
                <a:lnTo>
                  <a:pt x="11001" y="2246"/>
                </a:lnTo>
                <a:lnTo>
                  <a:pt x="11001" y="2246"/>
                </a:lnTo>
                <a:lnTo>
                  <a:pt x="11009" y="2249"/>
                </a:lnTo>
                <a:lnTo>
                  <a:pt x="11017" y="2251"/>
                </a:lnTo>
                <a:lnTo>
                  <a:pt x="11020" y="2252"/>
                </a:lnTo>
                <a:lnTo>
                  <a:pt x="11022" y="2256"/>
                </a:lnTo>
                <a:lnTo>
                  <a:pt x="11023" y="2259"/>
                </a:lnTo>
                <a:lnTo>
                  <a:pt x="11023" y="2265"/>
                </a:lnTo>
                <a:lnTo>
                  <a:pt x="11023" y="2265"/>
                </a:lnTo>
                <a:lnTo>
                  <a:pt x="11023" y="2275"/>
                </a:lnTo>
                <a:lnTo>
                  <a:pt x="11020" y="2283"/>
                </a:lnTo>
                <a:lnTo>
                  <a:pt x="11017" y="2291"/>
                </a:lnTo>
                <a:lnTo>
                  <a:pt x="11017" y="2291"/>
                </a:lnTo>
                <a:lnTo>
                  <a:pt x="11015" y="2286"/>
                </a:lnTo>
                <a:lnTo>
                  <a:pt x="11012" y="2278"/>
                </a:lnTo>
                <a:lnTo>
                  <a:pt x="11006" y="2270"/>
                </a:lnTo>
                <a:lnTo>
                  <a:pt x="11001" y="2268"/>
                </a:lnTo>
                <a:lnTo>
                  <a:pt x="10996" y="2267"/>
                </a:lnTo>
                <a:lnTo>
                  <a:pt x="10996" y="2267"/>
                </a:lnTo>
                <a:lnTo>
                  <a:pt x="10986" y="2268"/>
                </a:lnTo>
                <a:lnTo>
                  <a:pt x="10977" y="2273"/>
                </a:lnTo>
                <a:lnTo>
                  <a:pt x="10972" y="2278"/>
                </a:lnTo>
                <a:lnTo>
                  <a:pt x="10970" y="2281"/>
                </a:lnTo>
                <a:lnTo>
                  <a:pt x="10970" y="2283"/>
                </a:lnTo>
                <a:lnTo>
                  <a:pt x="10970" y="2283"/>
                </a:lnTo>
                <a:lnTo>
                  <a:pt x="10962" y="2265"/>
                </a:lnTo>
                <a:lnTo>
                  <a:pt x="10959" y="2251"/>
                </a:lnTo>
                <a:lnTo>
                  <a:pt x="10958" y="2243"/>
                </a:lnTo>
                <a:lnTo>
                  <a:pt x="10959" y="2236"/>
                </a:lnTo>
                <a:lnTo>
                  <a:pt x="10959" y="2236"/>
                </a:lnTo>
                <a:lnTo>
                  <a:pt x="10962" y="2225"/>
                </a:lnTo>
                <a:lnTo>
                  <a:pt x="10964" y="2211"/>
                </a:lnTo>
                <a:lnTo>
                  <a:pt x="10964" y="2198"/>
                </a:lnTo>
                <a:lnTo>
                  <a:pt x="10964" y="2183"/>
                </a:lnTo>
                <a:lnTo>
                  <a:pt x="10964" y="2183"/>
                </a:lnTo>
                <a:lnTo>
                  <a:pt x="10961" y="2174"/>
                </a:lnTo>
                <a:lnTo>
                  <a:pt x="10958" y="2166"/>
                </a:lnTo>
                <a:lnTo>
                  <a:pt x="10956" y="2162"/>
                </a:lnTo>
                <a:lnTo>
                  <a:pt x="10956" y="2158"/>
                </a:lnTo>
                <a:lnTo>
                  <a:pt x="10956" y="2153"/>
                </a:lnTo>
                <a:lnTo>
                  <a:pt x="10959" y="2146"/>
                </a:lnTo>
                <a:lnTo>
                  <a:pt x="10959" y="2146"/>
                </a:lnTo>
                <a:lnTo>
                  <a:pt x="10966" y="2134"/>
                </a:lnTo>
                <a:lnTo>
                  <a:pt x="10970" y="2119"/>
                </a:lnTo>
                <a:lnTo>
                  <a:pt x="10974" y="2103"/>
                </a:lnTo>
                <a:lnTo>
                  <a:pt x="10975" y="2082"/>
                </a:lnTo>
                <a:lnTo>
                  <a:pt x="10975" y="2082"/>
                </a:lnTo>
                <a:lnTo>
                  <a:pt x="10978" y="2048"/>
                </a:lnTo>
                <a:lnTo>
                  <a:pt x="10977" y="2039"/>
                </a:lnTo>
                <a:lnTo>
                  <a:pt x="10974" y="2029"/>
                </a:lnTo>
                <a:lnTo>
                  <a:pt x="10974" y="2029"/>
                </a:lnTo>
                <a:lnTo>
                  <a:pt x="10966" y="2020"/>
                </a:lnTo>
                <a:lnTo>
                  <a:pt x="10959" y="2010"/>
                </a:lnTo>
                <a:lnTo>
                  <a:pt x="10956" y="2005"/>
                </a:lnTo>
                <a:lnTo>
                  <a:pt x="10954" y="2000"/>
                </a:lnTo>
                <a:lnTo>
                  <a:pt x="10954" y="1994"/>
                </a:lnTo>
                <a:lnTo>
                  <a:pt x="10956" y="1987"/>
                </a:lnTo>
                <a:lnTo>
                  <a:pt x="10956" y="1987"/>
                </a:lnTo>
                <a:lnTo>
                  <a:pt x="10964" y="1963"/>
                </a:lnTo>
                <a:lnTo>
                  <a:pt x="10969" y="1949"/>
                </a:lnTo>
                <a:lnTo>
                  <a:pt x="10969" y="1949"/>
                </a:lnTo>
                <a:lnTo>
                  <a:pt x="10972" y="1939"/>
                </a:lnTo>
                <a:lnTo>
                  <a:pt x="10978" y="1925"/>
                </a:lnTo>
                <a:lnTo>
                  <a:pt x="10982" y="1918"/>
                </a:lnTo>
                <a:lnTo>
                  <a:pt x="10985" y="1914"/>
                </a:lnTo>
                <a:lnTo>
                  <a:pt x="10990" y="1910"/>
                </a:lnTo>
                <a:lnTo>
                  <a:pt x="10994" y="1909"/>
                </a:lnTo>
                <a:lnTo>
                  <a:pt x="10994" y="1909"/>
                </a:lnTo>
                <a:lnTo>
                  <a:pt x="10998" y="1910"/>
                </a:lnTo>
                <a:lnTo>
                  <a:pt x="10999" y="1914"/>
                </a:lnTo>
                <a:lnTo>
                  <a:pt x="11003" y="1920"/>
                </a:lnTo>
                <a:lnTo>
                  <a:pt x="11003" y="1925"/>
                </a:lnTo>
                <a:lnTo>
                  <a:pt x="11003" y="1938"/>
                </a:lnTo>
                <a:lnTo>
                  <a:pt x="11003" y="1949"/>
                </a:lnTo>
                <a:lnTo>
                  <a:pt x="11003" y="1949"/>
                </a:lnTo>
                <a:close/>
                <a:moveTo>
                  <a:pt x="10945" y="2414"/>
                </a:moveTo>
                <a:lnTo>
                  <a:pt x="10945" y="2414"/>
                </a:lnTo>
                <a:lnTo>
                  <a:pt x="10950" y="2405"/>
                </a:lnTo>
                <a:lnTo>
                  <a:pt x="10953" y="2397"/>
                </a:lnTo>
                <a:lnTo>
                  <a:pt x="10953" y="2381"/>
                </a:lnTo>
                <a:lnTo>
                  <a:pt x="10953" y="2381"/>
                </a:lnTo>
                <a:lnTo>
                  <a:pt x="10953" y="2350"/>
                </a:lnTo>
                <a:lnTo>
                  <a:pt x="10953" y="2333"/>
                </a:lnTo>
                <a:lnTo>
                  <a:pt x="10954" y="2320"/>
                </a:lnTo>
                <a:lnTo>
                  <a:pt x="10954" y="2320"/>
                </a:lnTo>
                <a:lnTo>
                  <a:pt x="10956" y="2317"/>
                </a:lnTo>
                <a:lnTo>
                  <a:pt x="10959" y="2315"/>
                </a:lnTo>
                <a:lnTo>
                  <a:pt x="10962" y="2315"/>
                </a:lnTo>
                <a:lnTo>
                  <a:pt x="10967" y="2317"/>
                </a:lnTo>
                <a:lnTo>
                  <a:pt x="10972" y="2320"/>
                </a:lnTo>
                <a:lnTo>
                  <a:pt x="10977" y="2325"/>
                </a:lnTo>
                <a:lnTo>
                  <a:pt x="10982" y="2329"/>
                </a:lnTo>
                <a:lnTo>
                  <a:pt x="10985" y="2336"/>
                </a:lnTo>
                <a:lnTo>
                  <a:pt x="10985" y="2336"/>
                </a:lnTo>
                <a:lnTo>
                  <a:pt x="10990" y="2349"/>
                </a:lnTo>
                <a:lnTo>
                  <a:pt x="10994" y="2357"/>
                </a:lnTo>
                <a:lnTo>
                  <a:pt x="10998" y="2360"/>
                </a:lnTo>
                <a:lnTo>
                  <a:pt x="11003" y="2363"/>
                </a:lnTo>
                <a:lnTo>
                  <a:pt x="11015" y="2366"/>
                </a:lnTo>
                <a:lnTo>
                  <a:pt x="11015" y="2366"/>
                </a:lnTo>
                <a:lnTo>
                  <a:pt x="11022" y="2370"/>
                </a:lnTo>
                <a:lnTo>
                  <a:pt x="11030" y="2373"/>
                </a:lnTo>
                <a:lnTo>
                  <a:pt x="11046" y="2384"/>
                </a:lnTo>
                <a:lnTo>
                  <a:pt x="11054" y="2387"/>
                </a:lnTo>
                <a:lnTo>
                  <a:pt x="11060" y="2389"/>
                </a:lnTo>
                <a:lnTo>
                  <a:pt x="11067" y="2389"/>
                </a:lnTo>
                <a:lnTo>
                  <a:pt x="11073" y="2386"/>
                </a:lnTo>
                <a:lnTo>
                  <a:pt x="11073" y="2386"/>
                </a:lnTo>
                <a:lnTo>
                  <a:pt x="11076" y="2381"/>
                </a:lnTo>
                <a:lnTo>
                  <a:pt x="11080" y="2378"/>
                </a:lnTo>
                <a:lnTo>
                  <a:pt x="11083" y="2379"/>
                </a:lnTo>
                <a:lnTo>
                  <a:pt x="11084" y="2381"/>
                </a:lnTo>
                <a:lnTo>
                  <a:pt x="11086" y="2389"/>
                </a:lnTo>
                <a:lnTo>
                  <a:pt x="11086" y="2398"/>
                </a:lnTo>
                <a:lnTo>
                  <a:pt x="11086" y="2398"/>
                </a:lnTo>
                <a:lnTo>
                  <a:pt x="11086" y="2406"/>
                </a:lnTo>
                <a:lnTo>
                  <a:pt x="11088" y="2410"/>
                </a:lnTo>
                <a:lnTo>
                  <a:pt x="11091" y="2413"/>
                </a:lnTo>
                <a:lnTo>
                  <a:pt x="11096" y="2418"/>
                </a:lnTo>
                <a:lnTo>
                  <a:pt x="11096" y="2418"/>
                </a:lnTo>
                <a:lnTo>
                  <a:pt x="11097" y="2421"/>
                </a:lnTo>
                <a:lnTo>
                  <a:pt x="11096" y="2422"/>
                </a:lnTo>
                <a:lnTo>
                  <a:pt x="11092" y="2424"/>
                </a:lnTo>
                <a:lnTo>
                  <a:pt x="11089" y="2426"/>
                </a:lnTo>
                <a:lnTo>
                  <a:pt x="11078" y="2427"/>
                </a:lnTo>
                <a:lnTo>
                  <a:pt x="11065" y="2426"/>
                </a:lnTo>
                <a:lnTo>
                  <a:pt x="11065" y="2426"/>
                </a:lnTo>
                <a:lnTo>
                  <a:pt x="11052" y="2426"/>
                </a:lnTo>
                <a:lnTo>
                  <a:pt x="11039" y="2427"/>
                </a:lnTo>
                <a:lnTo>
                  <a:pt x="11033" y="2429"/>
                </a:lnTo>
                <a:lnTo>
                  <a:pt x="11028" y="2432"/>
                </a:lnTo>
                <a:lnTo>
                  <a:pt x="11025" y="2435"/>
                </a:lnTo>
                <a:lnTo>
                  <a:pt x="11023" y="2440"/>
                </a:lnTo>
                <a:lnTo>
                  <a:pt x="11023" y="2440"/>
                </a:lnTo>
                <a:lnTo>
                  <a:pt x="11020" y="2453"/>
                </a:lnTo>
                <a:lnTo>
                  <a:pt x="11017" y="2466"/>
                </a:lnTo>
                <a:lnTo>
                  <a:pt x="11014" y="2471"/>
                </a:lnTo>
                <a:lnTo>
                  <a:pt x="11011" y="2474"/>
                </a:lnTo>
                <a:lnTo>
                  <a:pt x="11007" y="2474"/>
                </a:lnTo>
                <a:lnTo>
                  <a:pt x="11006" y="2472"/>
                </a:lnTo>
                <a:lnTo>
                  <a:pt x="11006" y="2472"/>
                </a:lnTo>
                <a:lnTo>
                  <a:pt x="10999" y="2463"/>
                </a:lnTo>
                <a:lnTo>
                  <a:pt x="10993" y="2448"/>
                </a:lnTo>
                <a:lnTo>
                  <a:pt x="10990" y="2443"/>
                </a:lnTo>
                <a:lnTo>
                  <a:pt x="10985" y="2439"/>
                </a:lnTo>
                <a:lnTo>
                  <a:pt x="10980" y="2439"/>
                </a:lnTo>
                <a:lnTo>
                  <a:pt x="10974" y="2440"/>
                </a:lnTo>
                <a:lnTo>
                  <a:pt x="10974" y="2440"/>
                </a:lnTo>
                <a:lnTo>
                  <a:pt x="10959" y="2448"/>
                </a:lnTo>
                <a:lnTo>
                  <a:pt x="10945" y="2453"/>
                </a:lnTo>
                <a:lnTo>
                  <a:pt x="10935" y="2456"/>
                </a:lnTo>
                <a:lnTo>
                  <a:pt x="10930" y="2459"/>
                </a:lnTo>
                <a:lnTo>
                  <a:pt x="10929" y="2461"/>
                </a:lnTo>
                <a:lnTo>
                  <a:pt x="10929" y="2461"/>
                </a:lnTo>
                <a:lnTo>
                  <a:pt x="10927" y="2472"/>
                </a:lnTo>
                <a:lnTo>
                  <a:pt x="10927" y="2480"/>
                </a:lnTo>
                <a:lnTo>
                  <a:pt x="10927" y="2480"/>
                </a:lnTo>
                <a:lnTo>
                  <a:pt x="10924" y="2482"/>
                </a:lnTo>
                <a:lnTo>
                  <a:pt x="10917" y="2485"/>
                </a:lnTo>
                <a:lnTo>
                  <a:pt x="10913" y="2485"/>
                </a:lnTo>
                <a:lnTo>
                  <a:pt x="10905" y="2487"/>
                </a:lnTo>
                <a:lnTo>
                  <a:pt x="10897" y="2487"/>
                </a:lnTo>
                <a:lnTo>
                  <a:pt x="10887" y="2483"/>
                </a:lnTo>
                <a:lnTo>
                  <a:pt x="10887" y="2483"/>
                </a:lnTo>
                <a:lnTo>
                  <a:pt x="10890" y="2474"/>
                </a:lnTo>
                <a:lnTo>
                  <a:pt x="10892" y="2464"/>
                </a:lnTo>
                <a:lnTo>
                  <a:pt x="10890" y="2461"/>
                </a:lnTo>
                <a:lnTo>
                  <a:pt x="10887" y="2459"/>
                </a:lnTo>
                <a:lnTo>
                  <a:pt x="10887" y="2459"/>
                </a:lnTo>
                <a:lnTo>
                  <a:pt x="10885" y="2456"/>
                </a:lnTo>
                <a:lnTo>
                  <a:pt x="10882" y="2453"/>
                </a:lnTo>
                <a:lnTo>
                  <a:pt x="10882" y="2450"/>
                </a:lnTo>
                <a:lnTo>
                  <a:pt x="10882" y="2445"/>
                </a:lnTo>
                <a:lnTo>
                  <a:pt x="10884" y="2442"/>
                </a:lnTo>
                <a:lnTo>
                  <a:pt x="10885" y="2437"/>
                </a:lnTo>
                <a:lnTo>
                  <a:pt x="10889" y="2435"/>
                </a:lnTo>
                <a:lnTo>
                  <a:pt x="10892" y="2434"/>
                </a:lnTo>
                <a:lnTo>
                  <a:pt x="10892" y="2434"/>
                </a:lnTo>
                <a:lnTo>
                  <a:pt x="10897" y="2432"/>
                </a:lnTo>
                <a:lnTo>
                  <a:pt x="10900" y="2427"/>
                </a:lnTo>
                <a:lnTo>
                  <a:pt x="10908" y="2419"/>
                </a:lnTo>
                <a:lnTo>
                  <a:pt x="10916" y="2406"/>
                </a:lnTo>
                <a:lnTo>
                  <a:pt x="10916" y="2406"/>
                </a:lnTo>
                <a:lnTo>
                  <a:pt x="10919" y="2410"/>
                </a:lnTo>
                <a:lnTo>
                  <a:pt x="10927" y="2416"/>
                </a:lnTo>
                <a:lnTo>
                  <a:pt x="10932" y="2418"/>
                </a:lnTo>
                <a:lnTo>
                  <a:pt x="10937" y="2419"/>
                </a:lnTo>
                <a:lnTo>
                  <a:pt x="10942" y="2418"/>
                </a:lnTo>
                <a:lnTo>
                  <a:pt x="10945" y="2414"/>
                </a:lnTo>
                <a:lnTo>
                  <a:pt x="10945" y="2414"/>
                </a:lnTo>
                <a:close/>
                <a:moveTo>
                  <a:pt x="5033" y="1084"/>
                </a:moveTo>
                <a:lnTo>
                  <a:pt x="5033" y="1084"/>
                </a:lnTo>
                <a:lnTo>
                  <a:pt x="5012" y="1098"/>
                </a:lnTo>
                <a:lnTo>
                  <a:pt x="5002" y="1104"/>
                </a:lnTo>
                <a:lnTo>
                  <a:pt x="4992" y="1109"/>
                </a:lnTo>
                <a:lnTo>
                  <a:pt x="4983" y="1113"/>
                </a:lnTo>
                <a:lnTo>
                  <a:pt x="4973" y="1114"/>
                </a:lnTo>
                <a:lnTo>
                  <a:pt x="4960" y="1116"/>
                </a:lnTo>
                <a:lnTo>
                  <a:pt x="4947" y="1116"/>
                </a:lnTo>
                <a:lnTo>
                  <a:pt x="4947" y="1116"/>
                </a:lnTo>
                <a:lnTo>
                  <a:pt x="4931" y="1117"/>
                </a:lnTo>
                <a:lnTo>
                  <a:pt x="4915" y="1121"/>
                </a:lnTo>
                <a:lnTo>
                  <a:pt x="4880" y="1129"/>
                </a:lnTo>
                <a:lnTo>
                  <a:pt x="4848" y="1138"/>
                </a:lnTo>
                <a:lnTo>
                  <a:pt x="4833" y="1143"/>
                </a:lnTo>
                <a:lnTo>
                  <a:pt x="4822" y="1145"/>
                </a:lnTo>
                <a:lnTo>
                  <a:pt x="4822" y="1145"/>
                </a:lnTo>
                <a:lnTo>
                  <a:pt x="4817" y="1145"/>
                </a:lnTo>
                <a:lnTo>
                  <a:pt x="4813" y="1143"/>
                </a:lnTo>
                <a:lnTo>
                  <a:pt x="4805" y="1138"/>
                </a:lnTo>
                <a:lnTo>
                  <a:pt x="4797" y="1130"/>
                </a:lnTo>
                <a:lnTo>
                  <a:pt x="4790" y="1124"/>
                </a:lnTo>
                <a:lnTo>
                  <a:pt x="4782" y="1111"/>
                </a:lnTo>
                <a:lnTo>
                  <a:pt x="4780" y="1111"/>
                </a:lnTo>
                <a:lnTo>
                  <a:pt x="4779" y="1111"/>
                </a:lnTo>
                <a:lnTo>
                  <a:pt x="4776" y="1114"/>
                </a:lnTo>
                <a:lnTo>
                  <a:pt x="4776" y="1114"/>
                </a:lnTo>
                <a:lnTo>
                  <a:pt x="4776" y="1121"/>
                </a:lnTo>
                <a:lnTo>
                  <a:pt x="4779" y="1125"/>
                </a:lnTo>
                <a:lnTo>
                  <a:pt x="4785" y="1135"/>
                </a:lnTo>
                <a:lnTo>
                  <a:pt x="4789" y="1140"/>
                </a:lnTo>
                <a:lnTo>
                  <a:pt x="4787" y="1145"/>
                </a:lnTo>
                <a:lnTo>
                  <a:pt x="4784" y="1149"/>
                </a:lnTo>
                <a:lnTo>
                  <a:pt x="4774" y="1156"/>
                </a:lnTo>
                <a:lnTo>
                  <a:pt x="4774" y="1156"/>
                </a:lnTo>
                <a:lnTo>
                  <a:pt x="4764" y="1162"/>
                </a:lnTo>
                <a:lnTo>
                  <a:pt x="4758" y="1167"/>
                </a:lnTo>
                <a:lnTo>
                  <a:pt x="4753" y="1174"/>
                </a:lnTo>
                <a:lnTo>
                  <a:pt x="4752" y="1180"/>
                </a:lnTo>
                <a:lnTo>
                  <a:pt x="4748" y="1191"/>
                </a:lnTo>
                <a:lnTo>
                  <a:pt x="4747" y="1196"/>
                </a:lnTo>
                <a:lnTo>
                  <a:pt x="4742" y="1202"/>
                </a:lnTo>
                <a:lnTo>
                  <a:pt x="4742" y="1202"/>
                </a:lnTo>
                <a:lnTo>
                  <a:pt x="4731" y="1212"/>
                </a:lnTo>
                <a:lnTo>
                  <a:pt x="4723" y="1220"/>
                </a:lnTo>
                <a:lnTo>
                  <a:pt x="4705" y="1241"/>
                </a:lnTo>
                <a:lnTo>
                  <a:pt x="4705" y="1241"/>
                </a:lnTo>
                <a:lnTo>
                  <a:pt x="4699" y="1246"/>
                </a:lnTo>
                <a:lnTo>
                  <a:pt x="4694" y="1249"/>
                </a:lnTo>
                <a:lnTo>
                  <a:pt x="4687" y="1249"/>
                </a:lnTo>
                <a:lnTo>
                  <a:pt x="4683" y="1249"/>
                </a:lnTo>
                <a:lnTo>
                  <a:pt x="4679" y="1249"/>
                </a:lnTo>
                <a:lnTo>
                  <a:pt x="4675" y="1251"/>
                </a:lnTo>
                <a:lnTo>
                  <a:pt x="4670" y="1254"/>
                </a:lnTo>
                <a:lnTo>
                  <a:pt x="4665" y="1262"/>
                </a:lnTo>
                <a:lnTo>
                  <a:pt x="4665" y="1262"/>
                </a:lnTo>
                <a:lnTo>
                  <a:pt x="4660" y="1270"/>
                </a:lnTo>
                <a:lnTo>
                  <a:pt x="4652" y="1276"/>
                </a:lnTo>
                <a:lnTo>
                  <a:pt x="4644" y="1279"/>
                </a:lnTo>
                <a:lnTo>
                  <a:pt x="4636" y="1279"/>
                </a:lnTo>
                <a:lnTo>
                  <a:pt x="4628" y="1279"/>
                </a:lnTo>
                <a:lnTo>
                  <a:pt x="4622" y="1275"/>
                </a:lnTo>
                <a:lnTo>
                  <a:pt x="4617" y="1270"/>
                </a:lnTo>
                <a:lnTo>
                  <a:pt x="4615" y="1262"/>
                </a:lnTo>
                <a:lnTo>
                  <a:pt x="4615" y="1262"/>
                </a:lnTo>
                <a:lnTo>
                  <a:pt x="4614" y="1254"/>
                </a:lnTo>
                <a:lnTo>
                  <a:pt x="4612" y="1246"/>
                </a:lnTo>
                <a:lnTo>
                  <a:pt x="4610" y="1241"/>
                </a:lnTo>
                <a:lnTo>
                  <a:pt x="4609" y="1236"/>
                </a:lnTo>
                <a:lnTo>
                  <a:pt x="4606" y="1235"/>
                </a:lnTo>
                <a:lnTo>
                  <a:pt x="4602" y="1235"/>
                </a:lnTo>
                <a:lnTo>
                  <a:pt x="4601" y="1238"/>
                </a:lnTo>
                <a:lnTo>
                  <a:pt x="4599" y="1244"/>
                </a:lnTo>
                <a:lnTo>
                  <a:pt x="4599" y="1244"/>
                </a:lnTo>
                <a:lnTo>
                  <a:pt x="4596" y="1251"/>
                </a:lnTo>
                <a:lnTo>
                  <a:pt x="4593" y="1259"/>
                </a:lnTo>
                <a:lnTo>
                  <a:pt x="4583" y="1271"/>
                </a:lnTo>
                <a:lnTo>
                  <a:pt x="4575" y="1279"/>
                </a:lnTo>
                <a:lnTo>
                  <a:pt x="4570" y="1283"/>
                </a:lnTo>
                <a:lnTo>
                  <a:pt x="4570" y="1283"/>
                </a:lnTo>
                <a:lnTo>
                  <a:pt x="4564" y="1283"/>
                </a:lnTo>
                <a:lnTo>
                  <a:pt x="4556" y="1284"/>
                </a:lnTo>
                <a:lnTo>
                  <a:pt x="4549" y="1286"/>
                </a:lnTo>
                <a:lnTo>
                  <a:pt x="4545" y="1289"/>
                </a:lnTo>
                <a:lnTo>
                  <a:pt x="4535" y="1299"/>
                </a:lnTo>
                <a:lnTo>
                  <a:pt x="4527" y="1308"/>
                </a:lnTo>
                <a:lnTo>
                  <a:pt x="4527" y="1308"/>
                </a:lnTo>
                <a:lnTo>
                  <a:pt x="4522" y="1313"/>
                </a:lnTo>
                <a:lnTo>
                  <a:pt x="4517" y="1316"/>
                </a:lnTo>
                <a:lnTo>
                  <a:pt x="4504" y="1321"/>
                </a:lnTo>
                <a:lnTo>
                  <a:pt x="4492" y="1324"/>
                </a:lnTo>
                <a:lnTo>
                  <a:pt x="4487" y="1324"/>
                </a:lnTo>
                <a:lnTo>
                  <a:pt x="4487" y="1324"/>
                </a:lnTo>
                <a:lnTo>
                  <a:pt x="4493" y="1332"/>
                </a:lnTo>
                <a:lnTo>
                  <a:pt x="4495" y="1340"/>
                </a:lnTo>
                <a:lnTo>
                  <a:pt x="4493" y="1345"/>
                </a:lnTo>
                <a:lnTo>
                  <a:pt x="4488" y="1350"/>
                </a:lnTo>
                <a:lnTo>
                  <a:pt x="4482" y="1357"/>
                </a:lnTo>
                <a:lnTo>
                  <a:pt x="4482" y="1360"/>
                </a:lnTo>
                <a:lnTo>
                  <a:pt x="4485" y="1363"/>
                </a:lnTo>
                <a:lnTo>
                  <a:pt x="4485" y="1363"/>
                </a:lnTo>
                <a:lnTo>
                  <a:pt x="4490" y="1368"/>
                </a:lnTo>
                <a:lnTo>
                  <a:pt x="4493" y="1373"/>
                </a:lnTo>
                <a:lnTo>
                  <a:pt x="4495" y="1377"/>
                </a:lnTo>
                <a:lnTo>
                  <a:pt x="4495" y="1382"/>
                </a:lnTo>
                <a:lnTo>
                  <a:pt x="4493" y="1393"/>
                </a:lnTo>
                <a:lnTo>
                  <a:pt x="4492" y="1405"/>
                </a:lnTo>
                <a:lnTo>
                  <a:pt x="4492" y="1405"/>
                </a:lnTo>
                <a:lnTo>
                  <a:pt x="4492" y="1410"/>
                </a:lnTo>
                <a:lnTo>
                  <a:pt x="4488" y="1414"/>
                </a:lnTo>
                <a:lnTo>
                  <a:pt x="4482" y="1419"/>
                </a:lnTo>
                <a:lnTo>
                  <a:pt x="4475" y="1424"/>
                </a:lnTo>
                <a:lnTo>
                  <a:pt x="4461" y="1432"/>
                </a:lnTo>
                <a:lnTo>
                  <a:pt x="4447" y="1437"/>
                </a:lnTo>
                <a:lnTo>
                  <a:pt x="4447" y="1437"/>
                </a:lnTo>
                <a:lnTo>
                  <a:pt x="4440" y="1442"/>
                </a:lnTo>
                <a:lnTo>
                  <a:pt x="4435" y="1446"/>
                </a:lnTo>
                <a:lnTo>
                  <a:pt x="4434" y="1453"/>
                </a:lnTo>
                <a:lnTo>
                  <a:pt x="4432" y="1459"/>
                </a:lnTo>
                <a:lnTo>
                  <a:pt x="4432" y="1467"/>
                </a:lnTo>
                <a:lnTo>
                  <a:pt x="4435" y="1475"/>
                </a:lnTo>
                <a:lnTo>
                  <a:pt x="4437" y="1482"/>
                </a:lnTo>
                <a:lnTo>
                  <a:pt x="4442" y="1488"/>
                </a:lnTo>
                <a:lnTo>
                  <a:pt x="4442" y="1488"/>
                </a:lnTo>
                <a:lnTo>
                  <a:pt x="4443" y="1495"/>
                </a:lnTo>
                <a:lnTo>
                  <a:pt x="4443" y="1501"/>
                </a:lnTo>
                <a:lnTo>
                  <a:pt x="4440" y="1509"/>
                </a:lnTo>
                <a:lnTo>
                  <a:pt x="4435" y="1517"/>
                </a:lnTo>
                <a:lnTo>
                  <a:pt x="4426" y="1536"/>
                </a:lnTo>
                <a:lnTo>
                  <a:pt x="4421" y="1546"/>
                </a:lnTo>
                <a:lnTo>
                  <a:pt x="4418" y="1557"/>
                </a:lnTo>
                <a:lnTo>
                  <a:pt x="4418" y="1557"/>
                </a:lnTo>
                <a:lnTo>
                  <a:pt x="4416" y="1567"/>
                </a:lnTo>
                <a:lnTo>
                  <a:pt x="4411" y="1573"/>
                </a:lnTo>
                <a:lnTo>
                  <a:pt x="4406" y="1578"/>
                </a:lnTo>
                <a:lnTo>
                  <a:pt x="4402" y="1581"/>
                </a:lnTo>
                <a:lnTo>
                  <a:pt x="4389" y="1584"/>
                </a:lnTo>
                <a:lnTo>
                  <a:pt x="4381" y="1586"/>
                </a:lnTo>
                <a:lnTo>
                  <a:pt x="4374" y="1589"/>
                </a:lnTo>
                <a:lnTo>
                  <a:pt x="4374" y="1589"/>
                </a:lnTo>
                <a:lnTo>
                  <a:pt x="4368" y="1593"/>
                </a:lnTo>
                <a:lnTo>
                  <a:pt x="4362" y="1594"/>
                </a:lnTo>
                <a:lnTo>
                  <a:pt x="4355" y="1594"/>
                </a:lnTo>
                <a:lnTo>
                  <a:pt x="4349" y="1591"/>
                </a:lnTo>
                <a:lnTo>
                  <a:pt x="4344" y="1588"/>
                </a:lnTo>
                <a:lnTo>
                  <a:pt x="4339" y="1581"/>
                </a:lnTo>
                <a:lnTo>
                  <a:pt x="4328" y="1570"/>
                </a:lnTo>
                <a:lnTo>
                  <a:pt x="4328" y="1570"/>
                </a:lnTo>
                <a:lnTo>
                  <a:pt x="4320" y="1559"/>
                </a:lnTo>
                <a:lnTo>
                  <a:pt x="4312" y="1552"/>
                </a:lnTo>
                <a:lnTo>
                  <a:pt x="4304" y="1548"/>
                </a:lnTo>
                <a:lnTo>
                  <a:pt x="4294" y="1546"/>
                </a:lnTo>
                <a:lnTo>
                  <a:pt x="4294" y="1546"/>
                </a:lnTo>
                <a:lnTo>
                  <a:pt x="4281" y="1544"/>
                </a:lnTo>
                <a:lnTo>
                  <a:pt x="4268" y="1544"/>
                </a:lnTo>
                <a:lnTo>
                  <a:pt x="4254" y="1544"/>
                </a:lnTo>
                <a:lnTo>
                  <a:pt x="4240" y="1544"/>
                </a:lnTo>
                <a:lnTo>
                  <a:pt x="4240" y="1544"/>
                </a:lnTo>
                <a:lnTo>
                  <a:pt x="4235" y="1543"/>
                </a:lnTo>
                <a:lnTo>
                  <a:pt x="4230" y="1541"/>
                </a:lnTo>
                <a:lnTo>
                  <a:pt x="4225" y="1538"/>
                </a:lnTo>
                <a:lnTo>
                  <a:pt x="4223" y="1535"/>
                </a:lnTo>
                <a:lnTo>
                  <a:pt x="4219" y="1527"/>
                </a:lnTo>
                <a:lnTo>
                  <a:pt x="4217" y="1515"/>
                </a:lnTo>
                <a:lnTo>
                  <a:pt x="4217" y="1515"/>
                </a:lnTo>
                <a:lnTo>
                  <a:pt x="4215" y="1511"/>
                </a:lnTo>
                <a:lnTo>
                  <a:pt x="4214" y="1506"/>
                </a:lnTo>
                <a:lnTo>
                  <a:pt x="4212" y="1503"/>
                </a:lnTo>
                <a:lnTo>
                  <a:pt x="4209" y="1499"/>
                </a:lnTo>
                <a:lnTo>
                  <a:pt x="4199" y="1495"/>
                </a:lnTo>
                <a:lnTo>
                  <a:pt x="4187" y="1488"/>
                </a:lnTo>
                <a:lnTo>
                  <a:pt x="4187" y="1488"/>
                </a:lnTo>
                <a:lnTo>
                  <a:pt x="4182" y="1485"/>
                </a:lnTo>
                <a:lnTo>
                  <a:pt x="4177" y="1480"/>
                </a:lnTo>
                <a:lnTo>
                  <a:pt x="4172" y="1475"/>
                </a:lnTo>
                <a:lnTo>
                  <a:pt x="4170" y="1471"/>
                </a:lnTo>
                <a:lnTo>
                  <a:pt x="4166" y="1458"/>
                </a:lnTo>
                <a:lnTo>
                  <a:pt x="4162" y="1442"/>
                </a:lnTo>
                <a:lnTo>
                  <a:pt x="4162" y="1442"/>
                </a:lnTo>
                <a:lnTo>
                  <a:pt x="4159" y="1434"/>
                </a:lnTo>
                <a:lnTo>
                  <a:pt x="4154" y="1429"/>
                </a:lnTo>
                <a:lnTo>
                  <a:pt x="4150" y="1424"/>
                </a:lnTo>
                <a:lnTo>
                  <a:pt x="4145" y="1419"/>
                </a:lnTo>
                <a:lnTo>
                  <a:pt x="4134" y="1413"/>
                </a:lnTo>
                <a:lnTo>
                  <a:pt x="4129" y="1410"/>
                </a:lnTo>
                <a:lnTo>
                  <a:pt x="4126" y="1405"/>
                </a:lnTo>
                <a:lnTo>
                  <a:pt x="4126" y="1405"/>
                </a:lnTo>
                <a:lnTo>
                  <a:pt x="4124" y="1401"/>
                </a:lnTo>
                <a:lnTo>
                  <a:pt x="4126" y="1397"/>
                </a:lnTo>
                <a:lnTo>
                  <a:pt x="4129" y="1390"/>
                </a:lnTo>
                <a:lnTo>
                  <a:pt x="4135" y="1385"/>
                </a:lnTo>
                <a:lnTo>
                  <a:pt x="4150" y="1377"/>
                </a:lnTo>
                <a:lnTo>
                  <a:pt x="4162" y="1371"/>
                </a:lnTo>
                <a:lnTo>
                  <a:pt x="4162" y="1371"/>
                </a:lnTo>
                <a:lnTo>
                  <a:pt x="4166" y="1368"/>
                </a:lnTo>
                <a:lnTo>
                  <a:pt x="4166" y="1365"/>
                </a:lnTo>
                <a:lnTo>
                  <a:pt x="4166" y="1360"/>
                </a:lnTo>
                <a:lnTo>
                  <a:pt x="4162" y="1355"/>
                </a:lnTo>
                <a:lnTo>
                  <a:pt x="4154" y="1347"/>
                </a:lnTo>
                <a:lnTo>
                  <a:pt x="4143" y="1340"/>
                </a:lnTo>
                <a:lnTo>
                  <a:pt x="4143" y="1340"/>
                </a:lnTo>
                <a:lnTo>
                  <a:pt x="4138" y="1340"/>
                </a:lnTo>
                <a:lnTo>
                  <a:pt x="4134" y="1342"/>
                </a:lnTo>
                <a:lnTo>
                  <a:pt x="4130" y="1347"/>
                </a:lnTo>
                <a:lnTo>
                  <a:pt x="4127" y="1353"/>
                </a:lnTo>
                <a:lnTo>
                  <a:pt x="4122" y="1366"/>
                </a:lnTo>
                <a:lnTo>
                  <a:pt x="4119" y="1373"/>
                </a:lnTo>
                <a:lnTo>
                  <a:pt x="4116" y="1377"/>
                </a:lnTo>
                <a:lnTo>
                  <a:pt x="4116" y="1377"/>
                </a:lnTo>
                <a:lnTo>
                  <a:pt x="4111" y="1379"/>
                </a:lnTo>
                <a:lnTo>
                  <a:pt x="4108" y="1379"/>
                </a:lnTo>
                <a:lnTo>
                  <a:pt x="4105" y="1376"/>
                </a:lnTo>
                <a:lnTo>
                  <a:pt x="4101" y="1373"/>
                </a:lnTo>
                <a:lnTo>
                  <a:pt x="4098" y="1360"/>
                </a:lnTo>
                <a:lnTo>
                  <a:pt x="4097" y="1347"/>
                </a:lnTo>
                <a:lnTo>
                  <a:pt x="4097" y="1347"/>
                </a:lnTo>
                <a:lnTo>
                  <a:pt x="4097" y="1334"/>
                </a:lnTo>
                <a:lnTo>
                  <a:pt x="4092" y="1321"/>
                </a:lnTo>
                <a:lnTo>
                  <a:pt x="4089" y="1315"/>
                </a:lnTo>
                <a:lnTo>
                  <a:pt x="4085" y="1308"/>
                </a:lnTo>
                <a:lnTo>
                  <a:pt x="4081" y="1304"/>
                </a:lnTo>
                <a:lnTo>
                  <a:pt x="4074" y="1299"/>
                </a:lnTo>
                <a:lnTo>
                  <a:pt x="4074" y="1299"/>
                </a:lnTo>
                <a:lnTo>
                  <a:pt x="4068" y="1294"/>
                </a:lnTo>
                <a:lnTo>
                  <a:pt x="4063" y="1287"/>
                </a:lnTo>
                <a:lnTo>
                  <a:pt x="4058" y="1279"/>
                </a:lnTo>
                <a:lnTo>
                  <a:pt x="4057" y="1271"/>
                </a:lnTo>
                <a:lnTo>
                  <a:pt x="4055" y="1263"/>
                </a:lnTo>
                <a:lnTo>
                  <a:pt x="4055" y="1254"/>
                </a:lnTo>
                <a:lnTo>
                  <a:pt x="4057" y="1246"/>
                </a:lnTo>
                <a:lnTo>
                  <a:pt x="4060" y="1236"/>
                </a:lnTo>
                <a:lnTo>
                  <a:pt x="4060" y="1236"/>
                </a:lnTo>
                <a:lnTo>
                  <a:pt x="4063" y="1228"/>
                </a:lnTo>
                <a:lnTo>
                  <a:pt x="4063" y="1220"/>
                </a:lnTo>
                <a:lnTo>
                  <a:pt x="4060" y="1212"/>
                </a:lnTo>
                <a:lnTo>
                  <a:pt x="4055" y="1204"/>
                </a:lnTo>
                <a:lnTo>
                  <a:pt x="4047" y="1188"/>
                </a:lnTo>
                <a:lnTo>
                  <a:pt x="4044" y="1180"/>
                </a:lnTo>
                <a:lnTo>
                  <a:pt x="4044" y="1172"/>
                </a:lnTo>
                <a:lnTo>
                  <a:pt x="4044" y="1172"/>
                </a:lnTo>
                <a:lnTo>
                  <a:pt x="4045" y="1157"/>
                </a:lnTo>
                <a:lnTo>
                  <a:pt x="4048" y="1151"/>
                </a:lnTo>
                <a:lnTo>
                  <a:pt x="4050" y="1145"/>
                </a:lnTo>
                <a:lnTo>
                  <a:pt x="4053" y="1138"/>
                </a:lnTo>
                <a:lnTo>
                  <a:pt x="4058" y="1133"/>
                </a:lnTo>
                <a:lnTo>
                  <a:pt x="4066" y="1129"/>
                </a:lnTo>
                <a:lnTo>
                  <a:pt x="4074" y="1125"/>
                </a:lnTo>
                <a:lnTo>
                  <a:pt x="4074" y="1125"/>
                </a:lnTo>
                <a:lnTo>
                  <a:pt x="4092" y="1117"/>
                </a:lnTo>
                <a:lnTo>
                  <a:pt x="4108" y="1109"/>
                </a:lnTo>
                <a:lnTo>
                  <a:pt x="4121" y="1098"/>
                </a:lnTo>
                <a:lnTo>
                  <a:pt x="4126" y="1092"/>
                </a:lnTo>
                <a:lnTo>
                  <a:pt x="4129" y="1087"/>
                </a:lnTo>
                <a:lnTo>
                  <a:pt x="4129" y="1087"/>
                </a:lnTo>
                <a:lnTo>
                  <a:pt x="4132" y="1080"/>
                </a:lnTo>
                <a:lnTo>
                  <a:pt x="4137" y="1076"/>
                </a:lnTo>
                <a:lnTo>
                  <a:pt x="4145" y="1064"/>
                </a:lnTo>
                <a:lnTo>
                  <a:pt x="4148" y="1060"/>
                </a:lnTo>
                <a:lnTo>
                  <a:pt x="4151" y="1053"/>
                </a:lnTo>
                <a:lnTo>
                  <a:pt x="4153" y="1045"/>
                </a:lnTo>
                <a:lnTo>
                  <a:pt x="4153" y="1037"/>
                </a:lnTo>
                <a:lnTo>
                  <a:pt x="4153" y="1037"/>
                </a:lnTo>
                <a:lnTo>
                  <a:pt x="4150" y="1031"/>
                </a:lnTo>
                <a:lnTo>
                  <a:pt x="4145" y="1024"/>
                </a:lnTo>
                <a:lnTo>
                  <a:pt x="4140" y="1021"/>
                </a:lnTo>
                <a:lnTo>
                  <a:pt x="4132" y="1019"/>
                </a:lnTo>
                <a:lnTo>
                  <a:pt x="4119" y="1018"/>
                </a:lnTo>
                <a:lnTo>
                  <a:pt x="4114" y="1018"/>
                </a:lnTo>
                <a:lnTo>
                  <a:pt x="4114" y="1018"/>
                </a:lnTo>
                <a:lnTo>
                  <a:pt x="4109" y="1015"/>
                </a:lnTo>
                <a:lnTo>
                  <a:pt x="4105" y="1015"/>
                </a:lnTo>
                <a:lnTo>
                  <a:pt x="4101" y="1015"/>
                </a:lnTo>
                <a:lnTo>
                  <a:pt x="4097" y="1016"/>
                </a:lnTo>
                <a:lnTo>
                  <a:pt x="4092" y="1019"/>
                </a:lnTo>
                <a:lnTo>
                  <a:pt x="4087" y="1026"/>
                </a:lnTo>
                <a:lnTo>
                  <a:pt x="4085" y="1032"/>
                </a:lnTo>
                <a:lnTo>
                  <a:pt x="4084" y="1039"/>
                </a:lnTo>
                <a:lnTo>
                  <a:pt x="4082" y="1045"/>
                </a:lnTo>
                <a:lnTo>
                  <a:pt x="4082" y="1045"/>
                </a:lnTo>
                <a:lnTo>
                  <a:pt x="4074" y="1047"/>
                </a:lnTo>
                <a:lnTo>
                  <a:pt x="4053" y="1048"/>
                </a:lnTo>
                <a:lnTo>
                  <a:pt x="4029" y="1050"/>
                </a:lnTo>
                <a:lnTo>
                  <a:pt x="4018" y="1048"/>
                </a:lnTo>
                <a:lnTo>
                  <a:pt x="4010" y="1045"/>
                </a:lnTo>
                <a:lnTo>
                  <a:pt x="4010" y="1045"/>
                </a:lnTo>
                <a:lnTo>
                  <a:pt x="4004" y="1040"/>
                </a:lnTo>
                <a:lnTo>
                  <a:pt x="3999" y="1032"/>
                </a:lnTo>
                <a:lnTo>
                  <a:pt x="3997" y="1024"/>
                </a:lnTo>
                <a:lnTo>
                  <a:pt x="3999" y="1016"/>
                </a:lnTo>
                <a:lnTo>
                  <a:pt x="4000" y="1010"/>
                </a:lnTo>
                <a:lnTo>
                  <a:pt x="4004" y="1003"/>
                </a:lnTo>
                <a:lnTo>
                  <a:pt x="4008" y="1000"/>
                </a:lnTo>
                <a:lnTo>
                  <a:pt x="4013" y="1000"/>
                </a:lnTo>
                <a:lnTo>
                  <a:pt x="4013" y="1000"/>
                </a:lnTo>
                <a:lnTo>
                  <a:pt x="4031" y="1002"/>
                </a:lnTo>
                <a:lnTo>
                  <a:pt x="4060" y="1002"/>
                </a:lnTo>
                <a:lnTo>
                  <a:pt x="4090" y="1002"/>
                </a:lnTo>
                <a:lnTo>
                  <a:pt x="4114" y="1000"/>
                </a:lnTo>
                <a:lnTo>
                  <a:pt x="4114" y="1000"/>
                </a:lnTo>
                <a:lnTo>
                  <a:pt x="4121" y="997"/>
                </a:lnTo>
                <a:lnTo>
                  <a:pt x="4127" y="994"/>
                </a:lnTo>
                <a:lnTo>
                  <a:pt x="4130" y="991"/>
                </a:lnTo>
                <a:lnTo>
                  <a:pt x="4132" y="986"/>
                </a:lnTo>
                <a:lnTo>
                  <a:pt x="4132" y="981"/>
                </a:lnTo>
                <a:lnTo>
                  <a:pt x="4129" y="976"/>
                </a:lnTo>
                <a:lnTo>
                  <a:pt x="4122" y="971"/>
                </a:lnTo>
                <a:lnTo>
                  <a:pt x="4114" y="968"/>
                </a:lnTo>
                <a:lnTo>
                  <a:pt x="4114" y="968"/>
                </a:lnTo>
                <a:lnTo>
                  <a:pt x="4105" y="965"/>
                </a:lnTo>
                <a:lnTo>
                  <a:pt x="4098" y="958"/>
                </a:lnTo>
                <a:lnTo>
                  <a:pt x="4093" y="950"/>
                </a:lnTo>
                <a:lnTo>
                  <a:pt x="4090" y="941"/>
                </a:lnTo>
                <a:lnTo>
                  <a:pt x="4082" y="921"/>
                </a:lnTo>
                <a:lnTo>
                  <a:pt x="4076" y="912"/>
                </a:lnTo>
                <a:lnTo>
                  <a:pt x="4068" y="902"/>
                </a:lnTo>
                <a:lnTo>
                  <a:pt x="4068" y="902"/>
                </a:lnTo>
                <a:lnTo>
                  <a:pt x="4060" y="897"/>
                </a:lnTo>
                <a:lnTo>
                  <a:pt x="4052" y="894"/>
                </a:lnTo>
                <a:lnTo>
                  <a:pt x="4044" y="896"/>
                </a:lnTo>
                <a:lnTo>
                  <a:pt x="4037" y="899"/>
                </a:lnTo>
                <a:lnTo>
                  <a:pt x="4031" y="905"/>
                </a:lnTo>
                <a:lnTo>
                  <a:pt x="4026" y="913"/>
                </a:lnTo>
                <a:lnTo>
                  <a:pt x="4023" y="923"/>
                </a:lnTo>
                <a:lnTo>
                  <a:pt x="4020" y="934"/>
                </a:lnTo>
                <a:lnTo>
                  <a:pt x="4020" y="934"/>
                </a:lnTo>
                <a:lnTo>
                  <a:pt x="4016" y="944"/>
                </a:lnTo>
                <a:lnTo>
                  <a:pt x="4013" y="949"/>
                </a:lnTo>
                <a:lnTo>
                  <a:pt x="4007" y="952"/>
                </a:lnTo>
                <a:lnTo>
                  <a:pt x="4002" y="952"/>
                </a:lnTo>
                <a:lnTo>
                  <a:pt x="3994" y="950"/>
                </a:lnTo>
                <a:lnTo>
                  <a:pt x="3986" y="946"/>
                </a:lnTo>
                <a:lnTo>
                  <a:pt x="3968" y="934"/>
                </a:lnTo>
                <a:lnTo>
                  <a:pt x="3968" y="934"/>
                </a:lnTo>
                <a:lnTo>
                  <a:pt x="3963" y="931"/>
                </a:lnTo>
                <a:lnTo>
                  <a:pt x="3960" y="926"/>
                </a:lnTo>
                <a:lnTo>
                  <a:pt x="3959" y="923"/>
                </a:lnTo>
                <a:lnTo>
                  <a:pt x="3959" y="918"/>
                </a:lnTo>
                <a:lnTo>
                  <a:pt x="3962" y="909"/>
                </a:lnTo>
                <a:lnTo>
                  <a:pt x="3968" y="899"/>
                </a:lnTo>
                <a:lnTo>
                  <a:pt x="3981" y="878"/>
                </a:lnTo>
                <a:lnTo>
                  <a:pt x="3986" y="870"/>
                </a:lnTo>
                <a:lnTo>
                  <a:pt x="3989" y="860"/>
                </a:lnTo>
                <a:lnTo>
                  <a:pt x="3989" y="860"/>
                </a:lnTo>
                <a:lnTo>
                  <a:pt x="3989" y="843"/>
                </a:lnTo>
                <a:lnTo>
                  <a:pt x="3987" y="824"/>
                </a:lnTo>
                <a:lnTo>
                  <a:pt x="3984" y="814"/>
                </a:lnTo>
                <a:lnTo>
                  <a:pt x="3981" y="806"/>
                </a:lnTo>
                <a:lnTo>
                  <a:pt x="3976" y="798"/>
                </a:lnTo>
                <a:lnTo>
                  <a:pt x="3968" y="791"/>
                </a:lnTo>
                <a:lnTo>
                  <a:pt x="3968" y="791"/>
                </a:lnTo>
                <a:lnTo>
                  <a:pt x="3960" y="785"/>
                </a:lnTo>
                <a:lnTo>
                  <a:pt x="3954" y="777"/>
                </a:lnTo>
                <a:lnTo>
                  <a:pt x="3951" y="767"/>
                </a:lnTo>
                <a:lnTo>
                  <a:pt x="3947" y="756"/>
                </a:lnTo>
                <a:lnTo>
                  <a:pt x="3944" y="735"/>
                </a:lnTo>
                <a:lnTo>
                  <a:pt x="3943" y="727"/>
                </a:lnTo>
                <a:lnTo>
                  <a:pt x="3939" y="719"/>
                </a:lnTo>
                <a:lnTo>
                  <a:pt x="3939" y="719"/>
                </a:lnTo>
                <a:lnTo>
                  <a:pt x="3936" y="713"/>
                </a:lnTo>
                <a:lnTo>
                  <a:pt x="3931" y="706"/>
                </a:lnTo>
                <a:lnTo>
                  <a:pt x="3917" y="697"/>
                </a:lnTo>
                <a:lnTo>
                  <a:pt x="3901" y="684"/>
                </a:lnTo>
                <a:lnTo>
                  <a:pt x="3894" y="677"/>
                </a:lnTo>
                <a:lnTo>
                  <a:pt x="3888" y="671"/>
                </a:lnTo>
                <a:lnTo>
                  <a:pt x="3888" y="671"/>
                </a:lnTo>
                <a:lnTo>
                  <a:pt x="3880" y="661"/>
                </a:lnTo>
                <a:lnTo>
                  <a:pt x="3870" y="653"/>
                </a:lnTo>
                <a:lnTo>
                  <a:pt x="3841" y="634"/>
                </a:lnTo>
                <a:lnTo>
                  <a:pt x="3809" y="618"/>
                </a:lnTo>
                <a:lnTo>
                  <a:pt x="3784" y="605"/>
                </a:lnTo>
                <a:lnTo>
                  <a:pt x="3784" y="605"/>
                </a:lnTo>
                <a:lnTo>
                  <a:pt x="3771" y="600"/>
                </a:lnTo>
                <a:lnTo>
                  <a:pt x="3755" y="599"/>
                </a:lnTo>
                <a:lnTo>
                  <a:pt x="3734" y="597"/>
                </a:lnTo>
                <a:lnTo>
                  <a:pt x="3715" y="597"/>
                </a:lnTo>
                <a:lnTo>
                  <a:pt x="3674" y="599"/>
                </a:lnTo>
                <a:lnTo>
                  <a:pt x="3660" y="599"/>
                </a:lnTo>
                <a:lnTo>
                  <a:pt x="3649" y="597"/>
                </a:lnTo>
                <a:lnTo>
                  <a:pt x="3649" y="597"/>
                </a:lnTo>
                <a:lnTo>
                  <a:pt x="3641" y="597"/>
                </a:lnTo>
                <a:lnTo>
                  <a:pt x="3633" y="597"/>
                </a:lnTo>
                <a:lnTo>
                  <a:pt x="3617" y="604"/>
                </a:lnTo>
                <a:lnTo>
                  <a:pt x="3583" y="618"/>
                </a:lnTo>
                <a:lnTo>
                  <a:pt x="3583" y="618"/>
                </a:lnTo>
                <a:lnTo>
                  <a:pt x="3578" y="620"/>
                </a:lnTo>
                <a:lnTo>
                  <a:pt x="3573" y="621"/>
                </a:lnTo>
                <a:lnTo>
                  <a:pt x="3562" y="620"/>
                </a:lnTo>
                <a:lnTo>
                  <a:pt x="3551" y="616"/>
                </a:lnTo>
                <a:lnTo>
                  <a:pt x="3540" y="612"/>
                </a:lnTo>
                <a:lnTo>
                  <a:pt x="3520" y="602"/>
                </a:lnTo>
                <a:lnTo>
                  <a:pt x="3514" y="597"/>
                </a:lnTo>
                <a:lnTo>
                  <a:pt x="3514" y="597"/>
                </a:lnTo>
                <a:lnTo>
                  <a:pt x="3511" y="591"/>
                </a:lnTo>
                <a:lnTo>
                  <a:pt x="3499" y="576"/>
                </a:lnTo>
                <a:lnTo>
                  <a:pt x="3493" y="570"/>
                </a:lnTo>
                <a:lnTo>
                  <a:pt x="3487" y="562"/>
                </a:lnTo>
                <a:lnTo>
                  <a:pt x="3477" y="557"/>
                </a:lnTo>
                <a:lnTo>
                  <a:pt x="3469" y="555"/>
                </a:lnTo>
                <a:lnTo>
                  <a:pt x="3469" y="555"/>
                </a:lnTo>
                <a:lnTo>
                  <a:pt x="3459" y="555"/>
                </a:lnTo>
                <a:lnTo>
                  <a:pt x="3451" y="552"/>
                </a:lnTo>
                <a:lnTo>
                  <a:pt x="3443" y="549"/>
                </a:lnTo>
                <a:lnTo>
                  <a:pt x="3437" y="544"/>
                </a:lnTo>
                <a:lnTo>
                  <a:pt x="3427" y="536"/>
                </a:lnTo>
                <a:lnTo>
                  <a:pt x="3424" y="531"/>
                </a:lnTo>
                <a:lnTo>
                  <a:pt x="3424" y="531"/>
                </a:lnTo>
                <a:lnTo>
                  <a:pt x="3421" y="528"/>
                </a:lnTo>
                <a:lnTo>
                  <a:pt x="3421" y="525"/>
                </a:lnTo>
                <a:lnTo>
                  <a:pt x="3422" y="523"/>
                </a:lnTo>
                <a:lnTo>
                  <a:pt x="3426" y="522"/>
                </a:lnTo>
                <a:lnTo>
                  <a:pt x="3435" y="519"/>
                </a:lnTo>
                <a:lnTo>
                  <a:pt x="3448" y="519"/>
                </a:lnTo>
                <a:lnTo>
                  <a:pt x="3479" y="522"/>
                </a:lnTo>
                <a:lnTo>
                  <a:pt x="3503" y="525"/>
                </a:lnTo>
                <a:lnTo>
                  <a:pt x="3503" y="525"/>
                </a:lnTo>
                <a:lnTo>
                  <a:pt x="3524" y="527"/>
                </a:lnTo>
                <a:lnTo>
                  <a:pt x="3546" y="527"/>
                </a:lnTo>
                <a:lnTo>
                  <a:pt x="3557" y="527"/>
                </a:lnTo>
                <a:lnTo>
                  <a:pt x="3570" y="523"/>
                </a:lnTo>
                <a:lnTo>
                  <a:pt x="3581" y="520"/>
                </a:lnTo>
                <a:lnTo>
                  <a:pt x="3593" y="515"/>
                </a:lnTo>
                <a:lnTo>
                  <a:pt x="3593" y="515"/>
                </a:lnTo>
                <a:lnTo>
                  <a:pt x="3602" y="511"/>
                </a:lnTo>
                <a:lnTo>
                  <a:pt x="3604" y="507"/>
                </a:lnTo>
                <a:lnTo>
                  <a:pt x="3605" y="506"/>
                </a:lnTo>
                <a:lnTo>
                  <a:pt x="3605" y="502"/>
                </a:lnTo>
                <a:lnTo>
                  <a:pt x="3604" y="501"/>
                </a:lnTo>
                <a:lnTo>
                  <a:pt x="3599" y="496"/>
                </a:lnTo>
                <a:lnTo>
                  <a:pt x="3593" y="493"/>
                </a:lnTo>
                <a:lnTo>
                  <a:pt x="3583" y="490"/>
                </a:lnTo>
                <a:lnTo>
                  <a:pt x="3572" y="490"/>
                </a:lnTo>
                <a:lnTo>
                  <a:pt x="3560" y="490"/>
                </a:lnTo>
                <a:lnTo>
                  <a:pt x="3560" y="490"/>
                </a:lnTo>
                <a:lnTo>
                  <a:pt x="3522" y="496"/>
                </a:lnTo>
                <a:lnTo>
                  <a:pt x="3508" y="498"/>
                </a:lnTo>
                <a:lnTo>
                  <a:pt x="3498" y="498"/>
                </a:lnTo>
                <a:lnTo>
                  <a:pt x="3498" y="498"/>
                </a:lnTo>
                <a:lnTo>
                  <a:pt x="3466" y="488"/>
                </a:lnTo>
                <a:lnTo>
                  <a:pt x="3418" y="474"/>
                </a:lnTo>
                <a:lnTo>
                  <a:pt x="3418" y="474"/>
                </a:lnTo>
                <a:lnTo>
                  <a:pt x="3398" y="470"/>
                </a:lnTo>
                <a:lnTo>
                  <a:pt x="3389" y="467"/>
                </a:lnTo>
                <a:lnTo>
                  <a:pt x="3382" y="466"/>
                </a:lnTo>
                <a:lnTo>
                  <a:pt x="3376" y="462"/>
                </a:lnTo>
                <a:lnTo>
                  <a:pt x="3373" y="456"/>
                </a:lnTo>
                <a:lnTo>
                  <a:pt x="3371" y="450"/>
                </a:lnTo>
                <a:lnTo>
                  <a:pt x="3371" y="440"/>
                </a:lnTo>
                <a:lnTo>
                  <a:pt x="3371" y="440"/>
                </a:lnTo>
                <a:lnTo>
                  <a:pt x="3374" y="433"/>
                </a:lnTo>
                <a:lnTo>
                  <a:pt x="3379" y="429"/>
                </a:lnTo>
                <a:lnTo>
                  <a:pt x="3384" y="425"/>
                </a:lnTo>
                <a:lnTo>
                  <a:pt x="3392" y="422"/>
                </a:lnTo>
                <a:lnTo>
                  <a:pt x="3411" y="416"/>
                </a:lnTo>
                <a:lnTo>
                  <a:pt x="3432" y="411"/>
                </a:lnTo>
                <a:lnTo>
                  <a:pt x="3475" y="405"/>
                </a:lnTo>
                <a:lnTo>
                  <a:pt x="3491" y="400"/>
                </a:lnTo>
                <a:lnTo>
                  <a:pt x="3496" y="398"/>
                </a:lnTo>
                <a:lnTo>
                  <a:pt x="3501" y="395"/>
                </a:lnTo>
                <a:lnTo>
                  <a:pt x="3501" y="395"/>
                </a:lnTo>
                <a:lnTo>
                  <a:pt x="3508" y="390"/>
                </a:lnTo>
                <a:lnTo>
                  <a:pt x="3517" y="387"/>
                </a:lnTo>
                <a:lnTo>
                  <a:pt x="3528" y="384"/>
                </a:lnTo>
                <a:lnTo>
                  <a:pt x="3540" y="382"/>
                </a:lnTo>
                <a:lnTo>
                  <a:pt x="3564" y="380"/>
                </a:lnTo>
                <a:lnTo>
                  <a:pt x="3586" y="382"/>
                </a:lnTo>
                <a:lnTo>
                  <a:pt x="3586" y="382"/>
                </a:lnTo>
                <a:lnTo>
                  <a:pt x="3596" y="380"/>
                </a:lnTo>
                <a:lnTo>
                  <a:pt x="3605" y="379"/>
                </a:lnTo>
                <a:lnTo>
                  <a:pt x="3612" y="374"/>
                </a:lnTo>
                <a:lnTo>
                  <a:pt x="3620" y="368"/>
                </a:lnTo>
                <a:lnTo>
                  <a:pt x="3631" y="353"/>
                </a:lnTo>
                <a:lnTo>
                  <a:pt x="3642" y="340"/>
                </a:lnTo>
                <a:lnTo>
                  <a:pt x="3642" y="340"/>
                </a:lnTo>
                <a:lnTo>
                  <a:pt x="3652" y="326"/>
                </a:lnTo>
                <a:lnTo>
                  <a:pt x="3658" y="311"/>
                </a:lnTo>
                <a:lnTo>
                  <a:pt x="3665" y="295"/>
                </a:lnTo>
                <a:lnTo>
                  <a:pt x="3665" y="295"/>
                </a:lnTo>
                <a:lnTo>
                  <a:pt x="3655" y="299"/>
                </a:lnTo>
                <a:lnTo>
                  <a:pt x="3631" y="302"/>
                </a:lnTo>
                <a:lnTo>
                  <a:pt x="3617" y="303"/>
                </a:lnTo>
                <a:lnTo>
                  <a:pt x="3599" y="303"/>
                </a:lnTo>
                <a:lnTo>
                  <a:pt x="3583" y="303"/>
                </a:lnTo>
                <a:lnTo>
                  <a:pt x="3569" y="300"/>
                </a:lnTo>
                <a:lnTo>
                  <a:pt x="3569" y="300"/>
                </a:lnTo>
                <a:lnTo>
                  <a:pt x="3562" y="299"/>
                </a:lnTo>
                <a:lnTo>
                  <a:pt x="3559" y="295"/>
                </a:lnTo>
                <a:lnTo>
                  <a:pt x="3559" y="292"/>
                </a:lnTo>
                <a:lnTo>
                  <a:pt x="3562" y="287"/>
                </a:lnTo>
                <a:lnTo>
                  <a:pt x="3572" y="278"/>
                </a:lnTo>
                <a:lnTo>
                  <a:pt x="3588" y="268"/>
                </a:lnTo>
                <a:lnTo>
                  <a:pt x="3626" y="246"/>
                </a:lnTo>
                <a:lnTo>
                  <a:pt x="3642" y="236"/>
                </a:lnTo>
                <a:lnTo>
                  <a:pt x="3654" y="230"/>
                </a:lnTo>
                <a:lnTo>
                  <a:pt x="3654" y="230"/>
                </a:lnTo>
                <a:lnTo>
                  <a:pt x="3662" y="223"/>
                </a:lnTo>
                <a:lnTo>
                  <a:pt x="3668" y="220"/>
                </a:lnTo>
                <a:lnTo>
                  <a:pt x="3676" y="217"/>
                </a:lnTo>
                <a:lnTo>
                  <a:pt x="3686" y="214"/>
                </a:lnTo>
                <a:lnTo>
                  <a:pt x="3707" y="212"/>
                </a:lnTo>
                <a:lnTo>
                  <a:pt x="3739" y="214"/>
                </a:lnTo>
                <a:lnTo>
                  <a:pt x="3739" y="214"/>
                </a:lnTo>
                <a:lnTo>
                  <a:pt x="3747" y="214"/>
                </a:lnTo>
                <a:lnTo>
                  <a:pt x="3753" y="212"/>
                </a:lnTo>
                <a:lnTo>
                  <a:pt x="3758" y="210"/>
                </a:lnTo>
                <a:lnTo>
                  <a:pt x="3760" y="207"/>
                </a:lnTo>
                <a:lnTo>
                  <a:pt x="3761" y="205"/>
                </a:lnTo>
                <a:lnTo>
                  <a:pt x="3761" y="201"/>
                </a:lnTo>
                <a:lnTo>
                  <a:pt x="3758" y="193"/>
                </a:lnTo>
                <a:lnTo>
                  <a:pt x="3755" y="185"/>
                </a:lnTo>
                <a:lnTo>
                  <a:pt x="3752" y="175"/>
                </a:lnTo>
                <a:lnTo>
                  <a:pt x="3750" y="170"/>
                </a:lnTo>
                <a:lnTo>
                  <a:pt x="3750" y="167"/>
                </a:lnTo>
                <a:lnTo>
                  <a:pt x="3752" y="164"/>
                </a:lnTo>
                <a:lnTo>
                  <a:pt x="3755" y="159"/>
                </a:lnTo>
                <a:lnTo>
                  <a:pt x="3755" y="159"/>
                </a:lnTo>
                <a:lnTo>
                  <a:pt x="3764" y="154"/>
                </a:lnTo>
                <a:lnTo>
                  <a:pt x="3776" y="151"/>
                </a:lnTo>
                <a:lnTo>
                  <a:pt x="3787" y="149"/>
                </a:lnTo>
                <a:lnTo>
                  <a:pt x="3798" y="149"/>
                </a:lnTo>
                <a:lnTo>
                  <a:pt x="3819" y="149"/>
                </a:lnTo>
                <a:lnTo>
                  <a:pt x="3827" y="151"/>
                </a:lnTo>
                <a:lnTo>
                  <a:pt x="3827" y="151"/>
                </a:lnTo>
                <a:lnTo>
                  <a:pt x="3827" y="148"/>
                </a:lnTo>
                <a:lnTo>
                  <a:pt x="3827" y="146"/>
                </a:lnTo>
                <a:lnTo>
                  <a:pt x="3830" y="143"/>
                </a:lnTo>
                <a:lnTo>
                  <a:pt x="3837" y="140"/>
                </a:lnTo>
                <a:lnTo>
                  <a:pt x="3845" y="136"/>
                </a:lnTo>
                <a:lnTo>
                  <a:pt x="3859" y="133"/>
                </a:lnTo>
                <a:lnTo>
                  <a:pt x="3878" y="130"/>
                </a:lnTo>
                <a:lnTo>
                  <a:pt x="3878" y="130"/>
                </a:lnTo>
                <a:lnTo>
                  <a:pt x="3898" y="127"/>
                </a:lnTo>
                <a:lnTo>
                  <a:pt x="3914" y="122"/>
                </a:lnTo>
                <a:lnTo>
                  <a:pt x="3938" y="112"/>
                </a:lnTo>
                <a:lnTo>
                  <a:pt x="3947" y="108"/>
                </a:lnTo>
                <a:lnTo>
                  <a:pt x="3957" y="106"/>
                </a:lnTo>
                <a:lnTo>
                  <a:pt x="3967" y="104"/>
                </a:lnTo>
                <a:lnTo>
                  <a:pt x="3976" y="106"/>
                </a:lnTo>
                <a:lnTo>
                  <a:pt x="3976" y="106"/>
                </a:lnTo>
                <a:lnTo>
                  <a:pt x="3997" y="112"/>
                </a:lnTo>
                <a:lnTo>
                  <a:pt x="4013" y="114"/>
                </a:lnTo>
                <a:lnTo>
                  <a:pt x="4028" y="114"/>
                </a:lnTo>
                <a:lnTo>
                  <a:pt x="4042" y="114"/>
                </a:lnTo>
                <a:lnTo>
                  <a:pt x="4042" y="114"/>
                </a:lnTo>
                <a:lnTo>
                  <a:pt x="4050" y="114"/>
                </a:lnTo>
                <a:lnTo>
                  <a:pt x="4060" y="117"/>
                </a:lnTo>
                <a:lnTo>
                  <a:pt x="4084" y="128"/>
                </a:lnTo>
                <a:lnTo>
                  <a:pt x="4109" y="143"/>
                </a:lnTo>
                <a:lnTo>
                  <a:pt x="4132" y="153"/>
                </a:lnTo>
                <a:lnTo>
                  <a:pt x="4132" y="153"/>
                </a:lnTo>
                <a:lnTo>
                  <a:pt x="4138" y="154"/>
                </a:lnTo>
                <a:lnTo>
                  <a:pt x="4142" y="154"/>
                </a:lnTo>
                <a:lnTo>
                  <a:pt x="4142" y="151"/>
                </a:lnTo>
                <a:lnTo>
                  <a:pt x="4140" y="146"/>
                </a:lnTo>
                <a:lnTo>
                  <a:pt x="4134" y="136"/>
                </a:lnTo>
                <a:lnTo>
                  <a:pt x="4129" y="132"/>
                </a:lnTo>
                <a:lnTo>
                  <a:pt x="4106" y="106"/>
                </a:lnTo>
                <a:lnTo>
                  <a:pt x="4106" y="106"/>
                </a:lnTo>
                <a:lnTo>
                  <a:pt x="4118" y="103"/>
                </a:lnTo>
                <a:lnTo>
                  <a:pt x="4127" y="101"/>
                </a:lnTo>
                <a:lnTo>
                  <a:pt x="4138" y="100"/>
                </a:lnTo>
                <a:lnTo>
                  <a:pt x="4138" y="100"/>
                </a:lnTo>
                <a:lnTo>
                  <a:pt x="4153" y="101"/>
                </a:lnTo>
                <a:lnTo>
                  <a:pt x="4172" y="108"/>
                </a:lnTo>
                <a:lnTo>
                  <a:pt x="4191" y="112"/>
                </a:lnTo>
                <a:lnTo>
                  <a:pt x="4207" y="116"/>
                </a:lnTo>
                <a:lnTo>
                  <a:pt x="4207" y="116"/>
                </a:lnTo>
                <a:lnTo>
                  <a:pt x="4215" y="117"/>
                </a:lnTo>
                <a:lnTo>
                  <a:pt x="4227" y="120"/>
                </a:lnTo>
                <a:lnTo>
                  <a:pt x="4252" y="130"/>
                </a:lnTo>
                <a:lnTo>
                  <a:pt x="4302" y="153"/>
                </a:lnTo>
                <a:lnTo>
                  <a:pt x="4302" y="153"/>
                </a:lnTo>
                <a:lnTo>
                  <a:pt x="4310" y="156"/>
                </a:lnTo>
                <a:lnTo>
                  <a:pt x="4315" y="156"/>
                </a:lnTo>
                <a:lnTo>
                  <a:pt x="4318" y="153"/>
                </a:lnTo>
                <a:lnTo>
                  <a:pt x="4318" y="148"/>
                </a:lnTo>
                <a:lnTo>
                  <a:pt x="4315" y="138"/>
                </a:lnTo>
                <a:lnTo>
                  <a:pt x="4315" y="133"/>
                </a:lnTo>
                <a:lnTo>
                  <a:pt x="4317" y="130"/>
                </a:lnTo>
                <a:lnTo>
                  <a:pt x="4317" y="130"/>
                </a:lnTo>
                <a:lnTo>
                  <a:pt x="4325" y="125"/>
                </a:lnTo>
                <a:lnTo>
                  <a:pt x="4336" y="122"/>
                </a:lnTo>
                <a:lnTo>
                  <a:pt x="4349" y="119"/>
                </a:lnTo>
                <a:lnTo>
                  <a:pt x="4323" y="88"/>
                </a:lnTo>
                <a:lnTo>
                  <a:pt x="4323" y="88"/>
                </a:lnTo>
                <a:lnTo>
                  <a:pt x="4305" y="79"/>
                </a:lnTo>
                <a:lnTo>
                  <a:pt x="4288" y="72"/>
                </a:lnTo>
                <a:lnTo>
                  <a:pt x="4270" y="64"/>
                </a:lnTo>
                <a:lnTo>
                  <a:pt x="4270" y="64"/>
                </a:lnTo>
                <a:lnTo>
                  <a:pt x="4265" y="63"/>
                </a:lnTo>
                <a:lnTo>
                  <a:pt x="4264" y="61"/>
                </a:lnTo>
                <a:lnTo>
                  <a:pt x="4265" y="58"/>
                </a:lnTo>
                <a:lnTo>
                  <a:pt x="4272" y="56"/>
                </a:lnTo>
                <a:lnTo>
                  <a:pt x="4312" y="47"/>
                </a:lnTo>
                <a:lnTo>
                  <a:pt x="4312" y="47"/>
                </a:lnTo>
                <a:lnTo>
                  <a:pt x="4339" y="40"/>
                </a:lnTo>
                <a:lnTo>
                  <a:pt x="4368" y="37"/>
                </a:lnTo>
                <a:lnTo>
                  <a:pt x="4395" y="37"/>
                </a:lnTo>
                <a:lnTo>
                  <a:pt x="4406" y="37"/>
                </a:lnTo>
                <a:lnTo>
                  <a:pt x="4416" y="40"/>
                </a:lnTo>
                <a:lnTo>
                  <a:pt x="4416" y="40"/>
                </a:lnTo>
                <a:lnTo>
                  <a:pt x="4434" y="43"/>
                </a:lnTo>
                <a:lnTo>
                  <a:pt x="4456" y="47"/>
                </a:lnTo>
                <a:lnTo>
                  <a:pt x="4479" y="50"/>
                </a:lnTo>
                <a:lnTo>
                  <a:pt x="4488" y="53"/>
                </a:lnTo>
                <a:lnTo>
                  <a:pt x="4496" y="58"/>
                </a:lnTo>
                <a:lnTo>
                  <a:pt x="4496" y="58"/>
                </a:lnTo>
                <a:lnTo>
                  <a:pt x="4506" y="63"/>
                </a:lnTo>
                <a:lnTo>
                  <a:pt x="4516" y="64"/>
                </a:lnTo>
                <a:lnTo>
                  <a:pt x="4527" y="63"/>
                </a:lnTo>
                <a:lnTo>
                  <a:pt x="4536" y="61"/>
                </a:lnTo>
                <a:lnTo>
                  <a:pt x="4546" y="58"/>
                </a:lnTo>
                <a:lnTo>
                  <a:pt x="4551" y="55"/>
                </a:lnTo>
                <a:lnTo>
                  <a:pt x="4553" y="53"/>
                </a:lnTo>
                <a:lnTo>
                  <a:pt x="4553" y="50"/>
                </a:lnTo>
                <a:lnTo>
                  <a:pt x="4553" y="48"/>
                </a:lnTo>
                <a:lnTo>
                  <a:pt x="4549" y="47"/>
                </a:lnTo>
                <a:lnTo>
                  <a:pt x="4549" y="47"/>
                </a:lnTo>
                <a:lnTo>
                  <a:pt x="4545" y="43"/>
                </a:lnTo>
                <a:lnTo>
                  <a:pt x="4541" y="39"/>
                </a:lnTo>
                <a:lnTo>
                  <a:pt x="4538" y="34"/>
                </a:lnTo>
                <a:lnTo>
                  <a:pt x="4538" y="31"/>
                </a:lnTo>
                <a:lnTo>
                  <a:pt x="4538" y="26"/>
                </a:lnTo>
                <a:lnTo>
                  <a:pt x="4541" y="22"/>
                </a:lnTo>
                <a:lnTo>
                  <a:pt x="4545" y="19"/>
                </a:lnTo>
                <a:lnTo>
                  <a:pt x="4549" y="16"/>
                </a:lnTo>
                <a:lnTo>
                  <a:pt x="4549" y="16"/>
                </a:lnTo>
                <a:lnTo>
                  <a:pt x="4564" y="14"/>
                </a:lnTo>
                <a:lnTo>
                  <a:pt x="4581" y="11"/>
                </a:lnTo>
                <a:lnTo>
                  <a:pt x="4623" y="8"/>
                </a:lnTo>
                <a:lnTo>
                  <a:pt x="4623" y="8"/>
                </a:lnTo>
                <a:lnTo>
                  <a:pt x="4636" y="6"/>
                </a:lnTo>
                <a:lnTo>
                  <a:pt x="4646" y="6"/>
                </a:lnTo>
                <a:lnTo>
                  <a:pt x="4665" y="6"/>
                </a:lnTo>
                <a:lnTo>
                  <a:pt x="4678" y="8"/>
                </a:lnTo>
                <a:lnTo>
                  <a:pt x="4681" y="6"/>
                </a:lnTo>
                <a:lnTo>
                  <a:pt x="4684" y="5"/>
                </a:lnTo>
                <a:lnTo>
                  <a:pt x="4684" y="5"/>
                </a:lnTo>
                <a:lnTo>
                  <a:pt x="4687" y="3"/>
                </a:lnTo>
                <a:lnTo>
                  <a:pt x="4694" y="2"/>
                </a:lnTo>
                <a:lnTo>
                  <a:pt x="4715" y="2"/>
                </a:lnTo>
                <a:lnTo>
                  <a:pt x="4758" y="3"/>
                </a:lnTo>
                <a:lnTo>
                  <a:pt x="4758" y="3"/>
                </a:lnTo>
                <a:lnTo>
                  <a:pt x="4803" y="0"/>
                </a:lnTo>
                <a:lnTo>
                  <a:pt x="4816" y="0"/>
                </a:lnTo>
                <a:lnTo>
                  <a:pt x="4829" y="2"/>
                </a:lnTo>
                <a:lnTo>
                  <a:pt x="4838" y="3"/>
                </a:lnTo>
                <a:lnTo>
                  <a:pt x="4848" y="8"/>
                </a:lnTo>
                <a:lnTo>
                  <a:pt x="4848" y="8"/>
                </a:lnTo>
                <a:lnTo>
                  <a:pt x="4858" y="11"/>
                </a:lnTo>
                <a:lnTo>
                  <a:pt x="4872" y="13"/>
                </a:lnTo>
                <a:lnTo>
                  <a:pt x="4906" y="16"/>
                </a:lnTo>
                <a:lnTo>
                  <a:pt x="4968" y="19"/>
                </a:lnTo>
                <a:lnTo>
                  <a:pt x="4968" y="19"/>
                </a:lnTo>
                <a:lnTo>
                  <a:pt x="4976" y="21"/>
                </a:lnTo>
                <a:lnTo>
                  <a:pt x="4984" y="24"/>
                </a:lnTo>
                <a:lnTo>
                  <a:pt x="4988" y="27"/>
                </a:lnTo>
                <a:lnTo>
                  <a:pt x="4991" y="32"/>
                </a:lnTo>
                <a:lnTo>
                  <a:pt x="4994" y="40"/>
                </a:lnTo>
                <a:lnTo>
                  <a:pt x="4994" y="45"/>
                </a:lnTo>
                <a:lnTo>
                  <a:pt x="4994" y="45"/>
                </a:lnTo>
                <a:lnTo>
                  <a:pt x="5008" y="45"/>
                </a:lnTo>
                <a:lnTo>
                  <a:pt x="5018" y="48"/>
                </a:lnTo>
                <a:lnTo>
                  <a:pt x="5021" y="50"/>
                </a:lnTo>
                <a:lnTo>
                  <a:pt x="5021" y="53"/>
                </a:lnTo>
                <a:lnTo>
                  <a:pt x="5021" y="53"/>
                </a:lnTo>
                <a:lnTo>
                  <a:pt x="5020" y="58"/>
                </a:lnTo>
                <a:lnTo>
                  <a:pt x="5015" y="63"/>
                </a:lnTo>
                <a:lnTo>
                  <a:pt x="5004" y="71"/>
                </a:lnTo>
                <a:lnTo>
                  <a:pt x="4994" y="79"/>
                </a:lnTo>
                <a:lnTo>
                  <a:pt x="4992" y="80"/>
                </a:lnTo>
                <a:lnTo>
                  <a:pt x="4994" y="79"/>
                </a:lnTo>
                <a:lnTo>
                  <a:pt x="4994" y="79"/>
                </a:lnTo>
                <a:lnTo>
                  <a:pt x="4999" y="77"/>
                </a:lnTo>
                <a:lnTo>
                  <a:pt x="5005" y="77"/>
                </a:lnTo>
                <a:lnTo>
                  <a:pt x="5028" y="75"/>
                </a:lnTo>
                <a:lnTo>
                  <a:pt x="5089" y="77"/>
                </a:lnTo>
                <a:lnTo>
                  <a:pt x="5089" y="77"/>
                </a:lnTo>
                <a:lnTo>
                  <a:pt x="5105" y="77"/>
                </a:lnTo>
                <a:lnTo>
                  <a:pt x="5118" y="79"/>
                </a:lnTo>
                <a:lnTo>
                  <a:pt x="5142" y="83"/>
                </a:lnTo>
                <a:lnTo>
                  <a:pt x="5156" y="88"/>
                </a:lnTo>
                <a:lnTo>
                  <a:pt x="5163" y="90"/>
                </a:lnTo>
                <a:lnTo>
                  <a:pt x="5114" y="111"/>
                </a:lnTo>
                <a:lnTo>
                  <a:pt x="5114" y="111"/>
                </a:lnTo>
                <a:lnTo>
                  <a:pt x="5077" y="117"/>
                </a:lnTo>
                <a:lnTo>
                  <a:pt x="5047" y="122"/>
                </a:lnTo>
                <a:lnTo>
                  <a:pt x="5023" y="127"/>
                </a:lnTo>
                <a:lnTo>
                  <a:pt x="5023" y="127"/>
                </a:lnTo>
                <a:lnTo>
                  <a:pt x="5012" y="130"/>
                </a:lnTo>
                <a:lnTo>
                  <a:pt x="4992" y="130"/>
                </a:lnTo>
                <a:lnTo>
                  <a:pt x="4943" y="130"/>
                </a:lnTo>
                <a:lnTo>
                  <a:pt x="4853" y="127"/>
                </a:lnTo>
                <a:lnTo>
                  <a:pt x="4853" y="127"/>
                </a:lnTo>
                <a:lnTo>
                  <a:pt x="4838" y="128"/>
                </a:lnTo>
                <a:lnTo>
                  <a:pt x="4822" y="132"/>
                </a:lnTo>
                <a:lnTo>
                  <a:pt x="4808" y="136"/>
                </a:lnTo>
                <a:lnTo>
                  <a:pt x="4793" y="143"/>
                </a:lnTo>
                <a:lnTo>
                  <a:pt x="4771" y="153"/>
                </a:lnTo>
                <a:lnTo>
                  <a:pt x="4763" y="157"/>
                </a:lnTo>
                <a:lnTo>
                  <a:pt x="4763" y="157"/>
                </a:lnTo>
                <a:lnTo>
                  <a:pt x="4817" y="153"/>
                </a:lnTo>
                <a:lnTo>
                  <a:pt x="4866" y="149"/>
                </a:lnTo>
                <a:lnTo>
                  <a:pt x="4907" y="148"/>
                </a:lnTo>
                <a:lnTo>
                  <a:pt x="4907" y="148"/>
                </a:lnTo>
                <a:lnTo>
                  <a:pt x="4946" y="146"/>
                </a:lnTo>
                <a:lnTo>
                  <a:pt x="4981" y="144"/>
                </a:lnTo>
                <a:lnTo>
                  <a:pt x="4996" y="144"/>
                </a:lnTo>
                <a:lnTo>
                  <a:pt x="5007" y="144"/>
                </a:lnTo>
                <a:lnTo>
                  <a:pt x="5010" y="146"/>
                </a:lnTo>
                <a:lnTo>
                  <a:pt x="5013" y="149"/>
                </a:lnTo>
                <a:lnTo>
                  <a:pt x="5013" y="151"/>
                </a:lnTo>
                <a:lnTo>
                  <a:pt x="5012" y="156"/>
                </a:lnTo>
                <a:lnTo>
                  <a:pt x="5012" y="156"/>
                </a:lnTo>
                <a:lnTo>
                  <a:pt x="5008" y="159"/>
                </a:lnTo>
                <a:lnTo>
                  <a:pt x="5005" y="162"/>
                </a:lnTo>
                <a:lnTo>
                  <a:pt x="4994" y="169"/>
                </a:lnTo>
                <a:lnTo>
                  <a:pt x="4980" y="173"/>
                </a:lnTo>
                <a:lnTo>
                  <a:pt x="4967" y="178"/>
                </a:lnTo>
                <a:lnTo>
                  <a:pt x="4944" y="185"/>
                </a:lnTo>
                <a:lnTo>
                  <a:pt x="4941" y="188"/>
                </a:lnTo>
                <a:lnTo>
                  <a:pt x="4943" y="189"/>
                </a:lnTo>
                <a:lnTo>
                  <a:pt x="4944" y="189"/>
                </a:lnTo>
                <a:lnTo>
                  <a:pt x="4944" y="189"/>
                </a:lnTo>
                <a:lnTo>
                  <a:pt x="4954" y="191"/>
                </a:lnTo>
                <a:lnTo>
                  <a:pt x="4965" y="189"/>
                </a:lnTo>
                <a:lnTo>
                  <a:pt x="4991" y="183"/>
                </a:lnTo>
                <a:lnTo>
                  <a:pt x="5015" y="177"/>
                </a:lnTo>
                <a:lnTo>
                  <a:pt x="5036" y="169"/>
                </a:lnTo>
                <a:lnTo>
                  <a:pt x="5036" y="169"/>
                </a:lnTo>
                <a:lnTo>
                  <a:pt x="5047" y="164"/>
                </a:lnTo>
                <a:lnTo>
                  <a:pt x="5058" y="157"/>
                </a:lnTo>
                <a:lnTo>
                  <a:pt x="5073" y="151"/>
                </a:lnTo>
                <a:lnTo>
                  <a:pt x="5082" y="148"/>
                </a:lnTo>
                <a:lnTo>
                  <a:pt x="5097" y="143"/>
                </a:lnTo>
                <a:lnTo>
                  <a:pt x="5097" y="143"/>
                </a:lnTo>
                <a:lnTo>
                  <a:pt x="5111" y="141"/>
                </a:lnTo>
                <a:lnTo>
                  <a:pt x="5122" y="141"/>
                </a:lnTo>
                <a:lnTo>
                  <a:pt x="5130" y="144"/>
                </a:lnTo>
                <a:lnTo>
                  <a:pt x="5137" y="148"/>
                </a:lnTo>
                <a:lnTo>
                  <a:pt x="5142" y="153"/>
                </a:lnTo>
                <a:lnTo>
                  <a:pt x="5145" y="157"/>
                </a:lnTo>
                <a:lnTo>
                  <a:pt x="5151" y="167"/>
                </a:lnTo>
                <a:lnTo>
                  <a:pt x="5151" y="167"/>
                </a:lnTo>
                <a:lnTo>
                  <a:pt x="5153" y="172"/>
                </a:lnTo>
                <a:lnTo>
                  <a:pt x="5151" y="178"/>
                </a:lnTo>
                <a:lnTo>
                  <a:pt x="5146" y="185"/>
                </a:lnTo>
                <a:lnTo>
                  <a:pt x="5142" y="191"/>
                </a:lnTo>
                <a:lnTo>
                  <a:pt x="5127" y="204"/>
                </a:lnTo>
                <a:lnTo>
                  <a:pt x="5116" y="215"/>
                </a:lnTo>
                <a:lnTo>
                  <a:pt x="5116" y="215"/>
                </a:lnTo>
                <a:lnTo>
                  <a:pt x="5081" y="247"/>
                </a:lnTo>
                <a:lnTo>
                  <a:pt x="5081" y="247"/>
                </a:lnTo>
                <a:lnTo>
                  <a:pt x="5085" y="249"/>
                </a:lnTo>
                <a:lnTo>
                  <a:pt x="5097" y="250"/>
                </a:lnTo>
                <a:lnTo>
                  <a:pt x="5103" y="250"/>
                </a:lnTo>
                <a:lnTo>
                  <a:pt x="5111" y="249"/>
                </a:lnTo>
                <a:lnTo>
                  <a:pt x="5119" y="247"/>
                </a:lnTo>
                <a:lnTo>
                  <a:pt x="5127" y="242"/>
                </a:lnTo>
                <a:lnTo>
                  <a:pt x="5127" y="242"/>
                </a:lnTo>
                <a:lnTo>
                  <a:pt x="5145" y="230"/>
                </a:lnTo>
                <a:lnTo>
                  <a:pt x="5164" y="210"/>
                </a:lnTo>
                <a:lnTo>
                  <a:pt x="5183" y="193"/>
                </a:lnTo>
                <a:lnTo>
                  <a:pt x="5193" y="186"/>
                </a:lnTo>
                <a:lnTo>
                  <a:pt x="5201" y="181"/>
                </a:lnTo>
                <a:lnTo>
                  <a:pt x="5201" y="181"/>
                </a:lnTo>
                <a:lnTo>
                  <a:pt x="5207" y="178"/>
                </a:lnTo>
                <a:lnTo>
                  <a:pt x="5211" y="178"/>
                </a:lnTo>
                <a:lnTo>
                  <a:pt x="5212" y="181"/>
                </a:lnTo>
                <a:lnTo>
                  <a:pt x="5212" y="186"/>
                </a:lnTo>
                <a:lnTo>
                  <a:pt x="5207" y="194"/>
                </a:lnTo>
                <a:lnTo>
                  <a:pt x="5206" y="199"/>
                </a:lnTo>
                <a:lnTo>
                  <a:pt x="5206" y="199"/>
                </a:lnTo>
                <a:lnTo>
                  <a:pt x="5233" y="193"/>
                </a:lnTo>
                <a:lnTo>
                  <a:pt x="5259" y="186"/>
                </a:lnTo>
                <a:lnTo>
                  <a:pt x="5286" y="183"/>
                </a:lnTo>
                <a:lnTo>
                  <a:pt x="5286" y="183"/>
                </a:lnTo>
                <a:lnTo>
                  <a:pt x="5301" y="181"/>
                </a:lnTo>
                <a:lnTo>
                  <a:pt x="5315" y="178"/>
                </a:lnTo>
                <a:lnTo>
                  <a:pt x="5341" y="172"/>
                </a:lnTo>
                <a:lnTo>
                  <a:pt x="5368" y="164"/>
                </a:lnTo>
                <a:lnTo>
                  <a:pt x="5382" y="161"/>
                </a:lnTo>
                <a:lnTo>
                  <a:pt x="5395" y="159"/>
                </a:lnTo>
                <a:lnTo>
                  <a:pt x="5395" y="159"/>
                </a:lnTo>
                <a:lnTo>
                  <a:pt x="5410" y="159"/>
                </a:lnTo>
                <a:lnTo>
                  <a:pt x="5424" y="161"/>
                </a:lnTo>
                <a:lnTo>
                  <a:pt x="5453" y="165"/>
                </a:lnTo>
                <a:lnTo>
                  <a:pt x="5480" y="172"/>
                </a:lnTo>
                <a:lnTo>
                  <a:pt x="5500" y="178"/>
                </a:lnTo>
                <a:lnTo>
                  <a:pt x="5500" y="178"/>
                </a:lnTo>
                <a:lnTo>
                  <a:pt x="5503" y="180"/>
                </a:lnTo>
                <a:lnTo>
                  <a:pt x="5504" y="181"/>
                </a:lnTo>
                <a:lnTo>
                  <a:pt x="5504" y="183"/>
                </a:lnTo>
                <a:lnTo>
                  <a:pt x="5503" y="185"/>
                </a:lnTo>
                <a:lnTo>
                  <a:pt x="5498" y="188"/>
                </a:lnTo>
                <a:lnTo>
                  <a:pt x="5490" y="193"/>
                </a:lnTo>
                <a:lnTo>
                  <a:pt x="5468" y="202"/>
                </a:lnTo>
                <a:lnTo>
                  <a:pt x="5448" y="210"/>
                </a:lnTo>
                <a:lnTo>
                  <a:pt x="5448" y="210"/>
                </a:lnTo>
                <a:lnTo>
                  <a:pt x="5442" y="215"/>
                </a:lnTo>
                <a:lnTo>
                  <a:pt x="5437" y="218"/>
                </a:lnTo>
                <a:lnTo>
                  <a:pt x="5431" y="226"/>
                </a:lnTo>
                <a:lnTo>
                  <a:pt x="5426" y="230"/>
                </a:lnTo>
                <a:lnTo>
                  <a:pt x="5421" y="233"/>
                </a:lnTo>
                <a:lnTo>
                  <a:pt x="5415" y="234"/>
                </a:lnTo>
                <a:lnTo>
                  <a:pt x="5405" y="236"/>
                </a:lnTo>
                <a:lnTo>
                  <a:pt x="5405" y="236"/>
                </a:lnTo>
                <a:lnTo>
                  <a:pt x="5395" y="238"/>
                </a:lnTo>
                <a:lnTo>
                  <a:pt x="5387" y="241"/>
                </a:lnTo>
                <a:lnTo>
                  <a:pt x="5381" y="246"/>
                </a:lnTo>
                <a:lnTo>
                  <a:pt x="5376" y="250"/>
                </a:lnTo>
                <a:lnTo>
                  <a:pt x="5366" y="263"/>
                </a:lnTo>
                <a:lnTo>
                  <a:pt x="5357" y="276"/>
                </a:lnTo>
                <a:lnTo>
                  <a:pt x="5357" y="276"/>
                </a:lnTo>
                <a:lnTo>
                  <a:pt x="5350" y="281"/>
                </a:lnTo>
                <a:lnTo>
                  <a:pt x="5346" y="283"/>
                </a:lnTo>
                <a:lnTo>
                  <a:pt x="5336" y="286"/>
                </a:lnTo>
                <a:lnTo>
                  <a:pt x="5331" y="289"/>
                </a:lnTo>
                <a:lnTo>
                  <a:pt x="5328" y="291"/>
                </a:lnTo>
                <a:lnTo>
                  <a:pt x="5325" y="295"/>
                </a:lnTo>
                <a:lnTo>
                  <a:pt x="5321" y="303"/>
                </a:lnTo>
                <a:lnTo>
                  <a:pt x="5321" y="303"/>
                </a:lnTo>
                <a:lnTo>
                  <a:pt x="5318" y="311"/>
                </a:lnTo>
                <a:lnTo>
                  <a:pt x="5313" y="318"/>
                </a:lnTo>
                <a:lnTo>
                  <a:pt x="5307" y="323"/>
                </a:lnTo>
                <a:lnTo>
                  <a:pt x="5299" y="326"/>
                </a:lnTo>
                <a:lnTo>
                  <a:pt x="5289" y="327"/>
                </a:lnTo>
                <a:lnTo>
                  <a:pt x="5281" y="329"/>
                </a:lnTo>
                <a:lnTo>
                  <a:pt x="5262" y="331"/>
                </a:lnTo>
                <a:lnTo>
                  <a:pt x="5262" y="331"/>
                </a:lnTo>
                <a:lnTo>
                  <a:pt x="5257" y="331"/>
                </a:lnTo>
                <a:lnTo>
                  <a:pt x="5252" y="332"/>
                </a:lnTo>
                <a:lnTo>
                  <a:pt x="5246" y="339"/>
                </a:lnTo>
                <a:lnTo>
                  <a:pt x="5241" y="347"/>
                </a:lnTo>
                <a:lnTo>
                  <a:pt x="5238" y="358"/>
                </a:lnTo>
                <a:lnTo>
                  <a:pt x="5233" y="379"/>
                </a:lnTo>
                <a:lnTo>
                  <a:pt x="5228" y="398"/>
                </a:lnTo>
                <a:lnTo>
                  <a:pt x="5228" y="398"/>
                </a:lnTo>
                <a:lnTo>
                  <a:pt x="5225" y="403"/>
                </a:lnTo>
                <a:lnTo>
                  <a:pt x="5220" y="405"/>
                </a:lnTo>
                <a:lnTo>
                  <a:pt x="5214" y="406"/>
                </a:lnTo>
                <a:lnTo>
                  <a:pt x="5209" y="405"/>
                </a:lnTo>
                <a:lnTo>
                  <a:pt x="5203" y="405"/>
                </a:lnTo>
                <a:lnTo>
                  <a:pt x="5198" y="405"/>
                </a:lnTo>
                <a:lnTo>
                  <a:pt x="5195" y="408"/>
                </a:lnTo>
                <a:lnTo>
                  <a:pt x="5195" y="414"/>
                </a:lnTo>
                <a:lnTo>
                  <a:pt x="5195" y="414"/>
                </a:lnTo>
                <a:lnTo>
                  <a:pt x="5195" y="417"/>
                </a:lnTo>
                <a:lnTo>
                  <a:pt x="5193" y="422"/>
                </a:lnTo>
                <a:lnTo>
                  <a:pt x="5188" y="432"/>
                </a:lnTo>
                <a:lnTo>
                  <a:pt x="5175" y="453"/>
                </a:lnTo>
                <a:lnTo>
                  <a:pt x="5169" y="462"/>
                </a:lnTo>
                <a:lnTo>
                  <a:pt x="5166" y="470"/>
                </a:lnTo>
                <a:lnTo>
                  <a:pt x="5164" y="474"/>
                </a:lnTo>
                <a:lnTo>
                  <a:pt x="5166" y="478"/>
                </a:lnTo>
                <a:lnTo>
                  <a:pt x="5166" y="482"/>
                </a:lnTo>
                <a:lnTo>
                  <a:pt x="5169" y="483"/>
                </a:lnTo>
                <a:lnTo>
                  <a:pt x="5169" y="483"/>
                </a:lnTo>
                <a:lnTo>
                  <a:pt x="5175" y="486"/>
                </a:lnTo>
                <a:lnTo>
                  <a:pt x="5182" y="486"/>
                </a:lnTo>
                <a:lnTo>
                  <a:pt x="5188" y="485"/>
                </a:lnTo>
                <a:lnTo>
                  <a:pt x="5195" y="482"/>
                </a:lnTo>
                <a:lnTo>
                  <a:pt x="5201" y="478"/>
                </a:lnTo>
                <a:lnTo>
                  <a:pt x="5209" y="475"/>
                </a:lnTo>
                <a:lnTo>
                  <a:pt x="5217" y="474"/>
                </a:lnTo>
                <a:lnTo>
                  <a:pt x="5227" y="474"/>
                </a:lnTo>
                <a:lnTo>
                  <a:pt x="5227" y="474"/>
                </a:lnTo>
                <a:lnTo>
                  <a:pt x="5236" y="477"/>
                </a:lnTo>
                <a:lnTo>
                  <a:pt x="5243" y="480"/>
                </a:lnTo>
                <a:lnTo>
                  <a:pt x="5249" y="485"/>
                </a:lnTo>
                <a:lnTo>
                  <a:pt x="5252" y="488"/>
                </a:lnTo>
                <a:lnTo>
                  <a:pt x="5256" y="496"/>
                </a:lnTo>
                <a:lnTo>
                  <a:pt x="5257" y="499"/>
                </a:lnTo>
                <a:lnTo>
                  <a:pt x="5257" y="499"/>
                </a:lnTo>
                <a:lnTo>
                  <a:pt x="5244" y="499"/>
                </a:lnTo>
                <a:lnTo>
                  <a:pt x="5233" y="498"/>
                </a:lnTo>
                <a:lnTo>
                  <a:pt x="5212" y="491"/>
                </a:lnTo>
                <a:lnTo>
                  <a:pt x="5212" y="491"/>
                </a:lnTo>
                <a:lnTo>
                  <a:pt x="5214" y="494"/>
                </a:lnTo>
                <a:lnTo>
                  <a:pt x="5216" y="498"/>
                </a:lnTo>
                <a:lnTo>
                  <a:pt x="5216" y="506"/>
                </a:lnTo>
                <a:lnTo>
                  <a:pt x="5216" y="515"/>
                </a:lnTo>
                <a:lnTo>
                  <a:pt x="5216" y="515"/>
                </a:lnTo>
                <a:lnTo>
                  <a:pt x="5228" y="520"/>
                </a:lnTo>
                <a:lnTo>
                  <a:pt x="5248" y="523"/>
                </a:lnTo>
                <a:lnTo>
                  <a:pt x="5267" y="525"/>
                </a:lnTo>
                <a:lnTo>
                  <a:pt x="5285" y="525"/>
                </a:lnTo>
                <a:lnTo>
                  <a:pt x="5285" y="525"/>
                </a:lnTo>
                <a:lnTo>
                  <a:pt x="5291" y="525"/>
                </a:lnTo>
                <a:lnTo>
                  <a:pt x="5296" y="528"/>
                </a:lnTo>
                <a:lnTo>
                  <a:pt x="5297" y="531"/>
                </a:lnTo>
                <a:lnTo>
                  <a:pt x="5299" y="536"/>
                </a:lnTo>
                <a:lnTo>
                  <a:pt x="5297" y="543"/>
                </a:lnTo>
                <a:lnTo>
                  <a:pt x="5296" y="547"/>
                </a:lnTo>
                <a:lnTo>
                  <a:pt x="5291" y="559"/>
                </a:lnTo>
                <a:lnTo>
                  <a:pt x="5291" y="559"/>
                </a:lnTo>
                <a:lnTo>
                  <a:pt x="5289" y="562"/>
                </a:lnTo>
                <a:lnTo>
                  <a:pt x="5288" y="563"/>
                </a:lnTo>
                <a:lnTo>
                  <a:pt x="5281" y="563"/>
                </a:lnTo>
                <a:lnTo>
                  <a:pt x="5272" y="563"/>
                </a:lnTo>
                <a:lnTo>
                  <a:pt x="5262" y="560"/>
                </a:lnTo>
                <a:lnTo>
                  <a:pt x="5241" y="554"/>
                </a:lnTo>
                <a:lnTo>
                  <a:pt x="5222" y="547"/>
                </a:lnTo>
                <a:lnTo>
                  <a:pt x="5222" y="547"/>
                </a:lnTo>
                <a:lnTo>
                  <a:pt x="5216" y="547"/>
                </a:lnTo>
                <a:lnTo>
                  <a:pt x="5209" y="547"/>
                </a:lnTo>
                <a:lnTo>
                  <a:pt x="5199" y="552"/>
                </a:lnTo>
                <a:lnTo>
                  <a:pt x="5190" y="559"/>
                </a:lnTo>
                <a:lnTo>
                  <a:pt x="5183" y="559"/>
                </a:lnTo>
                <a:lnTo>
                  <a:pt x="5175" y="559"/>
                </a:lnTo>
                <a:lnTo>
                  <a:pt x="5175" y="559"/>
                </a:lnTo>
                <a:lnTo>
                  <a:pt x="5169" y="559"/>
                </a:lnTo>
                <a:lnTo>
                  <a:pt x="5163" y="560"/>
                </a:lnTo>
                <a:lnTo>
                  <a:pt x="5158" y="563"/>
                </a:lnTo>
                <a:lnTo>
                  <a:pt x="5156" y="568"/>
                </a:lnTo>
                <a:lnTo>
                  <a:pt x="5155" y="573"/>
                </a:lnTo>
                <a:lnTo>
                  <a:pt x="5156" y="580"/>
                </a:lnTo>
                <a:lnTo>
                  <a:pt x="5159" y="586"/>
                </a:lnTo>
                <a:lnTo>
                  <a:pt x="5164" y="594"/>
                </a:lnTo>
                <a:lnTo>
                  <a:pt x="5164" y="594"/>
                </a:lnTo>
                <a:lnTo>
                  <a:pt x="5172" y="600"/>
                </a:lnTo>
                <a:lnTo>
                  <a:pt x="5180" y="604"/>
                </a:lnTo>
                <a:lnTo>
                  <a:pt x="5188" y="604"/>
                </a:lnTo>
                <a:lnTo>
                  <a:pt x="5198" y="602"/>
                </a:lnTo>
                <a:lnTo>
                  <a:pt x="5216" y="599"/>
                </a:lnTo>
                <a:lnTo>
                  <a:pt x="5224" y="597"/>
                </a:lnTo>
                <a:lnTo>
                  <a:pt x="5232" y="597"/>
                </a:lnTo>
                <a:lnTo>
                  <a:pt x="5232" y="597"/>
                </a:lnTo>
                <a:lnTo>
                  <a:pt x="5235" y="597"/>
                </a:lnTo>
                <a:lnTo>
                  <a:pt x="5236" y="599"/>
                </a:lnTo>
                <a:lnTo>
                  <a:pt x="5236" y="600"/>
                </a:lnTo>
                <a:lnTo>
                  <a:pt x="5235" y="602"/>
                </a:lnTo>
                <a:lnTo>
                  <a:pt x="5230" y="605"/>
                </a:lnTo>
                <a:lnTo>
                  <a:pt x="5224" y="610"/>
                </a:lnTo>
                <a:lnTo>
                  <a:pt x="5212" y="618"/>
                </a:lnTo>
                <a:lnTo>
                  <a:pt x="5211" y="620"/>
                </a:lnTo>
                <a:lnTo>
                  <a:pt x="5211" y="621"/>
                </a:lnTo>
                <a:lnTo>
                  <a:pt x="5216" y="621"/>
                </a:lnTo>
                <a:lnTo>
                  <a:pt x="5216" y="621"/>
                </a:lnTo>
                <a:lnTo>
                  <a:pt x="5222" y="623"/>
                </a:lnTo>
                <a:lnTo>
                  <a:pt x="5228" y="626"/>
                </a:lnTo>
                <a:lnTo>
                  <a:pt x="5233" y="629"/>
                </a:lnTo>
                <a:lnTo>
                  <a:pt x="5238" y="636"/>
                </a:lnTo>
                <a:lnTo>
                  <a:pt x="5244" y="647"/>
                </a:lnTo>
                <a:lnTo>
                  <a:pt x="5249" y="658"/>
                </a:lnTo>
                <a:lnTo>
                  <a:pt x="5249" y="658"/>
                </a:lnTo>
                <a:lnTo>
                  <a:pt x="5252" y="665"/>
                </a:lnTo>
                <a:lnTo>
                  <a:pt x="5252" y="673"/>
                </a:lnTo>
                <a:lnTo>
                  <a:pt x="5252" y="681"/>
                </a:lnTo>
                <a:lnTo>
                  <a:pt x="5249" y="687"/>
                </a:lnTo>
                <a:lnTo>
                  <a:pt x="5246" y="690"/>
                </a:lnTo>
                <a:lnTo>
                  <a:pt x="5243" y="692"/>
                </a:lnTo>
                <a:lnTo>
                  <a:pt x="5240" y="690"/>
                </a:lnTo>
                <a:lnTo>
                  <a:pt x="5236" y="689"/>
                </a:lnTo>
                <a:lnTo>
                  <a:pt x="5233" y="685"/>
                </a:lnTo>
                <a:lnTo>
                  <a:pt x="5225" y="674"/>
                </a:lnTo>
                <a:lnTo>
                  <a:pt x="5225" y="674"/>
                </a:lnTo>
                <a:lnTo>
                  <a:pt x="5220" y="668"/>
                </a:lnTo>
                <a:lnTo>
                  <a:pt x="5216" y="663"/>
                </a:lnTo>
                <a:lnTo>
                  <a:pt x="5204" y="657"/>
                </a:lnTo>
                <a:lnTo>
                  <a:pt x="5196" y="653"/>
                </a:lnTo>
                <a:lnTo>
                  <a:pt x="5188" y="653"/>
                </a:lnTo>
                <a:lnTo>
                  <a:pt x="5182" y="655"/>
                </a:lnTo>
                <a:lnTo>
                  <a:pt x="5179" y="658"/>
                </a:lnTo>
                <a:lnTo>
                  <a:pt x="5179" y="660"/>
                </a:lnTo>
                <a:lnTo>
                  <a:pt x="5183" y="661"/>
                </a:lnTo>
                <a:lnTo>
                  <a:pt x="5183" y="661"/>
                </a:lnTo>
                <a:lnTo>
                  <a:pt x="5188" y="661"/>
                </a:lnTo>
                <a:lnTo>
                  <a:pt x="5191" y="665"/>
                </a:lnTo>
                <a:lnTo>
                  <a:pt x="5195" y="668"/>
                </a:lnTo>
                <a:lnTo>
                  <a:pt x="5196" y="673"/>
                </a:lnTo>
                <a:lnTo>
                  <a:pt x="5196" y="682"/>
                </a:lnTo>
                <a:lnTo>
                  <a:pt x="5196" y="694"/>
                </a:lnTo>
                <a:lnTo>
                  <a:pt x="5196" y="694"/>
                </a:lnTo>
                <a:lnTo>
                  <a:pt x="5198" y="698"/>
                </a:lnTo>
                <a:lnTo>
                  <a:pt x="5199" y="703"/>
                </a:lnTo>
                <a:lnTo>
                  <a:pt x="5204" y="706"/>
                </a:lnTo>
                <a:lnTo>
                  <a:pt x="5209" y="710"/>
                </a:lnTo>
                <a:lnTo>
                  <a:pt x="5224" y="714"/>
                </a:lnTo>
                <a:lnTo>
                  <a:pt x="5243" y="716"/>
                </a:lnTo>
                <a:lnTo>
                  <a:pt x="5243" y="716"/>
                </a:lnTo>
                <a:lnTo>
                  <a:pt x="5251" y="719"/>
                </a:lnTo>
                <a:lnTo>
                  <a:pt x="5257" y="722"/>
                </a:lnTo>
                <a:lnTo>
                  <a:pt x="5259" y="727"/>
                </a:lnTo>
                <a:lnTo>
                  <a:pt x="5259" y="732"/>
                </a:lnTo>
                <a:lnTo>
                  <a:pt x="5256" y="735"/>
                </a:lnTo>
                <a:lnTo>
                  <a:pt x="5252" y="740"/>
                </a:lnTo>
                <a:lnTo>
                  <a:pt x="5246" y="740"/>
                </a:lnTo>
                <a:lnTo>
                  <a:pt x="5241" y="740"/>
                </a:lnTo>
                <a:lnTo>
                  <a:pt x="5241" y="740"/>
                </a:lnTo>
                <a:lnTo>
                  <a:pt x="5232" y="737"/>
                </a:lnTo>
                <a:lnTo>
                  <a:pt x="5227" y="737"/>
                </a:lnTo>
                <a:lnTo>
                  <a:pt x="5220" y="740"/>
                </a:lnTo>
                <a:lnTo>
                  <a:pt x="5212" y="746"/>
                </a:lnTo>
                <a:lnTo>
                  <a:pt x="5212" y="746"/>
                </a:lnTo>
                <a:lnTo>
                  <a:pt x="5207" y="750"/>
                </a:lnTo>
                <a:lnTo>
                  <a:pt x="5203" y="750"/>
                </a:lnTo>
                <a:lnTo>
                  <a:pt x="5196" y="748"/>
                </a:lnTo>
                <a:lnTo>
                  <a:pt x="5190" y="746"/>
                </a:lnTo>
                <a:lnTo>
                  <a:pt x="5179" y="742"/>
                </a:lnTo>
                <a:lnTo>
                  <a:pt x="5172" y="740"/>
                </a:lnTo>
                <a:lnTo>
                  <a:pt x="5167" y="740"/>
                </a:lnTo>
                <a:lnTo>
                  <a:pt x="5167" y="740"/>
                </a:lnTo>
                <a:lnTo>
                  <a:pt x="5163" y="740"/>
                </a:lnTo>
                <a:lnTo>
                  <a:pt x="5159" y="743"/>
                </a:lnTo>
                <a:lnTo>
                  <a:pt x="5156" y="746"/>
                </a:lnTo>
                <a:lnTo>
                  <a:pt x="5156" y="751"/>
                </a:lnTo>
                <a:lnTo>
                  <a:pt x="5158" y="756"/>
                </a:lnTo>
                <a:lnTo>
                  <a:pt x="5163" y="761"/>
                </a:lnTo>
                <a:lnTo>
                  <a:pt x="5171" y="764"/>
                </a:lnTo>
                <a:lnTo>
                  <a:pt x="5180" y="766"/>
                </a:lnTo>
                <a:lnTo>
                  <a:pt x="5180" y="766"/>
                </a:lnTo>
                <a:lnTo>
                  <a:pt x="5191" y="767"/>
                </a:lnTo>
                <a:lnTo>
                  <a:pt x="5199" y="771"/>
                </a:lnTo>
                <a:lnTo>
                  <a:pt x="5206" y="775"/>
                </a:lnTo>
                <a:lnTo>
                  <a:pt x="5209" y="780"/>
                </a:lnTo>
                <a:lnTo>
                  <a:pt x="5209" y="785"/>
                </a:lnTo>
                <a:lnTo>
                  <a:pt x="5209" y="788"/>
                </a:lnTo>
                <a:lnTo>
                  <a:pt x="5206" y="791"/>
                </a:lnTo>
                <a:lnTo>
                  <a:pt x="5201" y="790"/>
                </a:lnTo>
                <a:lnTo>
                  <a:pt x="5201" y="790"/>
                </a:lnTo>
                <a:lnTo>
                  <a:pt x="5196" y="790"/>
                </a:lnTo>
                <a:lnTo>
                  <a:pt x="5191" y="790"/>
                </a:lnTo>
                <a:lnTo>
                  <a:pt x="5182" y="796"/>
                </a:lnTo>
                <a:lnTo>
                  <a:pt x="5171" y="804"/>
                </a:lnTo>
                <a:lnTo>
                  <a:pt x="5155" y="811"/>
                </a:lnTo>
                <a:lnTo>
                  <a:pt x="5155" y="811"/>
                </a:lnTo>
                <a:lnTo>
                  <a:pt x="5146" y="814"/>
                </a:lnTo>
                <a:lnTo>
                  <a:pt x="5140" y="812"/>
                </a:lnTo>
                <a:lnTo>
                  <a:pt x="5134" y="809"/>
                </a:lnTo>
                <a:lnTo>
                  <a:pt x="5127" y="804"/>
                </a:lnTo>
                <a:lnTo>
                  <a:pt x="5114" y="793"/>
                </a:lnTo>
                <a:lnTo>
                  <a:pt x="5108" y="788"/>
                </a:lnTo>
                <a:lnTo>
                  <a:pt x="5100" y="783"/>
                </a:lnTo>
                <a:lnTo>
                  <a:pt x="5100" y="783"/>
                </a:lnTo>
                <a:lnTo>
                  <a:pt x="5090" y="782"/>
                </a:lnTo>
                <a:lnTo>
                  <a:pt x="5082" y="780"/>
                </a:lnTo>
                <a:lnTo>
                  <a:pt x="5074" y="782"/>
                </a:lnTo>
                <a:lnTo>
                  <a:pt x="5068" y="783"/>
                </a:lnTo>
                <a:lnTo>
                  <a:pt x="5065" y="787"/>
                </a:lnTo>
                <a:lnTo>
                  <a:pt x="5063" y="790"/>
                </a:lnTo>
                <a:lnTo>
                  <a:pt x="5066" y="793"/>
                </a:lnTo>
                <a:lnTo>
                  <a:pt x="5074" y="798"/>
                </a:lnTo>
                <a:lnTo>
                  <a:pt x="5074" y="798"/>
                </a:lnTo>
                <a:lnTo>
                  <a:pt x="5084" y="801"/>
                </a:lnTo>
                <a:lnTo>
                  <a:pt x="5092" y="806"/>
                </a:lnTo>
                <a:lnTo>
                  <a:pt x="5103" y="817"/>
                </a:lnTo>
                <a:lnTo>
                  <a:pt x="5110" y="824"/>
                </a:lnTo>
                <a:lnTo>
                  <a:pt x="5116" y="828"/>
                </a:lnTo>
                <a:lnTo>
                  <a:pt x="5124" y="832"/>
                </a:lnTo>
                <a:lnTo>
                  <a:pt x="5134" y="835"/>
                </a:lnTo>
                <a:lnTo>
                  <a:pt x="5134" y="835"/>
                </a:lnTo>
                <a:lnTo>
                  <a:pt x="5155" y="838"/>
                </a:lnTo>
                <a:lnTo>
                  <a:pt x="5161" y="841"/>
                </a:lnTo>
                <a:lnTo>
                  <a:pt x="5166" y="844"/>
                </a:lnTo>
                <a:lnTo>
                  <a:pt x="5169" y="849"/>
                </a:lnTo>
                <a:lnTo>
                  <a:pt x="5169" y="852"/>
                </a:lnTo>
                <a:lnTo>
                  <a:pt x="5166" y="857"/>
                </a:lnTo>
                <a:lnTo>
                  <a:pt x="5159" y="862"/>
                </a:lnTo>
                <a:lnTo>
                  <a:pt x="5159" y="862"/>
                </a:lnTo>
                <a:lnTo>
                  <a:pt x="5155" y="867"/>
                </a:lnTo>
                <a:lnTo>
                  <a:pt x="5153" y="873"/>
                </a:lnTo>
                <a:lnTo>
                  <a:pt x="5155" y="878"/>
                </a:lnTo>
                <a:lnTo>
                  <a:pt x="5158" y="883"/>
                </a:lnTo>
                <a:lnTo>
                  <a:pt x="5163" y="891"/>
                </a:lnTo>
                <a:lnTo>
                  <a:pt x="5163" y="896"/>
                </a:lnTo>
                <a:lnTo>
                  <a:pt x="5159" y="899"/>
                </a:lnTo>
                <a:lnTo>
                  <a:pt x="5159" y="899"/>
                </a:lnTo>
                <a:lnTo>
                  <a:pt x="5155" y="901"/>
                </a:lnTo>
                <a:lnTo>
                  <a:pt x="5150" y="901"/>
                </a:lnTo>
                <a:lnTo>
                  <a:pt x="5143" y="897"/>
                </a:lnTo>
                <a:lnTo>
                  <a:pt x="5138" y="893"/>
                </a:lnTo>
                <a:lnTo>
                  <a:pt x="5124" y="881"/>
                </a:lnTo>
                <a:lnTo>
                  <a:pt x="5118" y="877"/>
                </a:lnTo>
                <a:lnTo>
                  <a:pt x="5110" y="873"/>
                </a:lnTo>
                <a:lnTo>
                  <a:pt x="5110" y="873"/>
                </a:lnTo>
                <a:lnTo>
                  <a:pt x="5095" y="867"/>
                </a:lnTo>
                <a:lnTo>
                  <a:pt x="5089" y="864"/>
                </a:lnTo>
                <a:lnTo>
                  <a:pt x="5084" y="859"/>
                </a:lnTo>
                <a:lnTo>
                  <a:pt x="5076" y="849"/>
                </a:lnTo>
                <a:lnTo>
                  <a:pt x="5069" y="836"/>
                </a:lnTo>
                <a:lnTo>
                  <a:pt x="5069" y="836"/>
                </a:lnTo>
                <a:lnTo>
                  <a:pt x="5066" y="830"/>
                </a:lnTo>
                <a:lnTo>
                  <a:pt x="5063" y="827"/>
                </a:lnTo>
                <a:lnTo>
                  <a:pt x="5058" y="824"/>
                </a:lnTo>
                <a:lnTo>
                  <a:pt x="5053" y="824"/>
                </a:lnTo>
                <a:lnTo>
                  <a:pt x="5049" y="824"/>
                </a:lnTo>
                <a:lnTo>
                  <a:pt x="5044" y="825"/>
                </a:lnTo>
                <a:lnTo>
                  <a:pt x="5031" y="830"/>
                </a:lnTo>
                <a:lnTo>
                  <a:pt x="5031" y="830"/>
                </a:lnTo>
                <a:lnTo>
                  <a:pt x="5026" y="833"/>
                </a:lnTo>
                <a:lnTo>
                  <a:pt x="5024" y="838"/>
                </a:lnTo>
                <a:lnTo>
                  <a:pt x="5026" y="844"/>
                </a:lnTo>
                <a:lnTo>
                  <a:pt x="5029" y="849"/>
                </a:lnTo>
                <a:lnTo>
                  <a:pt x="5034" y="854"/>
                </a:lnTo>
                <a:lnTo>
                  <a:pt x="5039" y="859"/>
                </a:lnTo>
                <a:lnTo>
                  <a:pt x="5044" y="860"/>
                </a:lnTo>
                <a:lnTo>
                  <a:pt x="5047" y="862"/>
                </a:lnTo>
                <a:lnTo>
                  <a:pt x="5047" y="862"/>
                </a:lnTo>
                <a:lnTo>
                  <a:pt x="5055" y="865"/>
                </a:lnTo>
                <a:lnTo>
                  <a:pt x="5069" y="873"/>
                </a:lnTo>
                <a:lnTo>
                  <a:pt x="5087" y="883"/>
                </a:lnTo>
                <a:lnTo>
                  <a:pt x="5097" y="886"/>
                </a:lnTo>
                <a:lnTo>
                  <a:pt x="5106" y="889"/>
                </a:lnTo>
                <a:lnTo>
                  <a:pt x="5106" y="889"/>
                </a:lnTo>
                <a:lnTo>
                  <a:pt x="5116" y="893"/>
                </a:lnTo>
                <a:lnTo>
                  <a:pt x="5122" y="897"/>
                </a:lnTo>
                <a:lnTo>
                  <a:pt x="5127" y="901"/>
                </a:lnTo>
                <a:lnTo>
                  <a:pt x="5132" y="907"/>
                </a:lnTo>
                <a:lnTo>
                  <a:pt x="5137" y="920"/>
                </a:lnTo>
                <a:lnTo>
                  <a:pt x="5143" y="934"/>
                </a:lnTo>
                <a:lnTo>
                  <a:pt x="5143" y="934"/>
                </a:lnTo>
                <a:lnTo>
                  <a:pt x="5155" y="950"/>
                </a:lnTo>
                <a:lnTo>
                  <a:pt x="5161" y="958"/>
                </a:lnTo>
                <a:lnTo>
                  <a:pt x="5166" y="966"/>
                </a:lnTo>
                <a:lnTo>
                  <a:pt x="5167" y="974"/>
                </a:lnTo>
                <a:lnTo>
                  <a:pt x="5167" y="978"/>
                </a:lnTo>
                <a:lnTo>
                  <a:pt x="5166" y="981"/>
                </a:lnTo>
                <a:lnTo>
                  <a:pt x="5164" y="986"/>
                </a:lnTo>
                <a:lnTo>
                  <a:pt x="5159" y="989"/>
                </a:lnTo>
                <a:lnTo>
                  <a:pt x="5148" y="994"/>
                </a:lnTo>
                <a:lnTo>
                  <a:pt x="5148" y="994"/>
                </a:lnTo>
                <a:lnTo>
                  <a:pt x="5142" y="995"/>
                </a:lnTo>
                <a:lnTo>
                  <a:pt x="5135" y="997"/>
                </a:lnTo>
                <a:lnTo>
                  <a:pt x="5129" y="997"/>
                </a:lnTo>
                <a:lnTo>
                  <a:pt x="5122" y="995"/>
                </a:lnTo>
                <a:lnTo>
                  <a:pt x="5113" y="991"/>
                </a:lnTo>
                <a:lnTo>
                  <a:pt x="5103" y="982"/>
                </a:lnTo>
                <a:lnTo>
                  <a:pt x="5085" y="966"/>
                </a:lnTo>
                <a:lnTo>
                  <a:pt x="5077" y="957"/>
                </a:lnTo>
                <a:lnTo>
                  <a:pt x="5069" y="950"/>
                </a:lnTo>
                <a:lnTo>
                  <a:pt x="5069" y="950"/>
                </a:lnTo>
                <a:lnTo>
                  <a:pt x="5061" y="946"/>
                </a:lnTo>
                <a:lnTo>
                  <a:pt x="5052" y="942"/>
                </a:lnTo>
                <a:lnTo>
                  <a:pt x="5044" y="942"/>
                </a:lnTo>
                <a:lnTo>
                  <a:pt x="5036" y="942"/>
                </a:lnTo>
                <a:lnTo>
                  <a:pt x="5031" y="946"/>
                </a:lnTo>
                <a:lnTo>
                  <a:pt x="5028" y="949"/>
                </a:lnTo>
                <a:lnTo>
                  <a:pt x="5028" y="952"/>
                </a:lnTo>
                <a:lnTo>
                  <a:pt x="5031" y="957"/>
                </a:lnTo>
                <a:lnTo>
                  <a:pt x="5031" y="957"/>
                </a:lnTo>
                <a:lnTo>
                  <a:pt x="5034" y="962"/>
                </a:lnTo>
                <a:lnTo>
                  <a:pt x="5034" y="966"/>
                </a:lnTo>
                <a:lnTo>
                  <a:pt x="5031" y="971"/>
                </a:lnTo>
                <a:lnTo>
                  <a:pt x="5026" y="976"/>
                </a:lnTo>
                <a:lnTo>
                  <a:pt x="5012" y="986"/>
                </a:lnTo>
                <a:lnTo>
                  <a:pt x="4994" y="997"/>
                </a:lnTo>
                <a:lnTo>
                  <a:pt x="4994" y="997"/>
                </a:lnTo>
                <a:lnTo>
                  <a:pt x="4978" y="1005"/>
                </a:lnTo>
                <a:lnTo>
                  <a:pt x="4975" y="1010"/>
                </a:lnTo>
                <a:lnTo>
                  <a:pt x="4973" y="1013"/>
                </a:lnTo>
                <a:lnTo>
                  <a:pt x="4975" y="1015"/>
                </a:lnTo>
                <a:lnTo>
                  <a:pt x="4980" y="1018"/>
                </a:lnTo>
                <a:lnTo>
                  <a:pt x="4989" y="1019"/>
                </a:lnTo>
                <a:lnTo>
                  <a:pt x="5002" y="1021"/>
                </a:lnTo>
                <a:lnTo>
                  <a:pt x="5002" y="1021"/>
                </a:lnTo>
                <a:lnTo>
                  <a:pt x="5016" y="1021"/>
                </a:lnTo>
                <a:lnTo>
                  <a:pt x="5028" y="1019"/>
                </a:lnTo>
                <a:lnTo>
                  <a:pt x="5036" y="1015"/>
                </a:lnTo>
                <a:lnTo>
                  <a:pt x="5044" y="1010"/>
                </a:lnTo>
                <a:lnTo>
                  <a:pt x="5050" y="1005"/>
                </a:lnTo>
                <a:lnTo>
                  <a:pt x="5057" y="1003"/>
                </a:lnTo>
                <a:lnTo>
                  <a:pt x="5065" y="1003"/>
                </a:lnTo>
                <a:lnTo>
                  <a:pt x="5074" y="1008"/>
                </a:lnTo>
                <a:lnTo>
                  <a:pt x="5074" y="1008"/>
                </a:lnTo>
                <a:lnTo>
                  <a:pt x="5085" y="1013"/>
                </a:lnTo>
                <a:lnTo>
                  <a:pt x="5095" y="1018"/>
                </a:lnTo>
                <a:lnTo>
                  <a:pt x="5105" y="1021"/>
                </a:lnTo>
                <a:lnTo>
                  <a:pt x="5114" y="1023"/>
                </a:lnTo>
                <a:lnTo>
                  <a:pt x="5127" y="1024"/>
                </a:lnTo>
                <a:lnTo>
                  <a:pt x="5132" y="1024"/>
                </a:lnTo>
                <a:lnTo>
                  <a:pt x="5132" y="1024"/>
                </a:lnTo>
                <a:lnTo>
                  <a:pt x="5132" y="1029"/>
                </a:lnTo>
                <a:lnTo>
                  <a:pt x="5129" y="1034"/>
                </a:lnTo>
                <a:lnTo>
                  <a:pt x="5126" y="1037"/>
                </a:lnTo>
                <a:lnTo>
                  <a:pt x="5121" y="1042"/>
                </a:lnTo>
                <a:lnTo>
                  <a:pt x="5110" y="1048"/>
                </a:lnTo>
                <a:lnTo>
                  <a:pt x="5095" y="1056"/>
                </a:lnTo>
                <a:lnTo>
                  <a:pt x="5061" y="1069"/>
                </a:lnTo>
                <a:lnTo>
                  <a:pt x="5047" y="1076"/>
                </a:lnTo>
                <a:lnTo>
                  <a:pt x="5033" y="1084"/>
                </a:lnTo>
                <a:lnTo>
                  <a:pt x="5033" y="1084"/>
                </a:lnTo>
                <a:close/>
                <a:moveTo>
                  <a:pt x="4658" y="4370"/>
                </a:moveTo>
                <a:lnTo>
                  <a:pt x="4658" y="4370"/>
                </a:lnTo>
                <a:lnTo>
                  <a:pt x="4654" y="4378"/>
                </a:lnTo>
                <a:lnTo>
                  <a:pt x="4647" y="4391"/>
                </a:lnTo>
                <a:lnTo>
                  <a:pt x="4631" y="4421"/>
                </a:lnTo>
                <a:lnTo>
                  <a:pt x="4623" y="4436"/>
                </a:lnTo>
                <a:lnTo>
                  <a:pt x="4612" y="4450"/>
                </a:lnTo>
                <a:lnTo>
                  <a:pt x="4599" y="4463"/>
                </a:lnTo>
                <a:lnTo>
                  <a:pt x="4593" y="4468"/>
                </a:lnTo>
                <a:lnTo>
                  <a:pt x="4585" y="4471"/>
                </a:lnTo>
                <a:lnTo>
                  <a:pt x="4585" y="4471"/>
                </a:lnTo>
                <a:lnTo>
                  <a:pt x="4577" y="4476"/>
                </a:lnTo>
                <a:lnTo>
                  <a:pt x="4570" y="4482"/>
                </a:lnTo>
                <a:lnTo>
                  <a:pt x="4565" y="4490"/>
                </a:lnTo>
                <a:lnTo>
                  <a:pt x="4561" y="4498"/>
                </a:lnTo>
                <a:lnTo>
                  <a:pt x="4553" y="4521"/>
                </a:lnTo>
                <a:lnTo>
                  <a:pt x="4546" y="4546"/>
                </a:lnTo>
                <a:lnTo>
                  <a:pt x="4536" y="4601"/>
                </a:lnTo>
                <a:lnTo>
                  <a:pt x="4530" y="4627"/>
                </a:lnTo>
                <a:lnTo>
                  <a:pt x="4525" y="4652"/>
                </a:lnTo>
                <a:lnTo>
                  <a:pt x="4525" y="4652"/>
                </a:lnTo>
                <a:lnTo>
                  <a:pt x="4519" y="4673"/>
                </a:lnTo>
                <a:lnTo>
                  <a:pt x="4514" y="4694"/>
                </a:lnTo>
                <a:lnTo>
                  <a:pt x="4506" y="4733"/>
                </a:lnTo>
                <a:lnTo>
                  <a:pt x="4498" y="4765"/>
                </a:lnTo>
                <a:lnTo>
                  <a:pt x="4493" y="4781"/>
                </a:lnTo>
                <a:lnTo>
                  <a:pt x="4487" y="4795"/>
                </a:lnTo>
                <a:lnTo>
                  <a:pt x="4487" y="4795"/>
                </a:lnTo>
                <a:lnTo>
                  <a:pt x="4482" y="4808"/>
                </a:lnTo>
                <a:lnTo>
                  <a:pt x="4477" y="4821"/>
                </a:lnTo>
                <a:lnTo>
                  <a:pt x="4472" y="4832"/>
                </a:lnTo>
                <a:lnTo>
                  <a:pt x="4467" y="4842"/>
                </a:lnTo>
                <a:lnTo>
                  <a:pt x="4459" y="4848"/>
                </a:lnTo>
                <a:lnTo>
                  <a:pt x="4450" y="4855"/>
                </a:lnTo>
                <a:lnTo>
                  <a:pt x="4437" y="4858"/>
                </a:lnTo>
                <a:lnTo>
                  <a:pt x="4418" y="4859"/>
                </a:lnTo>
                <a:lnTo>
                  <a:pt x="4418" y="4859"/>
                </a:lnTo>
                <a:lnTo>
                  <a:pt x="4408" y="4859"/>
                </a:lnTo>
                <a:lnTo>
                  <a:pt x="4395" y="4861"/>
                </a:lnTo>
                <a:lnTo>
                  <a:pt x="4371" y="4867"/>
                </a:lnTo>
                <a:lnTo>
                  <a:pt x="4345" y="4877"/>
                </a:lnTo>
                <a:lnTo>
                  <a:pt x="4318" y="4888"/>
                </a:lnTo>
                <a:lnTo>
                  <a:pt x="4292" y="4903"/>
                </a:lnTo>
                <a:lnTo>
                  <a:pt x="4268" y="4920"/>
                </a:lnTo>
                <a:lnTo>
                  <a:pt x="4246" y="4938"/>
                </a:lnTo>
                <a:lnTo>
                  <a:pt x="4228" y="4957"/>
                </a:lnTo>
                <a:lnTo>
                  <a:pt x="4228" y="4957"/>
                </a:lnTo>
                <a:lnTo>
                  <a:pt x="4222" y="4965"/>
                </a:lnTo>
                <a:lnTo>
                  <a:pt x="4217" y="4975"/>
                </a:lnTo>
                <a:lnTo>
                  <a:pt x="4214" y="4983"/>
                </a:lnTo>
                <a:lnTo>
                  <a:pt x="4212" y="4991"/>
                </a:lnTo>
                <a:lnTo>
                  <a:pt x="4211" y="5006"/>
                </a:lnTo>
                <a:lnTo>
                  <a:pt x="4212" y="5018"/>
                </a:lnTo>
                <a:lnTo>
                  <a:pt x="4214" y="5030"/>
                </a:lnTo>
                <a:lnTo>
                  <a:pt x="4215" y="5041"/>
                </a:lnTo>
                <a:lnTo>
                  <a:pt x="4214" y="5047"/>
                </a:lnTo>
                <a:lnTo>
                  <a:pt x="4212" y="5052"/>
                </a:lnTo>
                <a:lnTo>
                  <a:pt x="4211" y="5057"/>
                </a:lnTo>
                <a:lnTo>
                  <a:pt x="4206" y="5063"/>
                </a:lnTo>
                <a:lnTo>
                  <a:pt x="4206" y="5063"/>
                </a:lnTo>
                <a:lnTo>
                  <a:pt x="4196" y="5075"/>
                </a:lnTo>
                <a:lnTo>
                  <a:pt x="4187" y="5086"/>
                </a:lnTo>
                <a:lnTo>
                  <a:pt x="4170" y="5113"/>
                </a:lnTo>
                <a:lnTo>
                  <a:pt x="4153" y="5142"/>
                </a:lnTo>
                <a:lnTo>
                  <a:pt x="4143" y="5158"/>
                </a:lnTo>
                <a:lnTo>
                  <a:pt x="4132" y="5174"/>
                </a:lnTo>
                <a:lnTo>
                  <a:pt x="4132" y="5174"/>
                </a:lnTo>
                <a:lnTo>
                  <a:pt x="4103" y="5208"/>
                </a:lnTo>
                <a:lnTo>
                  <a:pt x="4071" y="5245"/>
                </a:lnTo>
                <a:lnTo>
                  <a:pt x="4037" y="5278"/>
                </a:lnTo>
                <a:lnTo>
                  <a:pt x="4007" y="5307"/>
                </a:lnTo>
                <a:lnTo>
                  <a:pt x="4007" y="5307"/>
                </a:lnTo>
                <a:lnTo>
                  <a:pt x="3999" y="5312"/>
                </a:lnTo>
                <a:lnTo>
                  <a:pt x="3991" y="5317"/>
                </a:lnTo>
                <a:lnTo>
                  <a:pt x="3981" y="5319"/>
                </a:lnTo>
                <a:lnTo>
                  <a:pt x="3971" y="5319"/>
                </a:lnTo>
                <a:lnTo>
                  <a:pt x="3962" y="5319"/>
                </a:lnTo>
                <a:lnTo>
                  <a:pt x="3951" y="5317"/>
                </a:lnTo>
                <a:lnTo>
                  <a:pt x="3931" y="5312"/>
                </a:lnTo>
                <a:lnTo>
                  <a:pt x="3912" y="5307"/>
                </a:lnTo>
                <a:lnTo>
                  <a:pt x="3896" y="5301"/>
                </a:lnTo>
                <a:lnTo>
                  <a:pt x="3882" y="5294"/>
                </a:lnTo>
                <a:lnTo>
                  <a:pt x="3882" y="5294"/>
                </a:lnTo>
                <a:lnTo>
                  <a:pt x="3891" y="5331"/>
                </a:lnTo>
                <a:lnTo>
                  <a:pt x="3899" y="5360"/>
                </a:lnTo>
                <a:lnTo>
                  <a:pt x="3904" y="5373"/>
                </a:lnTo>
                <a:lnTo>
                  <a:pt x="3910" y="5381"/>
                </a:lnTo>
                <a:lnTo>
                  <a:pt x="3910" y="5381"/>
                </a:lnTo>
                <a:lnTo>
                  <a:pt x="3914" y="5389"/>
                </a:lnTo>
                <a:lnTo>
                  <a:pt x="3917" y="5397"/>
                </a:lnTo>
                <a:lnTo>
                  <a:pt x="3918" y="5405"/>
                </a:lnTo>
                <a:lnTo>
                  <a:pt x="3917" y="5415"/>
                </a:lnTo>
                <a:lnTo>
                  <a:pt x="3912" y="5425"/>
                </a:lnTo>
                <a:lnTo>
                  <a:pt x="3904" y="5437"/>
                </a:lnTo>
                <a:lnTo>
                  <a:pt x="3893" y="5450"/>
                </a:lnTo>
                <a:lnTo>
                  <a:pt x="3878" y="5465"/>
                </a:lnTo>
                <a:lnTo>
                  <a:pt x="3878" y="5465"/>
                </a:lnTo>
                <a:lnTo>
                  <a:pt x="3869" y="5471"/>
                </a:lnTo>
                <a:lnTo>
                  <a:pt x="3859" y="5476"/>
                </a:lnTo>
                <a:lnTo>
                  <a:pt x="3849" y="5479"/>
                </a:lnTo>
                <a:lnTo>
                  <a:pt x="3840" y="5481"/>
                </a:lnTo>
                <a:lnTo>
                  <a:pt x="3821" y="5481"/>
                </a:lnTo>
                <a:lnTo>
                  <a:pt x="3803" y="5477"/>
                </a:lnTo>
                <a:lnTo>
                  <a:pt x="3785" y="5477"/>
                </a:lnTo>
                <a:lnTo>
                  <a:pt x="3777" y="5477"/>
                </a:lnTo>
                <a:lnTo>
                  <a:pt x="3769" y="5479"/>
                </a:lnTo>
                <a:lnTo>
                  <a:pt x="3763" y="5481"/>
                </a:lnTo>
                <a:lnTo>
                  <a:pt x="3758" y="5486"/>
                </a:lnTo>
                <a:lnTo>
                  <a:pt x="3752" y="5494"/>
                </a:lnTo>
                <a:lnTo>
                  <a:pt x="3748" y="5502"/>
                </a:lnTo>
                <a:lnTo>
                  <a:pt x="3748" y="5502"/>
                </a:lnTo>
                <a:lnTo>
                  <a:pt x="3745" y="5511"/>
                </a:lnTo>
                <a:lnTo>
                  <a:pt x="3740" y="5519"/>
                </a:lnTo>
                <a:lnTo>
                  <a:pt x="3735" y="5526"/>
                </a:lnTo>
                <a:lnTo>
                  <a:pt x="3729" y="5532"/>
                </a:lnTo>
                <a:lnTo>
                  <a:pt x="3718" y="5540"/>
                </a:lnTo>
                <a:lnTo>
                  <a:pt x="3705" y="5547"/>
                </a:lnTo>
                <a:lnTo>
                  <a:pt x="3692" y="5551"/>
                </a:lnTo>
                <a:lnTo>
                  <a:pt x="3679" y="5558"/>
                </a:lnTo>
                <a:lnTo>
                  <a:pt x="3666" y="5567"/>
                </a:lnTo>
                <a:lnTo>
                  <a:pt x="3662" y="5574"/>
                </a:lnTo>
                <a:lnTo>
                  <a:pt x="3655" y="5580"/>
                </a:lnTo>
                <a:lnTo>
                  <a:pt x="3655" y="5580"/>
                </a:lnTo>
                <a:lnTo>
                  <a:pt x="3650" y="5588"/>
                </a:lnTo>
                <a:lnTo>
                  <a:pt x="3647" y="5596"/>
                </a:lnTo>
                <a:lnTo>
                  <a:pt x="3642" y="5612"/>
                </a:lnTo>
                <a:lnTo>
                  <a:pt x="3641" y="5630"/>
                </a:lnTo>
                <a:lnTo>
                  <a:pt x="3641" y="5646"/>
                </a:lnTo>
                <a:lnTo>
                  <a:pt x="3639" y="5662"/>
                </a:lnTo>
                <a:lnTo>
                  <a:pt x="3638" y="5678"/>
                </a:lnTo>
                <a:lnTo>
                  <a:pt x="3634" y="5693"/>
                </a:lnTo>
                <a:lnTo>
                  <a:pt x="3631" y="5699"/>
                </a:lnTo>
                <a:lnTo>
                  <a:pt x="3628" y="5705"/>
                </a:lnTo>
                <a:lnTo>
                  <a:pt x="3628" y="5705"/>
                </a:lnTo>
                <a:lnTo>
                  <a:pt x="3612" y="5726"/>
                </a:lnTo>
                <a:lnTo>
                  <a:pt x="3593" y="5744"/>
                </a:lnTo>
                <a:lnTo>
                  <a:pt x="3572" y="5762"/>
                </a:lnTo>
                <a:lnTo>
                  <a:pt x="3544" y="5789"/>
                </a:lnTo>
                <a:lnTo>
                  <a:pt x="3544" y="5789"/>
                </a:lnTo>
                <a:lnTo>
                  <a:pt x="3538" y="5795"/>
                </a:lnTo>
                <a:lnTo>
                  <a:pt x="3535" y="5802"/>
                </a:lnTo>
                <a:lnTo>
                  <a:pt x="3535" y="5808"/>
                </a:lnTo>
                <a:lnTo>
                  <a:pt x="3536" y="5813"/>
                </a:lnTo>
                <a:lnTo>
                  <a:pt x="3540" y="5816"/>
                </a:lnTo>
                <a:lnTo>
                  <a:pt x="3546" y="5821"/>
                </a:lnTo>
                <a:lnTo>
                  <a:pt x="3559" y="5827"/>
                </a:lnTo>
                <a:lnTo>
                  <a:pt x="3573" y="5835"/>
                </a:lnTo>
                <a:lnTo>
                  <a:pt x="3588" y="5844"/>
                </a:lnTo>
                <a:lnTo>
                  <a:pt x="3594" y="5848"/>
                </a:lnTo>
                <a:lnTo>
                  <a:pt x="3597" y="5853"/>
                </a:lnTo>
                <a:lnTo>
                  <a:pt x="3601" y="5860"/>
                </a:lnTo>
                <a:lnTo>
                  <a:pt x="3601" y="5868"/>
                </a:lnTo>
                <a:lnTo>
                  <a:pt x="3601" y="5868"/>
                </a:lnTo>
                <a:lnTo>
                  <a:pt x="3599" y="5874"/>
                </a:lnTo>
                <a:lnTo>
                  <a:pt x="3596" y="5882"/>
                </a:lnTo>
                <a:lnTo>
                  <a:pt x="3588" y="5896"/>
                </a:lnTo>
                <a:lnTo>
                  <a:pt x="3577" y="5911"/>
                </a:lnTo>
                <a:lnTo>
                  <a:pt x="3564" y="5924"/>
                </a:lnTo>
                <a:lnTo>
                  <a:pt x="3538" y="5946"/>
                </a:lnTo>
                <a:lnTo>
                  <a:pt x="3517" y="5964"/>
                </a:lnTo>
                <a:lnTo>
                  <a:pt x="3517" y="5964"/>
                </a:lnTo>
                <a:lnTo>
                  <a:pt x="3498" y="5982"/>
                </a:lnTo>
                <a:lnTo>
                  <a:pt x="3487" y="5993"/>
                </a:lnTo>
                <a:lnTo>
                  <a:pt x="3475" y="6004"/>
                </a:lnTo>
                <a:lnTo>
                  <a:pt x="3467" y="6014"/>
                </a:lnTo>
                <a:lnTo>
                  <a:pt x="3466" y="6020"/>
                </a:lnTo>
                <a:lnTo>
                  <a:pt x="3464" y="6025"/>
                </a:lnTo>
                <a:lnTo>
                  <a:pt x="3464" y="6030"/>
                </a:lnTo>
                <a:lnTo>
                  <a:pt x="3466" y="6035"/>
                </a:lnTo>
                <a:lnTo>
                  <a:pt x="3469" y="6039"/>
                </a:lnTo>
                <a:lnTo>
                  <a:pt x="3475" y="6043"/>
                </a:lnTo>
                <a:lnTo>
                  <a:pt x="3475" y="6043"/>
                </a:lnTo>
                <a:lnTo>
                  <a:pt x="3487" y="6049"/>
                </a:lnTo>
                <a:lnTo>
                  <a:pt x="3493" y="6055"/>
                </a:lnTo>
                <a:lnTo>
                  <a:pt x="3498" y="6060"/>
                </a:lnTo>
                <a:lnTo>
                  <a:pt x="3498" y="6067"/>
                </a:lnTo>
                <a:lnTo>
                  <a:pt x="3499" y="6084"/>
                </a:lnTo>
                <a:lnTo>
                  <a:pt x="3503" y="6096"/>
                </a:lnTo>
                <a:lnTo>
                  <a:pt x="3508" y="6112"/>
                </a:lnTo>
                <a:lnTo>
                  <a:pt x="3508" y="6112"/>
                </a:lnTo>
                <a:lnTo>
                  <a:pt x="3512" y="6120"/>
                </a:lnTo>
                <a:lnTo>
                  <a:pt x="3520" y="6129"/>
                </a:lnTo>
                <a:lnTo>
                  <a:pt x="3530" y="6137"/>
                </a:lnTo>
                <a:lnTo>
                  <a:pt x="3541" y="6145"/>
                </a:lnTo>
                <a:lnTo>
                  <a:pt x="3567" y="6160"/>
                </a:lnTo>
                <a:lnTo>
                  <a:pt x="3593" y="6173"/>
                </a:lnTo>
                <a:lnTo>
                  <a:pt x="3639" y="6192"/>
                </a:lnTo>
                <a:lnTo>
                  <a:pt x="3650" y="6198"/>
                </a:lnTo>
                <a:lnTo>
                  <a:pt x="3652" y="6200"/>
                </a:lnTo>
                <a:lnTo>
                  <a:pt x="3650" y="6200"/>
                </a:lnTo>
                <a:lnTo>
                  <a:pt x="3650" y="6200"/>
                </a:lnTo>
                <a:lnTo>
                  <a:pt x="3641" y="6201"/>
                </a:lnTo>
                <a:lnTo>
                  <a:pt x="3626" y="6205"/>
                </a:lnTo>
                <a:lnTo>
                  <a:pt x="3588" y="6218"/>
                </a:lnTo>
                <a:lnTo>
                  <a:pt x="3567" y="6224"/>
                </a:lnTo>
                <a:lnTo>
                  <a:pt x="3544" y="6229"/>
                </a:lnTo>
                <a:lnTo>
                  <a:pt x="3525" y="6232"/>
                </a:lnTo>
                <a:lnTo>
                  <a:pt x="3508" y="6232"/>
                </a:lnTo>
                <a:lnTo>
                  <a:pt x="3508" y="6232"/>
                </a:lnTo>
                <a:lnTo>
                  <a:pt x="3493" y="6229"/>
                </a:lnTo>
                <a:lnTo>
                  <a:pt x="3479" y="6226"/>
                </a:lnTo>
                <a:lnTo>
                  <a:pt x="3464" y="6219"/>
                </a:lnTo>
                <a:lnTo>
                  <a:pt x="3451" y="6213"/>
                </a:lnTo>
                <a:lnTo>
                  <a:pt x="3430" y="6200"/>
                </a:lnTo>
                <a:lnTo>
                  <a:pt x="3416" y="6190"/>
                </a:lnTo>
                <a:lnTo>
                  <a:pt x="3416" y="6190"/>
                </a:lnTo>
                <a:lnTo>
                  <a:pt x="3411" y="6185"/>
                </a:lnTo>
                <a:lnTo>
                  <a:pt x="3408" y="6179"/>
                </a:lnTo>
                <a:lnTo>
                  <a:pt x="3405" y="6161"/>
                </a:lnTo>
                <a:lnTo>
                  <a:pt x="3403" y="6152"/>
                </a:lnTo>
                <a:lnTo>
                  <a:pt x="3400" y="6144"/>
                </a:lnTo>
                <a:lnTo>
                  <a:pt x="3395" y="6139"/>
                </a:lnTo>
                <a:lnTo>
                  <a:pt x="3392" y="6136"/>
                </a:lnTo>
                <a:lnTo>
                  <a:pt x="3387" y="6134"/>
                </a:lnTo>
                <a:lnTo>
                  <a:pt x="3387" y="6134"/>
                </a:lnTo>
                <a:lnTo>
                  <a:pt x="3369" y="6131"/>
                </a:lnTo>
                <a:lnTo>
                  <a:pt x="3361" y="6128"/>
                </a:lnTo>
                <a:lnTo>
                  <a:pt x="3353" y="6123"/>
                </a:lnTo>
                <a:lnTo>
                  <a:pt x="3347" y="6118"/>
                </a:lnTo>
                <a:lnTo>
                  <a:pt x="3342" y="6113"/>
                </a:lnTo>
                <a:lnTo>
                  <a:pt x="3339" y="6105"/>
                </a:lnTo>
                <a:lnTo>
                  <a:pt x="3337" y="6097"/>
                </a:lnTo>
                <a:lnTo>
                  <a:pt x="3337" y="6097"/>
                </a:lnTo>
                <a:lnTo>
                  <a:pt x="3336" y="6089"/>
                </a:lnTo>
                <a:lnTo>
                  <a:pt x="3333" y="6081"/>
                </a:lnTo>
                <a:lnTo>
                  <a:pt x="3328" y="6073"/>
                </a:lnTo>
                <a:lnTo>
                  <a:pt x="3323" y="6067"/>
                </a:lnTo>
                <a:lnTo>
                  <a:pt x="3308" y="6052"/>
                </a:lnTo>
                <a:lnTo>
                  <a:pt x="3291" y="6038"/>
                </a:lnTo>
                <a:lnTo>
                  <a:pt x="3291" y="6038"/>
                </a:lnTo>
                <a:lnTo>
                  <a:pt x="3284" y="6031"/>
                </a:lnTo>
                <a:lnTo>
                  <a:pt x="3280" y="6023"/>
                </a:lnTo>
                <a:lnTo>
                  <a:pt x="3278" y="6017"/>
                </a:lnTo>
                <a:lnTo>
                  <a:pt x="3278" y="6009"/>
                </a:lnTo>
                <a:lnTo>
                  <a:pt x="3281" y="5991"/>
                </a:lnTo>
                <a:lnTo>
                  <a:pt x="3286" y="5969"/>
                </a:lnTo>
                <a:lnTo>
                  <a:pt x="3286" y="5969"/>
                </a:lnTo>
                <a:lnTo>
                  <a:pt x="3288" y="5954"/>
                </a:lnTo>
                <a:lnTo>
                  <a:pt x="3288" y="5938"/>
                </a:lnTo>
                <a:lnTo>
                  <a:pt x="3288" y="5921"/>
                </a:lnTo>
                <a:lnTo>
                  <a:pt x="3284" y="5901"/>
                </a:lnTo>
                <a:lnTo>
                  <a:pt x="3281" y="5884"/>
                </a:lnTo>
                <a:lnTo>
                  <a:pt x="3276" y="5869"/>
                </a:lnTo>
                <a:lnTo>
                  <a:pt x="3272" y="5856"/>
                </a:lnTo>
                <a:lnTo>
                  <a:pt x="3267" y="5852"/>
                </a:lnTo>
                <a:lnTo>
                  <a:pt x="3264" y="5848"/>
                </a:lnTo>
                <a:lnTo>
                  <a:pt x="3264" y="5848"/>
                </a:lnTo>
                <a:lnTo>
                  <a:pt x="3255" y="5844"/>
                </a:lnTo>
                <a:lnTo>
                  <a:pt x="3252" y="5839"/>
                </a:lnTo>
                <a:lnTo>
                  <a:pt x="3251" y="5834"/>
                </a:lnTo>
                <a:lnTo>
                  <a:pt x="3252" y="5829"/>
                </a:lnTo>
                <a:lnTo>
                  <a:pt x="3257" y="5823"/>
                </a:lnTo>
                <a:lnTo>
                  <a:pt x="3264" y="5818"/>
                </a:lnTo>
                <a:lnTo>
                  <a:pt x="3286" y="5802"/>
                </a:lnTo>
                <a:lnTo>
                  <a:pt x="3286" y="5802"/>
                </a:lnTo>
                <a:lnTo>
                  <a:pt x="3299" y="5794"/>
                </a:lnTo>
                <a:lnTo>
                  <a:pt x="3307" y="5786"/>
                </a:lnTo>
                <a:lnTo>
                  <a:pt x="3313" y="5778"/>
                </a:lnTo>
                <a:lnTo>
                  <a:pt x="3318" y="5770"/>
                </a:lnTo>
                <a:lnTo>
                  <a:pt x="3325" y="5752"/>
                </a:lnTo>
                <a:lnTo>
                  <a:pt x="3333" y="5728"/>
                </a:lnTo>
                <a:lnTo>
                  <a:pt x="3333" y="5728"/>
                </a:lnTo>
                <a:lnTo>
                  <a:pt x="3344" y="5701"/>
                </a:lnTo>
                <a:lnTo>
                  <a:pt x="3352" y="5675"/>
                </a:lnTo>
                <a:lnTo>
                  <a:pt x="3355" y="5662"/>
                </a:lnTo>
                <a:lnTo>
                  <a:pt x="3355" y="5649"/>
                </a:lnTo>
                <a:lnTo>
                  <a:pt x="3355" y="5635"/>
                </a:lnTo>
                <a:lnTo>
                  <a:pt x="3350" y="5622"/>
                </a:lnTo>
                <a:lnTo>
                  <a:pt x="3350" y="5622"/>
                </a:lnTo>
                <a:lnTo>
                  <a:pt x="3349" y="5617"/>
                </a:lnTo>
                <a:lnTo>
                  <a:pt x="3345" y="5614"/>
                </a:lnTo>
                <a:lnTo>
                  <a:pt x="3342" y="5614"/>
                </a:lnTo>
                <a:lnTo>
                  <a:pt x="3341" y="5616"/>
                </a:lnTo>
                <a:lnTo>
                  <a:pt x="3334" y="5625"/>
                </a:lnTo>
                <a:lnTo>
                  <a:pt x="3329" y="5638"/>
                </a:lnTo>
                <a:lnTo>
                  <a:pt x="3323" y="5652"/>
                </a:lnTo>
                <a:lnTo>
                  <a:pt x="3318" y="5665"/>
                </a:lnTo>
                <a:lnTo>
                  <a:pt x="3312" y="5675"/>
                </a:lnTo>
                <a:lnTo>
                  <a:pt x="3308" y="5677"/>
                </a:lnTo>
                <a:lnTo>
                  <a:pt x="3305" y="5678"/>
                </a:lnTo>
                <a:lnTo>
                  <a:pt x="3305" y="5678"/>
                </a:lnTo>
                <a:lnTo>
                  <a:pt x="3302" y="5677"/>
                </a:lnTo>
                <a:lnTo>
                  <a:pt x="3299" y="5675"/>
                </a:lnTo>
                <a:lnTo>
                  <a:pt x="3299" y="5670"/>
                </a:lnTo>
                <a:lnTo>
                  <a:pt x="3299" y="5662"/>
                </a:lnTo>
                <a:lnTo>
                  <a:pt x="3302" y="5651"/>
                </a:lnTo>
                <a:lnTo>
                  <a:pt x="3312" y="5622"/>
                </a:lnTo>
                <a:lnTo>
                  <a:pt x="3316" y="5603"/>
                </a:lnTo>
                <a:lnTo>
                  <a:pt x="3318" y="5580"/>
                </a:lnTo>
                <a:lnTo>
                  <a:pt x="3318" y="5580"/>
                </a:lnTo>
                <a:lnTo>
                  <a:pt x="3320" y="5558"/>
                </a:lnTo>
                <a:lnTo>
                  <a:pt x="3320" y="5535"/>
                </a:lnTo>
                <a:lnTo>
                  <a:pt x="3318" y="5513"/>
                </a:lnTo>
                <a:lnTo>
                  <a:pt x="3320" y="5490"/>
                </a:lnTo>
                <a:lnTo>
                  <a:pt x="3321" y="5466"/>
                </a:lnTo>
                <a:lnTo>
                  <a:pt x="3326" y="5441"/>
                </a:lnTo>
                <a:lnTo>
                  <a:pt x="3336" y="5412"/>
                </a:lnTo>
                <a:lnTo>
                  <a:pt x="3350" y="5376"/>
                </a:lnTo>
                <a:lnTo>
                  <a:pt x="3350" y="5376"/>
                </a:lnTo>
                <a:lnTo>
                  <a:pt x="3358" y="5359"/>
                </a:lnTo>
                <a:lnTo>
                  <a:pt x="3366" y="5339"/>
                </a:lnTo>
                <a:lnTo>
                  <a:pt x="3371" y="5320"/>
                </a:lnTo>
                <a:lnTo>
                  <a:pt x="3376" y="5299"/>
                </a:lnTo>
                <a:lnTo>
                  <a:pt x="3384" y="5259"/>
                </a:lnTo>
                <a:lnTo>
                  <a:pt x="3387" y="5222"/>
                </a:lnTo>
                <a:lnTo>
                  <a:pt x="3392" y="5156"/>
                </a:lnTo>
                <a:lnTo>
                  <a:pt x="3394" y="5134"/>
                </a:lnTo>
                <a:lnTo>
                  <a:pt x="3397" y="5118"/>
                </a:lnTo>
                <a:lnTo>
                  <a:pt x="3397" y="5118"/>
                </a:lnTo>
                <a:lnTo>
                  <a:pt x="3400" y="5107"/>
                </a:lnTo>
                <a:lnTo>
                  <a:pt x="3403" y="5091"/>
                </a:lnTo>
                <a:lnTo>
                  <a:pt x="3410" y="5047"/>
                </a:lnTo>
                <a:lnTo>
                  <a:pt x="3418" y="4989"/>
                </a:lnTo>
                <a:lnTo>
                  <a:pt x="3429" y="4916"/>
                </a:lnTo>
                <a:lnTo>
                  <a:pt x="3429" y="4916"/>
                </a:lnTo>
                <a:lnTo>
                  <a:pt x="3435" y="4874"/>
                </a:lnTo>
                <a:lnTo>
                  <a:pt x="3437" y="4832"/>
                </a:lnTo>
                <a:lnTo>
                  <a:pt x="3437" y="4795"/>
                </a:lnTo>
                <a:lnTo>
                  <a:pt x="3437" y="4760"/>
                </a:lnTo>
                <a:lnTo>
                  <a:pt x="3432" y="4709"/>
                </a:lnTo>
                <a:lnTo>
                  <a:pt x="3429" y="4689"/>
                </a:lnTo>
                <a:lnTo>
                  <a:pt x="3429" y="4689"/>
                </a:lnTo>
                <a:lnTo>
                  <a:pt x="3389" y="4660"/>
                </a:lnTo>
                <a:lnTo>
                  <a:pt x="3352" y="4635"/>
                </a:lnTo>
                <a:lnTo>
                  <a:pt x="3313" y="4611"/>
                </a:lnTo>
                <a:lnTo>
                  <a:pt x="3313" y="4611"/>
                </a:lnTo>
                <a:lnTo>
                  <a:pt x="3284" y="4593"/>
                </a:lnTo>
                <a:lnTo>
                  <a:pt x="3273" y="4587"/>
                </a:lnTo>
                <a:lnTo>
                  <a:pt x="3264" y="4580"/>
                </a:lnTo>
                <a:lnTo>
                  <a:pt x="3255" y="4574"/>
                </a:lnTo>
                <a:lnTo>
                  <a:pt x="3249" y="4566"/>
                </a:lnTo>
                <a:lnTo>
                  <a:pt x="3244" y="4554"/>
                </a:lnTo>
                <a:lnTo>
                  <a:pt x="3239" y="4540"/>
                </a:lnTo>
                <a:lnTo>
                  <a:pt x="3239" y="4540"/>
                </a:lnTo>
                <a:lnTo>
                  <a:pt x="3235" y="4522"/>
                </a:lnTo>
                <a:lnTo>
                  <a:pt x="3223" y="4500"/>
                </a:lnTo>
                <a:lnTo>
                  <a:pt x="3196" y="4447"/>
                </a:lnTo>
                <a:lnTo>
                  <a:pt x="3167" y="4392"/>
                </a:lnTo>
                <a:lnTo>
                  <a:pt x="3153" y="4368"/>
                </a:lnTo>
                <a:lnTo>
                  <a:pt x="3143" y="4347"/>
                </a:lnTo>
                <a:lnTo>
                  <a:pt x="3143" y="4347"/>
                </a:lnTo>
                <a:lnTo>
                  <a:pt x="3133" y="4328"/>
                </a:lnTo>
                <a:lnTo>
                  <a:pt x="3125" y="4312"/>
                </a:lnTo>
                <a:lnTo>
                  <a:pt x="3105" y="4280"/>
                </a:lnTo>
                <a:lnTo>
                  <a:pt x="3085" y="4249"/>
                </a:lnTo>
                <a:lnTo>
                  <a:pt x="3064" y="4217"/>
                </a:lnTo>
                <a:lnTo>
                  <a:pt x="3064" y="4217"/>
                </a:lnTo>
                <a:lnTo>
                  <a:pt x="3060" y="4209"/>
                </a:lnTo>
                <a:lnTo>
                  <a:pt x="3058" y="4201"/>
                </a:lnTo>
                <a:lnTo>
                  <a:pt x="3060" y="4193"/>
                </a:lnTo>
                <a:lnTo>
                  <a:pt x="3061" y="4185"/>
                </a:lnTo>
                <a:lnTo>
                  <a:pt x="3064" y="4179"/>
                </a:lnTo>
                <a:lnTo>
                  <a:pt x="3068" y="4172"/>
                </a:lnTo>
                <a:lnTo>
                  <a:pt x="3079" y="4161"/>
                </a:lnTo>
                <a:lnTo>
                  <a:pt x="3089" y="4151"/>
                </a:lnTo>
                <a:lnTo>
                  <a:pt x="3095" y="4145"/>
                </a:lnTo>
                <a:lnTo>
                  <a:pt x="3097" y="4142"/>
                </a:lnTo>
                <a:lnTo>
                  <a:pt x="3098" y="4139"/>
                </a:lnTo>
                <a:lnTo>
                  <a:pt x="3097" y="4135"/>
                </a:lnTo>
                <a:lnTo>
                  <a:pt x="3092" y="4134"/>
                </a:lnTo>
                <a:lnTo>
                  <a:pt x="3092" y="4134"/>
                </a:lnTo>
                <a:lnTo>
                  <a:pt x="3087" y="4132"/>
                </a:lnTo>
                <a:lnTo>
                  <a:pt x="3084" y="4129"/>
                </a:lnTo>
                <a:lnTo>
                  <a:pt x="3082" y="4124"/>
                </a:lnTo>
                <a:lnTo>
                  <a:pt x="3081" y="4119"/>
                </a:lnTo>
                <a:lnTo>
                  <a:pt x="3079" y="4108"/>
                </a:lnTo>
                <a:lnTo>
                  <a:pt x="3081" y="4094"/>
                </a:lnTo>
                <a:lnTo>
                  <a:pt x="3084" y="4079"/>
                </a:lnTo>
                <a:lnTo>
                  <a:pt x="3089" y="4065"/>
                </a:lnTo>
                <a:lnTo>
                  <a:pt x="3097" y="4037"/>
                </a:lnTo>
                <a:lnTo>
                  <a:pt x="3097" y="4037"/>
                </a:lnTo>
                <a:lnTo>
                  <a:pt x="3101" y="4025"/>
                </a:lnTo>
                <a:lnTo>
                  <a:pt x="3111" y="4010"/>
                </a:lnTo>
                <a:lnTo>
                  <a:pt x="3121" y="3996"/>
                </a:lnTo>
                <a:lnTo>
                  <a:pt x="3133" y="3981"/>
                </a:lnTo>
                <a:lnTo>
                  <a:pt x="3162" y="3954"/>
                </a:lnTo>
                <a:lnTo>
                  <a:pt x="3190" y="3930"/>
                </a:lnTo>
                <a:lnTo>
                  <a:pt x="3190" y="3930"/>
                </a:lnTo>
                <a:lnTo>
                  <a:pt x="3194" y="3925"/>
                </a:lnTo>
                <a:lnTo>
                  <a:pt x="3198" y="3920"/>
                </a:lnTo>
                <a:lnTo>
                  <a:pt x="3201" y="3915"/>
                </a:lnTo>
                <a:lnTo>
                  <a:pt x="3203" y="3909"/>
                </a:lnTo>
                <a:lnTo>
                  <a:pt x="3204" y="3898"/>
                </a:lnTo>
                <a:lnTo>
                  <a:pt x="3203" y="3887"/>
                </a:lnTo>
                <a:lnTo>
                  <a:pt x="3196" y="3861"/>
                </a:lnTo>
                <a:lnTo>
                  <a:pt x="3193" y="3845"/>
                </a:lnTo>
                <a:lnTo>
                  <a:pt x="3194" y="3829"/>
                </a:lnTo>
                <a:lnTo>
                  <a:pt x="3194" y="3829"/>
                </a:lnTo>
                <a:lnTo>
                  <a:pt x="3194" y="3821"/>
                </a:lnTo>
                <a:lnTo>
                  <a:pt x="3193" y="3811"/>
                </a:lnTo>
                <a:lnTo>
                  <a:pt x="3190" y="3795"/>
                </a:lnTo>
                <a:lnTo>
                  <a:pt x="3183" y="3779"/>
                </a:lnTo>
                <a:lnTo>
                  <a:pt x="3175" y="3766"/>
                </a:lnTo>
                <a:lnTo>
                  <a:pt x="3167" y="3753"/>
                </a:lnTo>
                <a:lnTo>
                  <a:pt x="3159" y="3744"/>
                </a:lnTo>
                <a:lnTo>
                  <a:pt x="3153" y="3737"/>
                </a:lnTo>
                <a:lnTo>
                  <a:pt x="3153" y="3737"/>
                </a:lnTo>
                <a:lnTo>
                  <a:pt x="3151" y="3736"/>
                </a:lnTo>
                <a:lnTo>
                  <a:pt x="3151" y="3736"/>
                </a:lnTo>
                <a:lnTo>
                  <a:pt x="3146" y="3729"/>
                </a:lnTo>
                <a:lnTo>
                  <a:pt x="3140" y="3723"/>
                </a:lnTo>
                <a:lnTo>
                  <a:pt x="3135" y="3720"/>
                </a:lnTo>
                <a:lnTo>
                  <a:pt x="3130" y="3720"/>
                </a:lnTo>
                <a:lnTo>
                  <a:pt x="3125" y="3720"/>
                </a:lnTo>
                <a:lnTo>
                  <a:pt x="3122" y="3723"/>
                </a:lnTo>
                <a:lnTo>
                  <a:pt x="3122" y="3723"/>
                </a:lnTo>
                <a:lnTo>
                  <a:pt x="3116" y="3728"/>
                </a:lnTo>
                <a:lnTo>
                  <a:pt x="3109" y="3732"/>
                </a:lnTo>
                <a:lnTo>
                  <a:pt x="3093" y="3739"/>
                </a:lnTo>
                <a:lnTo>
                  <a:pt x="3085" y="3742"/>
                </a:lnTo>
                <a:lnTo>
                  <a:pt x="3082" y="3747"/>
                </a:lnTo>
                <a:lnTo>
                  <a:pt x="3081" y="3750"/>
                </a:lnTo>
                <a:lnTo>
                  <a:pt x="3082" y="3753"/>
                </a:lnTo>
                <a:lnTo>
                  <a:pt x="3082" y="3753"/>
                </a:lnTo>
                <a:lnTo>
                  <a:pt x="3093" y="3760"/>
                </a:lnTo>
                <a:lnTo>
                  <a:pt x="3098" y="3763"/>
                </a:lnTo>
                <a:lnTo>
                  <a:pt x="3101" y="3768"/>
                </a:lnTo>
                <a:lnTo>
                  <a:pt x="3103" y="3771"/>
                </a:lnTo>
                <a:lnTo>
                  <a:pt x="3101" y="3774"/>
                </a:lnTo>
                <a:lnTo>
                  <a:pt x="3097" y="3777"/>
                </a:lnTo>
                <a:lnTo>
                  <a:pt x="3090" y="3781"/>
                </a:lnTo>
                <a:lnTo>
                  <a:pt x="3090" y="3781"/>
                </a:lnTo>
                <a:lnTo>
                  <a:pt x="3081" y="3782"/>
                </a:lnTo>
                <a:lnTo>
                  <a:pt x="3074" y="3782"/>
                </a:lnTo>
                <a:lnTo>
                  <a:pt x="3069" y="3782"/>
                </a:lnTo>
                <a:lnTo>
                  <a:pt x="3064" y="3781"/>
                </a:lnTo>
                <a:lnTo>
                  <a:pt x="3061" y="3777"/>
                </a:lnTo>
                <a:lnTo>
                  <a:pt x="3058" y="3771"/>
                </a:lnTo>
                <a:lnTo>
                  <a:pt x="3053" y="3758"/>
                </a:lnTo>
                <a:lnTo>
                  <a:pt x="3053" y="3758"/>
                </a:lnTo>
                <a:lnTo>
                  <a:pt x="3048" y="3750"/>
                </a:lnTo>
                <a:lnTo>
                  <a:pt x="3042" y="3744"/>
                </a:lnTo>
                <a:lnTo>
                  <a:pt x="3034" y="3737"/>
                </a:lnTo>
                <a:lnTo>
                  <a:pt x="3026" y="3734"/>
                </a:lnTo>
                <a:lnTo>
                  <a:pt x="3018" y="3731"/>
                </a:lnTo>
                <a:lnTo>
                  <a:pt x="3010" y="3729"/>
                </a:lnTo>
                <a:lnTo>
                  <a:pt x="2995" y="3728"/>
                </a:lnTo>
                <a:lnTo>
                  <a:pt x="2995" y="3728"/>
                </a:lnTo>
                <a:lnTo>
                  <a:pt x="2989" y="3726"/>
                </a:lnTo>
                <a:lnTo>
                  <a:pt x="2983" y="3723"/>
                </a:lnTo>
                <a:lnTo>
                  <a:pt x="2970" y="3710"/>
                </a:lnTo>
                <a:lnTo>
                  <a:pt x="2957" y="3697"/>
                </a:lnTo>
                <a:lnTo>
                  <a:pt x="2949" y="3688"/>
                </a:lnTo>
                <a:lnTo>
                  <a:pt x="2949" y="3688"/>
                </a:lnTo>
                <a:lnTo>
                  <a:pt x="2941" y="3681"/>
                </a:lnTo>
                <a:lnTo>
                  <a:pt x="2930" y="3673"/>
                </a:lnTo>
                <a:lnTo>
                  <a:pt x="2925" y="3670"/>
                </a:lnTo>
                <a:lnTo>
                  <a:pt x="2920" y="3670"/>
                </a:lnTo>
                <a:lnTo>
                  <a:pt x="2917" y="3671"/>
                </a:lnTo>
                <a:lnTo>
                  <a:pt x="2914" y="3676"/>
                </a:lnTo>
                <a:lnTo>
                  <a:pt x="2914" y="3676"/>
                </a:lnTo>
                <a:lnTo>
                  <a:pt x="2912" y="3681"/>
                </a:lnTo>
                <a:lnTo>
                  <a:pt x="2910" y="3681"/>
                </a:lnTo>
                <a:lnTo>
                  <a:pt x="2909" y="3681"/>
                </a:lnTo>
                <a:lnTo>
                  <a:pt x="2904" y="3676"/>
                </a:lnTo>
                <a:lnTo>
                  <a:pt x="2899" y="3671"/>
                </a:lnTo>
                <a:lnTo>
                  <a:pt x="2893" y="3657"/>
                </a:lnTo>
                <a:lnTo>
                  <a:pt x="2889" y="3646"/>
                </a:lnTo>
                <a:lnTo>
                  <a:pt x="2889" y="3646"/>
                </a:lnTo>
                <a:lnTo>
                  <a:pt x="2889" y="3641"/>
                </a:lnTo>
                <a:lnTo>
                  <a:pt x="2893" y="3635"/>
                </a:lnTo>
                <a:lnTo>
                  <a:pt x="2896" y="3625"/>
                </a:lnTo>
                <a:lnTo>
                  <a:pt x="2896" y="3614"/>
                </a:lnTo>
                <a:lnTo>
                  <a:pt x="2896" y="3614"/>
                </a:lnTo>
                <a:lnTo>
                  <a:pt x="2893" y="3601"/>
                </a:lnTo>
                <a:lnTo>
                  <a:pt x="2886" y="3588"/>
                </a:lnTo>
                <a:lnTo>
                  <a:pt x="2881" y="3577"/>
                </a:lnTo>
                <a:lnTo>
                  <a:pt x="2875" y="3570"/>
                </a:lnTo>
                <a:lnTo>
                  <a:pt x="2875" y="3570"/>
                </a:lnTo>
                <a:lnTo>
                  <a:pt x="2869" y="3567"/>
                </a:lnTo>
                <a:lnTo>
                  <a:pt x="2857" y="3562"/>
                </a:lnTo>
                <a:lnTo>
                  <a:pt x="2843" y="3559"/>
                </a:lnTo>
                <a:lnTo>
                  <a:pt x="2824" y="3559"/>
                </a:lnTo>
                <a:lnTo>
                  <a:pt x="2824" y="3559"/>
                </a:lnTo>
                <a:lnTo>
                  <a:pt x="2801" y="3557"/>
                </a:lnTo>
                <a:lnTo>
                  <a:pt x="2779" y="3556"/>
                </a:lnTo>
                <a:lnTo>
                  <a:pt x="2759" y="3554"/>
                </a:lnTo>
                <a:lnTo>
                  <a:pt x="2751" y="3551"/>
                </a:lnTo>
                <a:lnTo>
                  <a:pt x="2748" y="3549"/>
                </a:lnTo>
                <a:lnTo>
                  <a:pt x="2748" y="3549"/>
                </a:lnTo>
                <a:lnTo>
                  <a:pt x="2742" y="3545"/>
                </a:lnTo>
                <a:lnTo>
                  <a:pt x="2727" y="3538"/>
                </a:lnTo>
                <a:lnTo>
                  <a:pt x="2690" y="3519"/>
                </a:lnTo>
                <a:lnTo>
                  <a:pt x="2671" y="3508"/>
                </a:lnTo>
                <a:lnTo>
                  <a:pt x="2654" y="3498"/>
                </a:lnTo>
                <a:lnTo>
                  <a:pt x="2639" y="3488"/>
                </a:lnTo>
                <a:lnTo>
                  <a:pt x="2634" y="3484"/>
                </a:lnTo>
                <a:lnTo>
                  <a:pt x="2633" y="3480"/>
                </a:lnTo>
                <a:lnTo>
                  <a:pt x="2633" y="3480"/>
                </a:lnTo>
                <a:lnTo>
                  <a:pt x="2629" y="3477"/>
                </a:lnTo>
                <a:lnTo>
                  <a:pt x="2626" y="3474"/>
                </a:lnTo>
                <a:lnTo>
                  <a:pt x="2617" y="3469"/>
                </a:lnTo>
                <a:lnTo>
                  <a:pt x="2605" y="3466"/>
                </a:lnTo>
                <a:lnTo>
                  <a:pt x="2591" y="3463"/>
                </a:lnTo>
                <a:lnTo>
                  <a:pt x="2578" y="3463"/>
                </a:lnTo>
                <a:lnTo>
                  <a:pt x="2565" y="3464"/>
                </a:lnTo>
                <a:lnTo>
                  <a:pt x="2554" y="3466"/>
                </a:lnTo>
                <a:lnTo>
                  <a:pt x="2546" y="3471"/>
                </a:lnTo>
                <a:lnTo>
                  <a:pt x="2546" y="3471"/>
                </a:lnTo>
                <a:lnTo>
                  <a:pt x="2543" y="3472"/>
                </a:lnTo>
                <a:lnTo>
                  <a:pt x="2538" y="3474"/>
                </a:lnTo>
                <a:lnTo>
                  <a:pt x="2523" y="3472"/>
                </a:lnTo>
                <a:lnTo>
                  <a:pt x="2506" y="3468"/>
                </a:lnTo>
                <a:lnTo>
                  <a:pt x="2487" y="3461"/>
                </a:lnTo>
                <a:lnTo>
                  <a:pt x="2450" y="3447"/>
                </a:lnTo>
                <a:lnTo>
                  <a:pt x="2429" y="3435"/>
                </a:lnTo>
                <a:lnTo>
                  <a:pt x="2429" y="3435"/>
                </a:lnTo>
                <a:lnTo>
                  <a:pt x="2414" y="3427"/>
                </a:lnTo>
                <a:lnTo>
                  <a:pt x="2390" y="3413"/>
                </a:lnTo>
                <a:lnTo>
                  <a:pt x="2361" y="3399"/>
                </a:lnTo>
                <a:lnTo>
                  <a:pt x="2334" y="3387"/>
                </a:lnTo>
                <a:lnTo>
                  <a:pt x="2334" y="3387"/>
                </a:lnTo>
                <a:lnTo>
                  <a:pt x="2308" y="3376"/>
                </a:lnTo>
                <a:lnTo>
                  <a:pt x="2284" y="3363"/>
                </a:lnTo>
                <a:lnTo>
                  <a:pt x="2262" y="3352"/>
                </a:lnTo>
                <a:lnTo>
                  <a:pt x="2254" y="3349"/>
                </a:lnTo>
                <a:lnTo>
                  <a:pt x="2246" y="3346"/>
                </a:lnTo>
                <a:lnTo>
                  <a:pt x="2246" y="3346"/>
                </a:lnTo>
                <a:lnTo>
                  <a:pt x="2244" y="3346"/>
                </a:lnTo>
                <a:lnTo>
                  <a:pt x="2241" y="3344"/>
                </a:lnTo>
                <a:lnTo>
                  <a:pt x="2236" y="3338"/>
                </a:lnTo>
                <a:lnTo>
                  <a:pt x="2231" y="3328"/>
                </a:lnTo>
                <a:lnTo>
                  <a:pt x="2227" y="3317"/>
                </a:lnTo>
                <a:lnTo>
                  <a:pt x="2222" y="3291"/>
                </a:lnTo>
                <a:lnTo>
                  <a:pt x="2218" y="3267"/>
                </a:lnTo>
                <a:lnTo>
                  <a:pt x="2218" y="3267"/>
                </a:lnTo>
                <a:lnTo>
                  <a:pt x="2215" y="3246"/>
                </a:lnTo>
                <a:lnTo>
                  <a:pt x="2212" y="3235"/>
                </a:lnTo>
                <a:lnTo>
                  <a:pt x="2209" y="3224"/>
                </a:lnTo>
                <a:lnTo>
                  <a:pt x="2204" y="3212"/>
                </a:lnTo>
                <a:lnTo>
                  <a:pt x="2199" y="3203"/>
                </a:lnTo>
                <a:lnTo>
                  <a:pt x="2193" y="3195"/>
                </a:lnTo>
                <a:lnTo>
                  <a:pt x="2185" y="3188"/>
                </a:lnTo>
                <a:lnTo>
                  <a:pt x="2185" y="3188"/>
                </a:lnTo>
                <a:lnTo>
                  <a:pt x="2175" y="3182"/>
                </a:lnTo>
                <a:lnTo>
                  <a:pt x="2166" y="3174"/>
                </a:lnTo>
                <a:lnTo>
                  <a:pt x="2146" y="3155"/>
                </a:lnTo>
                <a:lnTo>
                  <a:pt x="2130" y="3134"/>
                </a:lnTo>
                <a:lnTo>
                  <a:pt x="2119" y="3118"/>
                </a:lnTo>
                <a:lnTo>
                  <a:pt x="2119" y="3118"/>
                </a:lnTo>
                <a:lnTo>
                  <a:pt x="2114" y="3111"/>
                </a:lnTo>
                <a:lnTo>
                  <a:pt x="2109" y="3105"/>
                </a:lnTo>
                <a:lnTo>
                  <a:pt x="2095" y="3094"/>
                </a:lnTo>
                <a:lnTo>
                  <a:pt x="2080" y="3085"/>
                </a:lnTo>
                <a:lnTo>
                  <a:pt x="2076" y="3084"/>
                </a:lnTo>
                <a:lnTo>
                  <a:pt x="2071" y="3082"/>
                </a:lnTo>
                <a:lnTo>
                  <a:pt x="2071" y="3082"/>
                </a:lnTo>
                <a:lnTo>
                  <a:pt x="2069" y="3082"/>
                </a:lnTo>
                <a:lnTo>
                  <a:pt x="2068" y="3081"/>
                </a:lnTo>
                <a:lnTo>
                  <a:pt x="2066" y="3074"/>
                </a:lnTo>
                <a:lnTo>
                  <a:pt x="2063" y="3055"/>
                </a:lnTo>
                <a:lnTo>
                  <a:pt x="2061" y="3045"/>
                </a:lnTo>
                <a:lnTo>
                  <a:pt x="2056" y="3037"/>
                </a:lnTo>
                <a:lnTo>
                  <a:pt x="2053" y="3033"/>
                </a:lnTo>
                <a:lnTo>
                  <a:pt x="2050" y="3031"/>
                </a:lnTo>
                <a:lnTo>
                  <a:pt x="2047" y="3028"/>
                </a:lnTo>
                <a:lnTo>
                  <a:pt x="2040" y="3028"/>
                </a:lnTo>
                <a:lnTo>
                  <a:pt x="2040" y="3028"/>
                </a:lnTo>
                <a:lnTo>
                  <a:pt x="2031" y="3026"/>
                </a:lnTo>
                <a:lnTo>
                  <a:pt x="2024" y="3023"/>
                </a:lnTo>
                <a:lnTo>
                  <a:pt x="2018" y="3020"/>
                </a:lnTo>
                <a:lnTo>
                  <a:pt x="2015" y="3016"/>
                </a:lnTo>
                <a:lnTo>
                  <a:pt x="2010" y="3005"/>
                </a:lnTo>
                <a:lnTo>
                  <a:pt x="2003" y="2991"/>
                </a:lnTo>
                <a:lnTo>
                  <a:pt x="2003" y="2991"/>
                </a:lnTo>
                <a:lnTo>
                  <a:pt x="2000" y="2983"/>
                </a:lnTo>
                <a:lnTo>
                  <a:pt x="1995" y="2978"/>
                </a:lnTo>
                <a:lnTo>
                  <a:pt x="1983" y="2970"/>
                </a:lnTo>
                <a:lnTo>
                  <a:pt x="1978" y="2965"/>
                </a:lnTo>
                <a:lnTo>
                  <a:pt x="1973" y="2960"/>
                </a:lnTo>
                <a:lnTo>
                  <a:pt x="1968" y="2954"/>
                </a:lnTo>
                <a:lnTo>
                  <a:pt x="1965" y="2944"/>
                </a:lnTo>
                <a:lnTo>
                  <a:pt x="1965" y="2944"/>
                </a:lnTo>
                <a:lnTo>
                  <a:pt x="1957" y="2923"/>
                </a:lnTo>
                <a:lnTo>
                  <a:pt x="1952" y="2914"/>
                </a:lnTo>
                <a:lnTo>
                  <a:pt x="1947" y="2904"/>
                </a:lnTo>
                <a:lnTo>
                  <a:pt x="1941" y="2896"/>
                </a:lnTo>
                <a:lnTo>
                  <a:pt x="1933" y="2890"/>
                </a:lnTo>
                <a:lnTo>
                  <a:pt x="1925" y="2883"/>
                </a:lnTo>
                <a:lnTo>
                  <a:pt x="1917" y="2880"/>
                </a:lnTo>
                <a:lnTo>
                  <a:pt x="1917" y="2880"/>
                </a:lnTo>
                <a:lnTo>
                  <a:pt x="1899" y="2874"/>
                </a:lnTo>
                <a:lnTo>
                  <a:pt x="1886" y="2872"/>
                </a:lnTo>
                <a:lnTo>
                  <a:pt x="1875" y="2872"/>
                </a:lnTo>
                <a:lnTo>
                  <a:pt x="1875" y="2872"/>
                </a:lnTo>
                <a:lnTo>
                  <a:pt x="1880" y="2894"/>
                </a:lnTo>
                <a:lnTo>
                  <a:pt x="1885" y="2912"/>
                </a:lnTo>
                <a:lnTo>
                  <a:pt x="1888" y="2923"/>
                </a:lnTo>
                <a:lnTo>
                  <a:pt x="1888" y="2923"/>
                </a:lnTo>
                <a:lnTo>
                  <a:pt x="1896" y="2931"/>
                </a:lnTo>
                <a:lnTo>
                  <a:pt x="1907" y="2943"/>
                </a:lnTo>
                <a:lnTo>
                  <a:pt x="1933" y="2970"/>
                </a:lnTo>
                <a:lnTo>
                  <a:pt x="1933" y="2970"/>
                </a:lnTo>
                <a:lnTo>
                  <a:pt x="1942" y="2984"/>
                </a:lnTo>
                <a:lnTo>
                  <a:pt x="1950" y="3000"/>
                </a:lnTo>
                <a:lnTo>
                  <a:pt x="1965" y="3034"/>
                </a:lnTo>
                <a:lnTo>
                  <a:pt x="1965" y="3034"/>
                </a:lnTo>
                <a:lnTo>
                  <a:pt x="1968" y="3041"/>
                </a:lnTo>
                <a:lnTo>
                  <a:pt x="1971" y="3044"/>
                </a:lnTo>
                <a:lnTo>
                  <a:pt x="1981" y="3050"/>
                </a:lnTo>
                <a:lnTo>
                  <a:pt x="1991" y="3055"/>
                </a:lnTo>
                <a:lnTo>
                  <a:pt x="1995" y="3060"/>
                </a:lnTo>
                <a:lnTo>
                  <a:pt x="1999" y="3066"/>
                </a:lnTo>
                <a:lnTo>
                  <a:pt x="1999" y="3066"/>
                </a:lnTo>
                <a:lnTo>
                  <a:pt x="2002" y="3074"/>
                </a:lnTo>
                <a:lnTo>
                  <a:pt x="2003" y="3082"/>
                </a:lnTo>
                <a:lnTo>
                  <a:pt x="2003" y="3098"/>
                </a:lnTo>
                <a:lnTo>
                  <a:pt x="2003" y="3106"/>
                </a:lnTo>
                <a:lnTo>
                  <a:pt x="2007" y="3113"/>
                </a:lnTo>
                <a:lnTo>
                  <a:pt x="2010" y="3119"/>
                </a:lnTo>
                <a:lnTo>
                  <a:pt x="2018" y="3124"/>
                </a:lnTo>
                <a:lnTo>
                  <a:pt x="2018" y="3124"/>
                </a:lnTo>
                <a:lnTo>
                  <a:pt x="2026" y="3129"/>
                </a:lnTo>
                <a:lnTo>
                  <a:pt x="2031" y="3135"/>
                </a:lnTo>
                <a:lnTo>
                  <a:pt x="2035" y="3140"/>
                </a:lnTo>
                <a:lnTo>
                  <a:pt x="2037" y="3147"/>
                </a:lnTo>
                <a:lnTo>
                  <a:pt x="2042" y="3158"/>
                </a:lnTo>
                <a:lnTo>
                  <a:pt x="2044" y="3161"/>
                </a:lnTo>
                <a:lnTo>
                  <a:pt x="2045" y="3164"/>
                </a:lnTo>
                <a:lnTo>
                  <a:pt x="2045" y="3164"/>
                </a:lnTo>
                <a:lnTo>
                  <a:pt x="2052" y="3167"/>
                </a:lnTo>
                <a:lnTo>
                  <a:pt x="2058" y="3172"/>
                </a:lnTo>
                <a:lnTo>
                  <a:pt x="2060" y="3175"/>
                </a:lnTo>
                <a:lnTo>
                  <a:pt x="2061" y="3180"/>
                </a:lnTo>
                <a:lnTo>
                  <a:pt x="2063" y="3185"/>
                </a:lnTo>
                <a:lnTo>
                  <a:pt x="2064" y="3193"/>
                </a:lnTo>
                <a:lnTo>
                  <a:pt x="2064" y="3193"/>
                </a:lnTo>
                <a:lnTo>
                  <a:pt x="2063" y="3198"/>
                </a:lnTo>
                <a:lnTo>
                  <a:pt x="2061" y="3199"/>
                </a:lnTo>
                <a:lnTo>
                  <a:pt x="2060" y="3203"/>
                </a:lnTo>
                <a:lnTo>
                  <a:pt x="2056" y="3203"/>
                </a:lnTo>
                <a:lnTo>
                  <a:pt x="2048" y="3203"/>
                </a:lnTo>
                <a:lnTo>
                  <a:pt x="2039" y="3199"/>
                </a:lnTo>
                <a:lnTo>
                  <a:pt x="2029" y="3195"/>
                </a:lnTo>
                <a:lnTo>
                  <a:pt x="2019" y="3188"/>
                </a:lnTo>
                <a:lnTo>
                  <a:pt x="2010" y="3182"/>
                </a:lnTo>
                <a:lnTo>
                  <a:pt x="2003" y="3175"/>
                </a:lnTo>
                <a:lnTo>
                  <a:pt x="2003" y="3175"/>
                </a:lnTo>
                <a:lnTo>
                  <a:pt x="1994" y="3159"/>
                </a:lnTo>
                <a:lnTo>
                  <a:pt x="1986" y="3142"/>
                </a:lnTo>
                <a:lnTo>
                  <a:pt x="1974" y="3124"/>
                </a:lnTo>
                <a:lnTo>
                  <a:pt x="1968" y="3118"/>
                </a:lnTo>
                <a:lnTo>
                  <a:pt x="1960" y="3110"/>
                </a:lnTo>
                <a:lnTo>
                  <a:pt x="1960" y="3110"/>
                </a:lnTo>
                <a:lnTo>
                  <a:pt x="1954" y="3103"/>
                </a:lnTo>
                <a:lnTo>
                  <a:pt x="1949" y="3095"/>
                </a:lnTo>
                <a:lnTo>
                  <a:pt x="1947" y="3087"/>
                </a:lnTo>
                <a:lnTo>
                  <a:pt x="1947" y="3079"/>
                </a:lnTo>
                <a:lnTo>
                  <a:pt x="1946" y="3071"/>
                </a:lnTo>
                <a:lnTo>
                  <a:pt x="1942" y="3063"/>
                </a:lnTo>
                <a:lnTo>
                  <a:pt x="1938" y="3057"/>
                </a:lnTo>
                <a:lnTo>
                  <a:pt x="1930" y="3053"/>
                </a:lnTo>
                <a:lnTo>
                  <a:pt x="1930" y="3053"/>
                </a:lnTo>
                <a:lnTo>
                  <a:pt x="1918" y="3049"/>
                </a:lnTo>
                <a:lnTo>
                  <a:pt x="1907" y="3042"/>
                </a:lnTo>
                <a:lnTo>
                  <a:pt x="1896" y="3036"/>
                </a:lnTo>
                <a:lnTo>
                  <a:pt x="1886" y="3028"/>
                </a:lnTo>
                <a:lnTo>
                  <a:pt x="1878" y="3020"/>
                </a:lnTo>
                <a:lnTo>
                  <a:pt x="1875" y="3013"/>
                </a:lnTo>
                <a:lnTo>
                  <a:pt x="1873" y="3010"/>
                </a:lnTo>
                <a:lnTo>
                  <a:pt x="1873" y="3008"/>
                </a:lnTo>
                <a:lnTo>
                  <a:pt x="1877" y="3005"/>
                </a:lnTo>
                <a:lnTo>
                  <a:pt x="1880" y="3004"/>
                </a:lnTo>
                <a:lnTo>
                  <a:pt x="1880" y="3004"/>
                </a:lnTo>
                <a:lnTo>
                  <a:pt x="1886" y="3002"/>
                </a:lnTo>
                <a:lnTo>
                  <a:pt x="1893" y="2999"/>
                </a:lnTo>
                <a:lnTo>
                  <a:pt x="1897" y="2994"/>
                </a:lnTo>
                <a:lnTo>
                  <a:pt x="1899" y="2989"/>
                </a:lnTo>
                <a:lnTo>
                  <a:pt x="1899" y="2983"/>
                </a:lnTo>
                <a:lnTo>
                  <a:pt x="1896" y="2976"/>
                </a:lnTo>
                <a:lnTo>
                  <a:pt x="1889" y="2967"/>
                </a:lnTo>
                <a:lnTo>
                  <a:pt x="1880" y="2955"/>
                </a:lnTo>
                <a:lnTo>
                  <a:pt x="1880" y="2955"/>
                </a:lnTo>
                <a:lnTo>
                  <a:pt x="1854" y="2930"/>
                </a:lnTo>
                <a:lnTo>
                  <a:pt x="1828" y="2902"/>
                </a:lnTo>
                <a:lnTo>
                  <a:pt x="1819" y="2888"/>
                </a:lnTo>
                <a:lnTo>
                  <a:pt x="1809" y="2875"/>
                </a:lnTo>
                <a:lnTo>
                  <a:pt x="1803" y="2864"/>
                </a:lnTo>
                <a:lnTo>
                  <a:pt x="1798" y="2854"/>
                </a:lnTo>
                <a:lnTo>
                  <a:pt x="1798" y="2854"/>
                </a:lnTo>
                <a:lnTo>
                  <a:pt x="1795" y="2832"/>
                </a:lnTo>
                <a:lnTo>
                  <a:pt x="1791" y="2821"/>
                </a:lnTo>
                <a:lnTo>
                  <a:pt x="1788" y="2809"/>
                </a:lnTo>
                <a:lnTo>
                  <a:pt x="1785" y="2798"/>
                </a:lnTo>
                <a:lnTo>
                  <a:pt x="1779" y="2790"/>
                </a:lnTo>
                <a:lnTo>
                  <a:pt x="1775" y="2787"/>
                </a:lnTo>
                <a:lnTo>
                  <a:pt x="1771" y="2784"/>
                </a:lnTo>
                <a:lnTo>
                  <a:pt x="1764" y="2780"/>
                </a:lnTo>
                <a:lnTo>
                  <a:pt x="1759" y="2780"/>
                </a:lnTo>
                <a:lnTo>
                  <a:pt x="1759" y="2780"/>
                </a:lnTo>
                <a:lnTo>
                  <a:pt x="1745" y="2776"/>
                </a:lnTo>
                <a:lnTo>
                  <a:pt x="1730" y="2769"/>
                </a:lnTo>
                <a:lnTo>
                  <a:pt x="1714" y="2761"/>
                </a:lnTo>
                <a:lnTo>
                  <a:pt x="1698" y="2750"/>
                </a:lnTo>
                <a:lnTo>
                  <a:pt x="1684" y="2739"/>
                </a:lnTo>
                <a:lnTo>
                  <a:pt x="1671" y="2726"/>
                </a:lnTo>
                <a:lnTo>
                  <a:pt x="1660" y="2716"/>
                </a:lnTo>
                <a:lnTo>
                  <a:pt x="1652" y="2707"/>
                </a:lnTo>
                <a:lnTo>
                  <a:pt x="1652" y="2707"/>
                </a:lnTo>
                <a:lnTo>
                  <a:pt x="1641" y="2686"/>
                </a:lnTo>
                <a:lnTo>
                  <a:pt x="1628" y="2663"/>
                </a:lnTo>
                <a:lnTo>
                  <a:pt x="1615" y="2638"/>
                </a:lnTo>
                <a:lnTo>
                  <a:pt x="1599" y="2612"/>
                </a:lnTo>
                <a:lnTo>
                  <a:pt x="1599" y="2612"/>
                </a:lnTo>
                <a:lnTo>
                  <a:pt x="1570" y="2564"/>
                </a:lnTo>
                <a:lnTo>
                  <a:pt x="1559" y="2544"/>
                </a:lnTo>
                <a:lnTo>
                  <a:pt x="1557" y="2536"/>
                </a:lnTo>
                <a:lnTo>
                  <a:pt x="1556" y="2528"/>
                </a:lnTo>
                <a:lnTo>
                  <a:pt x="1556" y="2528"/>
                </a:lnTo>
                <a:lnTo>
                  <a:pt x="1554" y="2512"/>
                </a:lnTo>
                <a:lnTo>
                  <a:pt x="1549" y="2495"/>
                </a:lnTo>
                <a:lnTo>
                  <a:pt x="1544" y="2475"/>
                </a:lnTo>
                <a:lnTo>
                  <a:pt x="1539" y="2455"/>
                </a:lnTo>
                <a:lnTo>
                  <a:pt x="1539" y="2455"/>
                </a:lnTo>
                <a:lnTo>
                  <a:pt x="1535" y="2434"/>
                </a:lnTo>
                <a:lnTo>
                  <a:pt x="1530" y="2418"/>
                </a:lnTo>
                <a:lnTo>
                  <a:pt x="1527" y="2403"/>
                </a:lnTo>
                <a:lnTo>
                  <a:pt x="1527" y="2397"/>
                </a:lnTo>
                <a:lnTo>
                  <a:pt x="1528" y="2389"/>
                </a:lnTo>
                <a:lnTo>
                  <a:pt x="1528" y="2389"/>
                </a:lnTo>
                <a:lnTo>
                  <a:pt x="1531" y="2384"/>
                </a:lnTo>
                <a:lnTo>
                  <a:pt x="1535" y="2379"/>
                </a:lnTo>
                <a:lnTo>
                  <a:pt x="1541" y="2374"/>
                </a:lnTo>
                <a:lnTo>
                  <a:pt x="1544" y="2370"/>
                </a:lnTo>
                <a:lnTo>
                  <a:pt x="1547" y="2365"/>
                </a:lnTo>
                <a:lnTo>
                  <a:pt x="1549" y="2357"/>
                </a:lnTo>
                <a:lnTo>
                  <a:pt x="1549" y="2345"/>
                </a:lnTo>
                <a:lnTo>
                  <a:pt x="1549" y="2345"/>
                </a:lnTo>
                <a:lnTo>
                  <a:pt x="1547" y="2313"/>
                </a:lnTo>
                <a:lnTo>
                  <a:pt x="1547" y="2276"/>
                </a:lnTo>
                <a:lnTo>
                  <a:pt x="1546" y="2243"/>
                </a:lnTo>
                <a:lnTo>
                  <a:pt x="1546" y="2230"/>
                </a:lnTo>
                <a:lnTo>
                  <a:pt x="1544" y="2220"/>
                </a:lnTo>
                <a:lnTo>
                  <a:pt x="1544" y="2220"/>
                </a:lnTo>
                <a:lnTo>
                  <a:pt x="1539" y="2201"/>
                </a:lnTo>
                <a:lnTo>
                  <a:pt x="1536" y="2191"/>
                </a:lnTo>
                <a:lnTo>
                  <a:pt x="1528" y="2177"/>
                </a:lnTo>
                <a:lnTo>
                  <a:pt x="1528" y="2177"/>
                </a:lnTo>
                <a:lnTo>
                  <a:pt x="1523" y="2167"/>
                </a:lnTo>
                <a:lnTo>
                  <a:pt x="1522" y="2159"/>
                </a:lnTo>
                <a:lnTo>
                  <a:pt x="1523" y="2153"/>
                </a:lnTo>
                <a:lnTo>
                  <a:pt x="1525" y="2146"/>
                </a:lnTo>
                <a:lnTo>
                  <a:pt x="1528" y="2143"/>
                </a:lnTo>
                <a:lnTo>
                  <a:pt x="1533" y="2142"/>
                </a:lnTo>
                <a:lnTo>
                  <a:pt x="1538" y="2143"/>
                </a:lnTo>
                <a:lnTo>
                  <a:pt x="1541" y="2146"/>
                </a:lnTo>
                <a:lnTo>
                  <a:pt x="1541" y="2146"/>
                </a:lnTo>
                <a:lnTo>
                  <a:pt x="1547" y="2153"/>
                </a:lnTo>
                <a:lnTo>
                  <a:pt x="1549" y="2153"/>
                </a:lnTo>
                <a:lnTo>
                  <a:pt x="1552" y="2156"/>
                </a:lnTo>
                <a:lnTo>
                  <a:pt x="1562" y="2167"/>
                </a:lnTo>
                <a:lnTo>
                  <a:pt x="1562" y="2167"/>
                </a:lnTo>
                <a:lnTo>
                  <a:pt x="1575" y="2183"/>
                </a:lnTo>
                <a:lnTo>
                  <a:pt x="1581" y="2195"/>
                </a:lnTo>
                <a:lnTo>
                  <a:pt x="1584" y="2198"/>
                </a:lnTo>
                <a:lnTo>
                  <a:pt x="1588" y="2199"/>
                </a:lnTo>
                <a:lnTo>
                  <a:pt x="1591" y="2199"/>
                </a:lnTo>
                <a:lnTo>
                  <a:pt x="1594" y="2198"/>
                </a:lnTo>
                <a:lnTo>
                  <a:pt x="1594" y="2198"/>
                </a:lnTo>
                <a:lnTo>
                  <a:pt x="1599" y="2195"/>
                </a:lnTo>
                <a:lnTo>
                  <a:pt x="1600" y="2188"/>
                </a:lnTo>
                <a:lnTo>
                  <a:pt x="1599" y="2180"/>
                </a:lnTo>
                <a:lnTo>
                  <a:pt x="1597" y="2172"/>
                </a:lnTo>
                <a:lnTo>
                  <a:pt x="1592" y="2156"/>
                </a:lnTo>
                <a:lnTo>
                  <a:pt x="1591" y="2146"/>
                </a:lnTo>
                <a:lnTo>
                  <a:pt x="1591" y="2146"/>
                </a:lnTo>
                <a:lnTo>
                  <a:pt x="1588" y="2138"/>
                </a:lnTo>
                <a:lnTo>
                  <a:pt x="1580" y="2127"/>
                </a:lnTo>
                <a:lnTo>
                  <a:pt x="1565" y="2108"/>
                </a:lnTo>
                <a:lnTo>
                  <a:pt x="1565" y="2108"/>
                </a:lnTo>
                <a:lnTo>
                  <a:pt x="1543" y="2093"/>
                </a:lnTo>
                <a:lnTo>
                  <a:pt x="1499" y="2071"/>
                </a:lnTo>
                <a:lnTo>
                  <a:pt x="1438" y="2040"/>
                </a:lnTo>
                <a:lnTo>
                  <a:pt x="1438" y="2040"/>
                </a:lnTo>
                <a:lnTo>
                  <a:pt x="1432" y="2042"/>
                </a:lnTo>
                <a:lnTo>
                  <a:pt x="1417" y="2042"/>
                </a:lnTo>
                <a:lnTo>
                  <a:pt x="1409" y="2040"/>
                </a:lnTo>
                <a:lnTo>
                  <a:pt x="1403" y="2037"/>
                </a:lnTo>
                <a:lnTo>
                  <a:pt x="1400" y="2034"/>
                </a:lnTo>
                <a:lnTo>
                  <a:pt x="1398" y="2031"/>
                </a:lnTo>
                <a:lnTo>
                  <a:pt x="1398" y="2028"/>
                </a:lnTo>
                <a:lnTo>
                  <a:pt x="1398" y="2028"/>
                </a:lnTo>
                <a:lnTo>
                  <a:pt x="1401" y="2013"/>
                </a:lnTo>
                <a:lnTo>
                  <a:pt x="1405" y="2003"/>
                </a:lnTo>
                <a:lnTo>
                  <a:pt x="1406" y="1999"/>
                </a:lnTo>
                <a:lnTo>
                  <a:pt x="1406" y="1994"/>
                </a:lnTo>
                <a:lnTo>
                  <a:pt x="1405" y="1989"/>
                </a:lnTo>
                <a:lnTo>
                  <a:pt x="1401" y="1983"/>
                </a:lnTo>
                <a:lnTo>
                  <a:pt x="1401" y="1983"/>
                </a:lnTo>
                <a:lnTo>
                  <a:pt x="1392" y="1970"/>
                </a:lnTo>
                <a:lnTo>
                  <a:pt x="1382" y="1959"/>
                </a:lnTo>
                <a:lnTo>
                  <a:pt x="1374" y="1951"/>
                </a:lnTo>
                <a:lnTo>
                  <a:pt x="1366" y="1944"/>
                </a:lnTo>
                <a:lnTo>
                  <a:pt x="1366" y="1944"/>
                </a:lnTo>
                <a:lnTo>
                  <a:pt x="1358" y="1938"/>
                </a:lnTo>
                <a:lnTo>
                  <a:pt x="1350" y="1931"/>
                </a:lnTo>
                <a:lnTo>
                  <a:pt x="1342" y="1923"/>
                </a:lnTo>
                <a:lnTo>
                  <a:pt x="1336" y="1912"/>
                </a:lnTo>
                <a:lnTo>
                  <a:pt x="1336" y="1912"/>
                </a:lnTo>
                <a:lnTo>
                  <a:pt x="1332" y="1896"/>
                </a:lnTo>
                <a:lnTo>
                  <a:pt x="1329" y="1880"/>
                </a:lnTo>
                <a:lnTo>
                  <a:pt x="1324" y="1862"/>
                </a:lnTo>
                <a:lnTo>
                  <a:pt x="1321" y="1856"/>
                </a:lnTo>
                <a:lnTo>
                  <a:pt x="1318" y="1849"/>
                </a:lnTo>
                <a:lnTo>
                  <a:pt x="1318" y="1849"/>
                </a:lnTo>
                <a:lnTo>
                  <a:pt x="1310" y="1840"/>
                </a:lnTo>
                <a:lnTo>
                  <a:pt x="1300" y="1833"/>
                </a:lnTo>
                <a:lnTo>
                  <a:pt x="1291" y="1829"/>
                </a:lnTo>
                <a:lnTo>
                  <a:pt x="1278" y="1825"/>
                </a:lnTo>
                <a:lnTo>
                  <a:pt x="1278" y="1825"/>
                </a:lnTo>
                <a:lnTo>
                  <a:pt x="1260" y="1822"/>
                </a:lnTo>
                <a:lnTo>
                  <a:pt x="1254" y="1822"/>
                </a:lnTo>
                <a:lnTo>
                  <a:pt x="1246" y="1824"/>
                </a:lnTo>
                <a:lnTo>
                  <a:pt x="1246" y="1824"/>
                </a:lnTo>
                <a:lnTo>
                  <a:pt x="1233" y="1824"/>
                </a:lnTo>
                <a:lnTo>
                  <a:pt x="1226" y="1822"/>
                </a:lnTo>
                <a:lnTo>
                  <a:pt x="1220" y="1820"/>
                </a:lnTo>
                <a:lnTo>
                  <a:pt x="1215" y="1817"/>
                </a:lnTo>
                <a:lnTo>
                  <a:pt x="1210" y="1812"/>
                </a:lnTo>
                <a:lnTo>
                  <a:pt x="1207" y="1806"/>
                </a:lnTo>
                <a:lnTo>
                  <a:pt x="1207" y="1798"/>
                </a:lnTo>
                <a:lnTo>
                  <a:pt x="1207" y="1798"/>
                </a:lnTo>
                <a:lnTo>
                  <a:pt x="1207" y="1784"/>
                </a:lnTo>
                <a:lnTo>
                  <a:pt x="1207" y="1772"/>
                </a:lnTo>
                <a:lnTo>
                  <a:pt x="1207" y="1763"/>
                </a:lnTo>
                <a:lnTo>
                  <a:pt x="1177" y="1747"/>
                </a:lnTo>
                <a:lnTo>
                  <a:pt x="1149" y="1763"/>
                </a:lnTo>
                <a:lnTo>
                  <a:pt x="1149" y="1763"/>
                </a:lnTo>
                <a:lnTo>
                  <a:pt x="1140" y="1727"/>
                </a:lnTo>
                <a:lnTo>
                  <a:pt x="1135" y="1700"/>
                </a:lnTo>
                <a:lnTo>
                  <a:pt x="1135" y="1689"/>
                </a:lnTo>
                <a:lnTo>
                  <a:pt x="1135" y="1682"/>
                </a:lnTo>
                <a:lnTo>
                  <a:pt x="1135" y="1682"/>
                </a:lnTo>
                <a:lnTo>
                  <a:pt x="1138" y="1674"/>
                </a:lnTo>
                <a:lnTo>
                  <a:pt x="1138" y="1666"/>
                </a:lnTo>
                <a:lnTo>
                  <a:pt x="1138" y="1665"/>
                </a:lnTo>
                <a:lnTo>
                  <a:pt x="1137" y="1662"/>
                </a:lnTo>
                <a:lnTo>
                  <a:pt x="1135" y="1658"/>
                </a:lnTo>
                <a:lnTo>
                  <a:pt x="1130" y="1657"/>
                </a:lnTo>
                <a:lnTo>
                  <a:pt x="1130" y="1657"/>
                </a:lnTo>
                <a:lnTo>
                  <a:pt x="1112" y="1647"/>
                </a:lnTo>
                <a:lnTo>
                  <a:pt x="1103" y="1645"/>
                </a:lnTo>
                <a:lnTo>
                  <a:pt x="1098" y="1644"/>
                </a:lnTo>
                <a:lnTo>
                  <a:pt x="1093" y="1645"/>
                </a:lnTo>
                <a:lnTo>
                  <a:pt x="1093" y="1645"/>
                </a:lnTo>
                <a:lnTo>
                  <a:pt x="1088" y="1647"/>
                </a:lnTo>
                <a:lnTo>
                  <a:pt x="1082" y="1647"/>
                </a:lnTo>
                <a:lnTo>
                  <a:pt x="1076" y="1647"/>
                </a:lnTo>
                <a:lnTo>
                  <a:pt x="1069" y="1645"/>
                </a:lnTo>
                <a:lnTo>
                  <a:pt x="1063" y="1642"/>
                </a:lnTo>
                <a:lnTo>
                  <a:pt x="1056" y="1639"/>
                </a:lnTo>
                <a:lnTo>
                  <a:pt x="1043" y="1626"/>
                </a:lnTo>
                <a:lnTo>
                  <a:pt x="1043" y="1626"/>
                </a:lnTo>
                <a:lnTo>
                  <a:pt x="1039" y="1623"/>
                </a:lnTo>
                <a:lnTo>
                  <a:pt x="1032" y="1620"/>
                </a:lnTo>
                <a:lnTo>
                  <a:pt x="1016" y="1613"/>
                </a:lnTo>
                <a:lnTo>
                  <a:pt x="995" y="1609"/>
                </a:lnTo>
                <a:lnTo>
                  <a:pt x="973" y="1604"/>
                </a:lnTo>
                <a:lnTo>
                  <a:pt x="931" y="1596"/>
                </a:lnTo>
                <a:lnTo>
                  <a:pt x="904" y="1593"/>
                </a:lnTo>
                <a:lnTo>
                  <a:pt x="904" y="1593"/>
                </a:lnTo>
                <a:lnTo>
                  <a:pt x="888" y="1589"/>
                </a:lnTo>
                <a:lnTo>
                  <a:pt x="868" y="1581"/>
                </a:lnTo>
                <a:lnTo>
                  <a:pt x="825" y="1565"/>
                </a:lnTo>
                <a:lnTo>
                  <a:pt x="825" y="1565"/>
                </a:lnTo>
                <a:lnTo>
                  <a:pt x="795" y="1554"/>
                </a:lnTo>
                <a:lnTo>
                  <a:pt x="754" y="1543"/>
                </a:lnTo>
                <a:lnTo>
                  <a:pt x="735" y="1538"/>
                </a:lnTo>
                <a:lnTo>
                  <a:pt x="719" y="1536"/>
                </a:lnTo>
                <a:lnTo>
                  <a:pt x="706" y="1536"/>
                </a:lnTo>
                <a:lnTo>
                  <a:pt x="703" y="1536"/>
                </a:lnTo>
                <a:lnTo>
                  <a:pt x="700" y="1540"/>
                </a:lnTo>
                <a:lnTo>
                  <a:pt x="700" y="1540"/>
                </a:lnTo>
                <a:lnTo>
                  <a:pt x="698" y="1543"/>
                </a:lnTo>
                <a:lnTo>
                  <a:pt x="695" y="1544"/>
                </a:lnTo>
                <a:lnTo>
                  <a:pt x="687" y="1544"/>
                </a:lnTo>
                <a:lnTo>
                  <a:pt x="684" y="1544"/>
                </a:lnTo>
                <a:lnTo>
                  <a:pt x="681" y="1548"/>
                </a:lnTo>
                <a:lnTo>
                  <a:pt x="677" y="1552"/>
                </a:lnTo>
                <a:lnTo>
                  <a:pt x="676" y="1562"/>
                </a:lnTo>
                <a:lnTo>
                  <a:pt x="676" y="1562"/>
                </a:lnTo>
                <a:lnTo>
                  <a:pt x="673" y="1573"/>
                </a:lnTo>
                <a:lnTo>
                  <a:pt x="669" y="1581"/>
                </a:lnTo>
                <a:lnTo>
                  <a:pt x="665" y="1588"/>
                </a:lnTo>
                <a:lnTo>
                  <a:pt x="660" y="1593"/>
                </a:lnTo>
                <a:lnTo>
                  <a:pt x="655" y="1594"/>
                </a:lnTo>
                <a:lnTo>
                  <a:pt x="649" y="1596"/>
                </a:lnTo>
                <a:lnTo>
                  <a:pt x="639" y="1597"/>
                </a:lnTo>
                <a:lnTo>
                  <a:pt x="639" y="1597"/>
                </a:lnTo>
                <a:lnTo>
                  <a:pt x="602" y="1597"/>
                </a:lnTo>
                <a:lnTo>
                  <a:pt x="602" y="1597"/>
                </a:lnTo>
                <a:lnTo>
                  <a:pt x="596" y="1596"/>
                </a:lnTo>
                <a:lnTo>
                  <a:pt x="588" y="1596"/>
                </a:lnTo>
                <a:lnTo>
                  <a:pt x="584" y="1597"/>
                </a:lnTo>
                <a:lnTo>
                  <a:pt x="581" y="1599"/>
                </a:lnTo>
                <a:lnTo>
                  <a:pt x="580" y="1602"/>
                </a:lnTo>
                <a:lnTo>
                  <a:pt x="578" y="1609"/>
                </a:lnTo>
                <a:lnTo>
                  <a:pt x="578" y="1609"/>
                </a:lnTo>
                <a:lnTo>
                  <a:pt x="575" y="1621"/>
                </a:lnTo>
                <a:lnTo>
                  <a:pt x="571" y="1634"/>
                </a:lnTo>
                <a:lnTo>
                  <a:pt x="567" y="1645"/>
                </a:lnTo>
                <a:lnTo>
                  <a:pt x="567" y="1645"/>
                </a:lnTo>
                <a:lnTo>
                  <a:pt x="560" y="1602"/>
                </a:lnTo>
                <a:lnTo>
                  <a:pt x="557" y="1573"/>
                </a:lnTo>
                <a:lnTo>
                  <a:pt x="557" y="1564"/>
                </a:lnTo>
                <a:lnTo>
                  <a:pt x="559" y="1560"/>
                </a:lnTo>
                <a:lnTo>
                  <a:pt x="560" y="1560"/>
                </a:lnTo>
                <a:lnTo>
                  <a:pt x="560" y="1560"/>
                </a:lnTo>
                <a:lnTo>
                  <a:pt x="567" y="1559"/>
                </a:lnTo>
                <a:lnTo>
                  <a:pt x="575" y="1554"/>
                </a:lnTo>
                <a:lnTo>
                  <a:pt x="581" y="1548"/>
                </a:lnTo>
                <a:lnTo>
                  <a:pt x="584" y="1541"/>
                </a:lnTo>
                <a:lnTo>
                  <a:pt x="584" y="1541"/>
                </a:lnTo>
                <a:lnTo>
                  <a:pt x="588" y="1533"/>
                </a:lnTo>
                <a:lnTo>
                  <a:pt x="589" y="1522"/>
                </a:lnTo>
                <a:lnTo>
                  <a:pt x="588" y="1511"/>
                </a:lnTo>
                <a:lnTo>
                  <a:pt x="586" y="1507"/>
                </a:lnTo>
                <a:lnTo>
                  <a:pt x="583" y="1504"/>
                </a:lnTo>
                <a:lnTo>
                  <a:pt x="583" y="1504"/>
                </a:lnTo>
                <a:lnTo>
                  <a:pt x="580" y="1504"/>
                </a:lnTo>
                <a:lnTo>
                  <a:pt x="571" y="1506"/>
                </a:lnTo>
                <a:lnTo>
                  <a:pt x="554" y="1514"/>
                </a:lnTo>
                <a:lnTo>
                  <a:pt x="538" y="1525"/>
                </a:lnTo>
                <a:lnTo>
                  <a:pt x="531" y="1530"/>
                </a:lnTo>
                <a:lnTo>
                  <a:pt x="528" y="1535"/>
                </a:lnTo>
                <a:lnTo>
                  <a:pt x="528" y="1535"/>
                </a:lnTo>
                <a:lnTo>
                  <a:pt x="522" y="1544"/>
                </a:lnTo>
                <a:lnTo>
                  <a:pt x="514" y="1557"/>
                </a:lnTo>
                <a:lnTo>
                  <a:pt x="510" y="1564"/>
                </a:lnTo>
                <a:lnTo>
                  <a:pt x="509" y="1573"/>
                </a:lnTo>
                <a:lnTo>
                  <a:pt x="507" y="1583"/>
                </a:lnTo>
                <a:lnTo>
                  <a:pt x="507" y="1593"/>
                </a:lnTo>
                <a:lnTo>
                  <a:pt x="507" y="1593"/>
                </a:lnTo>
                <a:lnTo>
                  <a:pt x="507" y="1612"/>
                </a:lnTo>
                <a:lnTo>
                  <a:pt x="504" y="1626"/>
                </a:lnTo>
                <a:lnTo>
                  <a:pt x="502" y="1633"/>
                </a:lnTo>
                <a:lnTo>
                  <a:pt x="499" y="1637"/>
                </a:lnTo>
                <a:lnTo>
                  <a:pt x="494" y="1641"/>
                </a:lnTo>
                <a:lnTo>
                  <a:pt x="490" y="1644"/>
                </a:lnTo>
                <a:lnTo>
                  <a:pt x="490" y="1644"/>
                </a:lnTo>
                <a:lnTo>
                  <a:pt x="486" y="1645"/>
                </a:lnTo>
                <a:lnTo>
                  <a:pt x="483" y="1649"/>
                </a:lnTo>
                <a:lnTo>
                  <a:pt x="477" y="1655"/>
                </a:lnTo>
                <a:lnTo>
                  <a:pt x="469" y="1666"/>
                </a:lnTo>
                <a:lnTo>
                  <a:pt x="453" y="1681"/>
                </a:lnTo>
                <a:lnTo>
                  <a:pt x="453" y="1681"/>
                </a:lnTo>
                <a:lnTo>
                  <a:pt x="430" y="1700"/>
                </a:lnTo>
                <a:lnTo>
                  <a:pt x="424" y="1705"/>
                </a:lnTo>
                <a:lnTo>
                  <a:pt x="416" y="1708"/>
                </a:lnTo>
                <a:lnTo>
                  <a:pt x="416" y="1708"/>
                </a:lnTo>
                <a:lnTo>
                  <a:pt x="372" y="1724"/>
                </a:lnTo>
                <a:lnTo>
                  <a:pt x="372" y="1724"/>
                </a:lnTo>
                <a:lnTo>
                  <a:pt x="368" y="1726"/>
                </a:lnTo>
                <a:lnTo>
                  <a:pt x="366" y="1729"/>
                </a:lnTo>
                <a:lnTo>
                  <a:pt x="364" y="1732"/>
                </a:lnTo>
                <a:lnTo>
                  <a:pt x="364" y="1735"/>
                </a:lnTo>
                <a:lnTo>
                  <a:pt x="364" y="1742"/>
                </a:lnTo>
                <a:lnTo>
                  <a:pt x="363" y="1750"/>
                </a:lnTo>
                <a:lnTo>
                  <a:pt x="363" y="1750"/>
                </a:lnTo>
                <a:lnTo>
                  <a:pt x="361" y="1753"/>
                </a:lnTo>
                <a:lnTo>
                  <a:pt x="360" y="1756"/>
                </a:lnTo>
                <a:lnTo>
                  <a:pt x="353" y="1763"/>
                </a:lnTo>
                <a:lnTo>
                  <a:pt x="345" y="1767"/>
                </a:lnTo>
                <a:lnTo>
                  <a:pt x="345" y="1767"/>
                </a:lnTo>
                <a:lnTo>
                  <a:pt x="313" y="1777"/>
                </a:lnTo>
                <a:lnTo>
                  <a:pt x="313" y="1777"/>
                </a:lnTo>
                <a:lnTo>
                  <a:pt x="297" y="1784"/>
                </a:lnTo>
                <a:lnTo>
                  <a:pt x="276" y="1792"/>
                </a:lnTo>
                <a:lnTo>
                  <a:pt x="252" y="1803"/>
                </a:lnTo>
                <a:lnTo>
                  <a:pt x="252" y="1803"/>
                </a:lnTo>
                <a:lnTo>
                  <a:pt x="244" y="1809"/>
                </a:lnTo>
                <a:lnTo>
                  <a:pt x="226" y="1822"/>
                </a:lnTo>
                <a:lnTo>
                  <a:pt x="214" y="1829"/>
                </a:lnTo>
                <a:lnTo>
                  <a:pt x="202" y="1835"/>
                </a:lnTo>
                <a:lnTo>
                  <a:pt x="193" y="1838"/>
                </a:lnTo>
                <a:lnTo>
                  <a:pt x="188" y="1838"/>
                </a:lnTo>
                <a:lnTo>
                  <a:pt x="183" y="1837"/>
                </a:lnTo>
                <a:lnTo>
                  <a:pt x="183" y="1837"/>
                </a:lnTo>
                <a:lnTo>
                  <a:pt x="177" y="1835"/>
                </a:lnTo>
                <a:lnTo>
                  <a:pt x="170" y="1835"/>
                </a:lnTo>
                <a:lnTo>
                  <a:pt x="164" y="1835"/>
                </a:lnTo>
                <a:lnTo>
                  <a:pt x="157" y="1838"/>
                </a:lnTo>
                <a:lnTo>
                  <a:pt x="148" y="1845"/>
                </a:lnTo>
                <a:lnTo>
                  <a:pt x="135" y="1853"/>
                </a:lnTo>
                <a:lnTo>
                  <a:pt x="135" y="1853"/>
                </a:lnTo>
                <a:lnTo>
                  <a:pt x="128" y="1856"/>
                </a:lnTo>
                <a:lnTo>
                  <a:pt x="127" y="1856"/>
                </a:lnTo>
                <a:lnTo>
                  <a:pt x="125" y="1854"/>
                </a:lnTo>
                <a:lnTo>
                  <a:pt x="122" y="1851"/>
                </a:lnTo>
                <a:lnTo>
                  <a:pt x="120" y="1845"/>
                </a:lnTo>
                <a:lnTo>
                  <a:pt x="122" y="1837"/>
                </a:lnTo>
                <a:lnTo>
                  <a:pt x="124" y="1830"/>
                </a:lnTo>
                <a:lnTo>
                  <a:pt x="127" y="1824"/>
                </a:lnTo>
                <a:lnTo>
                  <a:pt x="130" y="1820"/>
                </a:lnTo>
                <a:lnTo>
                  <a:pt x="130" y="1820"/>
                </a:lnTo>
                <a:lnTo>
                  <a:pt x="164" y="1809"/>
                </a:lnTo>
                <a:lnTo>
                  <a:pt x="185" y="1800"/>
                </a:lnTo>
                <a:lnTo>
                  <a:pt x="193" y="1795"/>
                </a:lnTo>
                <a:lnTo>
                  <a:pt x="199" y="1792"/>
                </a:lnTo>
                <a:lnTo>
                  <a:pt x="199" y="1792"/>
                </a:lnTo>
                <a:lnTo>
                  <a:pt x="205" y="1787"/>
                </a:lnTo>
                <a:lnTo>
                  <a:pt x="214" y="1782"/>
                </a:lnTo>
                <a:lnTo>
                  <a:pt x="233" y="1774"/>
                </a:lnTo>
                <a:lnTo>
                  <a:pt x="249" y="1764"/>
                </a:lnTo>
                <a:lnTo>
                  <a:pt x="255" y="1761"/>
                </a:lnTo>
                <a:lnTo>
                  <a:pt x="260" y="1756"/>
                </a:lnTo>
                <a:lnTo>
                  <a:pt x="260" y="1756"/>
                </a:lnTo>
                <a:lnTo>
                  <a:pt x="265" y="1750"/>
                </a:lnTo>
                <a:lnTo>
                  <a:pt x="273" y="1743"/>
                </a:lnTo>
                <a:lnTo>
                  <a:pt x="283" y="1739"/>
                </a:lnTo>
                <a:lnTo>
                  <a:pt x="294" y="1731"/>
                </a:lnTo>
                <a:lnTo>
                  <a:pt x="294" y="1731"/>
                </a:lnTo>
                <a:lnTo>
                  <a:pt x="307" y="1723"/>
                </a:lnTo>
                <a:lnTo>
                  <a:pt x="318" y="1713"/>
                </a:lnTo>
                <a:lnTo>
                  <a:pt x="326" y="1702"/>
                </a:lnTo>
                <a:lnTo>
                  <a:pt x="331" y="1695"/>
                </a:lnTo>
                <a:lnTo>
                  <a:pt x="334" y="1687"/>
                </a:lnTo>
                <a:lnTo>
                  <a:pt x="334" y="1687"/>
                </a:lnTo>
                <a:lnTo>
                  <a:pt x="339" y="1668"/>
                </a:lnTo>
                <a:lnTo>
                  <a:pt x="340" y="1649"/>
                </a:lnTo>
                <a:lnTo>
                  <a:pt x="340" y="1641"/>
                </a:lnTo>
                <a:lnTo>
                  <a:pt x="339" y="1637"/>
                </a:lnTo>
                <a:lnTo>
                  <a:pt x="336" y="1636"/>
                </a:lnTo>
                <a:lnTo>
                  <a:pt x="334" y="1636"/>
                </a:lnTo>
                <a:lnTo>
                  <a:pt x="326" y="1641"/>
                </a:lnTo>
                <a:lnTo>
                  <a:pt x="326" y="1641"/>
                </a:lnTo>
                <a:lnTo>
                  <a:pt x="311" y="1652"/>
                </a:lnTo>
                <a:lnTo>
                  <a:pt x="300" y="1657"/>
                </a:lnTo>
                <a:lnTo>
                  <a:pt x="294" y="1658"/>
                </a:lnTo>
                <a:lnTo>
                  <a:pt x="289" y="1658"/>
                </a:lnTo>
                <a:lnTo>
                  <a:pt x="278" y="1655"/>
                </a:lnTo>
                <a:lnTo>
                  <a:pt x="278" y="1655"/>
                </a:lnTo>
                <a:lnTo>
                  <a:pt x="258" y="1645"/>
                </a:lnTo>
                <a:lnTo>
                  <a:pt x="250" y="1642"/>
                </a:lnTo>
                <a:lnTo>
                  <a:pt x="239" y="1641"/>
                </a:lnTo>
                <a:lnTo>
                  <a:pt x="239" y="1641"/>
                </a:lnTo>
                <a:lnTo>
                  <a:pt x="233" y="1641"/>
                </a:lnTo>
                <a:lnTo>
                  <a:pt x="226" y="1642"/>
                </a:lnTo>
                <a:lnTo>
                  <a:pt x="220" y="1644"/>
                </a:lnTo>
                <a:lnTo>
                  <a:pt x="217" y="1644"/>
                </a:lnTo>
                <a:lnTo>
                  <a:pt x="215" y="1642"/>
                </a:lnTo>
                <a:lnTo>
                  <a:pt x="212" y="1637"/>
                </a:lnTo>
                <a:lnTo>
                  <a:pt x="210" y="1629"/>
                </a:lnTo>
                <a:lnTo>
                  <a:pt x="210" y="1629"/>
                </a:lnTo>
                <a:lnTo>
                  <a:pt x="209" y="1621"/>
                </a:lnTo>
                <a:lnTo>
                  <a:pt x="205" y="1613"/>
                </a:lnTo>
                <a:lnTo>
                  <a:pt x="197" y="1601"/>
                </a:lnTo>
                <a:lnTo>
                  <a:pt x="189" y="1586"/>
                </a:lnTo>
                <a:lnTo>
                  <a:pt x="188" y="1580"/>
                </a:lnTo>
                <a:lnTo>
                  <a:pt x="188" y="1572"/>
                </a:lnTo>
                <a:lnTo>
                  <a:pt x="188" y="1572"/>
                </a:lnTo>
                <a:lnTo>
                  <a:pt x="180" y="1583"/>
                </a:lnTo>
                <a:lnTo>
                  <a:pt x="170" y="1591"/>
                </a:lnTo>
                <a:lnTo>
                  <a:pt x="165" y="1594"/>
                </a:lnTo>
                <a:lnTo>
                  <a:pt x="159" y="1597"/>
                </a:lnTo>
                <a:lnTo>
                  <a:pt x="154" y="1597"/>
                </a:lnTo>
                <a:lnTo>
                  <a:pt x="148" y="1597"/>
                </a:lnTo>
                <a:lnTo>
                  <a:pt x="148" y="1597"/>
                </a:lnTo>
                <a:lnTo>
                  <a:pt x="138" y="1593"/>
                </a:lnTo>
                <a:lnTo>
                  <a:pt x="130" y="1588"/>
                </a:lnTo>
                <a:lnTo>
                  <a:pt x="125" y="1581"/>
                </a:lnTo>
                <a:lnTo>
                  <a:pt x="119" y="1573"/>
                </a:lnTo>
                <a:lnTo>
                  <a:pt x="114" y="1568"/>
                </a:lnTo>
                <a:lnTo>
                  <a:pt x="109" y="1562"/>
                </a:lnTo>
                <a:lnTo>
                  <a:pt x="103" y="1559"/>
                </a:lnTo>
                <a:lnTo>
                  <a:pt x="95" y="1557"/>
                </a:lnTo>
                <a:lnTo>
                  <a:pt x="95" y="1557"/>
                </a:lnTo>
                <a:lnTo>
                  <a:pt x="92" y="1557"/>
                </a:lnTo>
                <a:lnTo>
                  <a:pt x="90" y="1556"/>
                </a:lnTo>
                <a:lnTo>
                  <a:pt x="88" y="1554"/>
                </a:lnTo>
                <a:lnTo>
                  <a:pt x="88" y="1552"/>
                </a:lnTo>
                <a:lnTo>
                  <a:pt x="92" y="1548"/>
                </a:lnTo>
                <a:lnTo>
                  <a:pt x="95" y="1541"/>
                </a:lnTo>
                <a:lnTo>
                  <a:pt x="100" y="1535"/>
                </a:lnTo>
                <a:lnTo>
                  <a:pt x="101" y="1530"/>
                </a:lnTo>
                <a:lnTo>
                  <a:pt x="101" y="1525"/>
                </a:lnTo>
                <a:lnTo>
                  <a:pt x="101" y="1523"/>
                </a:lnTo>
                <a:lnTo>
                  <a:pt x="98" y="1523"/>
                </a:lnTo>
                <a:lnTo>
                  <a:pt x="98" y="1523"/>
                </a:lnTo>
                <a:lnTo>
                  <a:pt x="90" y="1520"/>
                </a:lnTo>
                <a:lnTo>
                  <a:pt x="83" y="1515"/>
                </a:lnTo>
                <a:lnTo>
                  <a:pt x="77" y="1507"/>
                </a:lnTo>
                <a:lnTo>
                  <a:pt x="71" y="1498"/>
                </a:lnTo>
                <a:lnTo>
                  <a:pt x="67" y="1488"/>
                </a:lnTo>
                <a:lnTo>
                  <a:pt x="66" y="1480"/>
                </a:lnTo>
                <a:lnTo>
                  <a:pt x="67" y="1472"/>
                </a:lnTo>
                <a:lnTo>
                  <a:pt x="69" y="1469"/>
                </a:lnTo>
                <a:lnTo>
                  <a:pt x="72" y="1467"/>
                </a:lnTo>
                <a:lnTo>
                  <a:pt x="72" y="1467"/>
                </a:lnTo>
                <a:lnTo>
                  <a:pt x="80" y="1462"/>
                </a:lnTo>
                <a:lnTo>
                  <a:pt x="88" y="1458"/>
                </a:lnTo>
                <a:lnTo>
                  <a:pt x="103" y="1443"/>
                </a:lnTo>
                <a:lnTo>
                  <a:pt x="109" y="1435"/>
                </a:lnTo>
                <a:lnTo>
                  <a:pt x="114" y="1429"/>
                </a:lnTo>
                <a:lnTo>
                  <a:pt x="116" y="1422"/>
                </a:lnTo>
                <a:lnTo>
                  <a:pt x="116" y="1416"/>
                </a:lnTo>
                <a:lnTo>
                  <a:pt x="116" y="1416"/>
                </a:lnTo>
                <a:lnTo>
                  <a:pt x="114" y="1411"/>
                </a:lnTo>
                <a:lnTo>
                  <a:pt x="116" y="1411"/>
                </a:lnTo>
                <a:lnTo>
                  <a:pt x="117" y="1411"/>
                </a:lnTo>
                <a:lnTo>
                  <a:pt x="125" y="1414"/>
                </a:lnTo>
                <a:lnTo>
                  <a:pt x="140" y="1419"/>
                </a:lnTo>
                <a:lnTo>
                  <a:pt x="140" y="1419"/>
                </a:lnTo>
                <a:lnTo>
                  <a:pt x="148" y="1421"/>
                </a:lnTo>
                <a:lnTo>
                  <a:pt x="156" y="1419"/>
                </a:lnTo>
                <a:lnTo>
                  <a:pt x="164" y="1418"/>
                </a:lnTo>
                <a:lnTo>
                  <a:pt x="172" y="1416"/>
                </a:lnTo>
                <a:lnTo>
                  <a:pt x="178" y="1413"/>
                </a:lnTo>
                <a:lnTo>
                  <a:pt x="183" y="1408"/>
                </a:lnTo>
                <a:lnTo>
                  <a:pt x="188" y="1403"/>
                </a:lnTo>
                <a:lnTo>
                  <a:pt x="193" y="1398"/>
                </a:lnTo>
                <a:lnTo>
                  <a:pt x="193" y="1398"/>
                </a:lnTo>
                <a:lnTo>
                  <a:pt x="197" y="1393"/>
                </a:lnTo>
                <a:lnTo>
                  <a:pt x="202" y="1392"/>
                </a:lnTo>
                <a:lnTo>
                  <a:pt x="209" y="1392"/>
                </a:lnTo>
                <a:lnTo>
                  <a:pt x="217" y="1392"/>
                </a:lnTo>
                <a:lnTo>
                  <a:pt x="231" y="1392"/>
                </a:lnTo>
                <a:lnTo>
                  <a:pt x="238" y="1390"/>
                </a:lnTo>
                <a:lnTo>
                  <a:pt x="242" y="1387"/>
                </a:lnTo>
                <a:lnTo>
                  <a:pt x="242" y="1387"/>
                </a:lnTo>
                <a:lnTo>
                  <a:pt x="246" y="1384"/>
                </a:lnTo>
                <a:lnTo>
                  <a:pt x="246" y="1382"/>
                </a:lnTo>
                <a:lnTo>
                  <a:pt x="246" y="1376"/>
                </a:lnTo>
                <a:lnTo>
                  <a:pt x="242" y="1369"/>
                </a:lnTo>
                <a:lnTo>
                  <a:pt x="238" y="1361"/>
                </a:lnTo>
                <a:lnTo>
                  <a:pt x="228" y="1349"/>
                </a:lnTo>
                <a:lnTo>
                  <a:pt x="225" y="1344"/>
                </a:lnTo>
                <a:lnTo>
                  <a:pt x="225" y="1340"/>
                </a:lnTo>
                <a:lnTo>
                  <a:pt x="225" y="1340"/>
                </a:lnTo>
                <a:lnTo>
                  <a:pt x="225" y="1337"/>
                </a:lnTo>
                <a:lnTo>
                  <a:pt x="223" y="1334"/>
                </a:lnTo>
                <a:lnTo>
                  <a:pt x="220" y="1331"/>
                </a:lnTo>
                <a:lnTo>
                  <a:pt x="215" y="1328"/>
                </a:lnTo>
                <a:lnTo>
                  <a:pt x="207" y="1328"/>
                </a:lnTo>
                <a:lnTo>
                  <a:pt x="199" y="1329"/>
                </a:lnTo>
                <a:lnTo>
                  <a:pt x="188" y="1332"/>
                </a:lnTo>
                <a:lnTo>
                  <a:pt x="173" y="1340"/>
                </a:lnTo>
                <a:lnTo>
                  <a:pt x="173" y="1340"/>
                </a:lnTo>
                <a:lnTo>
                  <a:pt x="162" y="1347"/>
                </a:lnTo>
                <a:lnTo>
                  <a:pt x="156" y="1350"/>
                </a:lnTo>
                <a:lnTo>
                  <a:pt x="153" y="1350"/>
                </a:lnTo>
                <a:lnTo>
                  <a:pt x="153" y="1349"/>
                </a:lnTo>
                <a:lnTo>
                  <a:pt x="151" y="1345"/>
                </a:lnTo>
                <a:lnTo>
                  <a:pt x="149" y="1340"/>
                </a:lnTo>
                <a:lnTo>
                  <a:pt x="149" y="1336"/>
                </a:lnTo>
                <a:lnTo>
                  <a:pt x="146" y="1331"/>
                </a:lnTo>
                <a:lnTo>
                  <a:pt x="143" y="1329"/>
                </a:lnTo>
                <a:lnTo>
                  <a:pt x="140" y="1329"/>
                </a:lnTo>
                <a:lnTo>
                  <a:pt x="140" y="1329"/>
                </a:lnTo>
                <a:lnTo>
                  <a:pt x="130" y="1329"/>
                </a:lnTo>
                <a:lnTo>
                  <a:pt x="122" y="1329"/>
                </a:lnTo>
                <a:lnTo>
                  <a:pt x="104" y="1334"/>
                </a:lnTo>
                <a:lnTo>
                  <a:pt x="90" y="1339"/>
                </a:lnTo>
                <a:lnTo>
                  <a:pt x="79" y="1340"/>
                </a:lnTo>
                <a:lnTo>
                  <a:pt x="79" y="1340"/>
                </a:lnTo>
                <a:lnTo>
                  <a:pt x="75" y="1339"/>
                </a:lnTo>
                <a:lnTo>
                  <a:pt x="69" y="1337"/>
                </a:lnTo>
                <a:lnTo>
                  <a:pt x="63" y="1334"/>
                </a:lnTo>
                <a:lnTo>
                  <a:pt x="56" y="1329"/>
                </a:lnTo>
                <a:lnTo>
                  <a:pt x="51" y="1323"/>
                </a:lnTo>
                <a:lnTo>
                  <a:pt x="47" y="1316"/>
                </a:lnTo>
                <a:lnTo>
                  <a:pt x="45" y="1310"/>
                </a:lnTo>
                <a:lnTo>
                  <a:pt x="47" y="1304"/>
                </a:lnTo>
                <a:lnTo>
                  <a:pt x="47" y="1304"/>
                </a:lnTo>
                <a:lnTo>
                  <a:pt x="48" y="1297"/>
                </a:lnTo>
                <a:lnTo>
                  <a:pt x="48" y="1291"/>
                </a:lnTo>
                <a:lnTo>
                  <a:pt x="47" y="1286"/>
                </a:lnTo>
                <a:lnTo>
                  <a:pt x="42" y="1281"/>
                </a:lnTo>
                <a:lnTo>
                  <a:pt x="35" y="1278"/>
                </a:lnTo>
                <a:lnTo>
                  <a:pt x="27" y="1276"/>
                </a:lnTo>
                <a:lnTo>
                  <a:pt x="19" y="1275"/>
                </a:lnTo>
                <a:lnTo>
                  <a:pt x="10" y="1273"/>
                </a:lnTo>
                <a:lnTo>
                  <a:pt x="10" y="1273"/>
                </a:lnTo>
                <a:lnTo>
                  <a:pt x="3" y="1273"/>
                </a:lnTo>
                <a:lnTo>
                  <a:pt x="0" y="1270"/>
                </a:lnTo>
                <a:lnTo>
                  <a:pt x="2" y="1267"/>
                </a:lnTo>
                <a:lnTo>
                  <a:pt x="5" y="1263"/>
                </a:lnTo>
                <a:lnTo>
                  <a:pt x="21" y="1252"/>
                </a:lnTo>
                <a:lnTo>
                  <a:pt x="42" y="1244"/>
                </a:lnTo>
                <a:lnTo>
                  <a:pt x="42" y="1244"/>
                </a:lnTo>
                <a:lnTo>
                  <a:pt x="64" y="1236"/>
                </a:lnTo>
                <a:lnTo>
                  <a:pt x="82" y="1233"/>
                </a:lnTo>
                <a:lnTo>
                  <a:pt x="90" y="1231"/>
                </a:lnTo>
                <a:lnTo>
                  <a:pt x="95" y="1228"/>
                </a:lnTo>
                <a:lnTo>
                  <a:pt x="100" y="1225"/>
                </a:lnTo>
                <a:lnTo>
                  <a:pt x="103" y="1220"/>
                </a:lnTo>
                <a:lnTo>
                  <a:pt x="103" y="1220"/>
                </a:lnTo>
                <a:lnTo>
                  <a:pt x="104" y="1215"/>
                </a:lnTo>
                <a:lnTo>
                  <a:pt x="109" y="1212"/>
                </a:lnTo>
                <a:lnTo>
                  <a:pt x="116" y="1209"/>
                </a:lnTo>
                <a:lnTo>
                  <a:pt x="122" y="1206"/>
                </a:lnTo>
                <a:lnTo>
                  <a:pt x="128" y="1204"/>
                </a:lnTo>
                <a:lnTo>
                  <a:pt x="135" y="1204"/>
                </a:lnTo>
                <a:lnTo>
                  <a:pt x="140" y="1206"/>
                </a:lnTo>
                <a:lnTo>
                  <a:pt x="144" y="1209"/>
                </a:lnTo>
                <a:lnTo>
                  <a:pt x="144" y="1209"/>
                </a:lnTo>
                <a:lnTo>
                  <a:pt x="146" y="1212"/>
                </a:lnTo>
                <a:lnTo>
                  <a:pt x="146" y="1217"/>
                </a:lnTo>
                <a:lnTo>
                  <a:pt x="143" y="1226"/>
                </a:lnTo>
                <a:lnTo>
                  <a:pt x="143" y="1233"/>
                </a:lnTo>
                <a:lnTo>
                  <a:pt x="141" y="1238"/>
                </a:lnTo>
                <a:lnTo>
                  <a:pt x="143" y="1243"/>
                </a:lnTo>
                <a:lnTo>
                  <a:pt x="146" y="1246"/>
                </a:lnTo>
                <a:lnTo>
                  <a:pt x="146" y="1246"/>
                </a:lnTo>
                <a:lnTo>
                  <a:pt x="151" y="1249"/>
                </a:lnTo>
                <a:lnTo>
                  <a:pt x="156" y="1249"/>
                </a:lnTo>
                <a:lnTo>
                  <a:pt x="169" y="1249"/>
                </a:lnTo>
                <a:lnTo>
                  <a:pt x="178" y="1247"/>
                </a:lnTo>
                <a:lnTo>
                  <a:pt x="183" y="1247"/>
                </a:lnTo>
                <a:lnTo>
                  <a:pt x="188" y="1247"/>
                </a:lnTo>
                <a:lnTo>
                  <a:pt x="188" y="1247"/>
                </a:lnTo>
                <a:lnTo>
                  <a:pt x="191" y="1251"/>
                </a:lnTo>
                <a:lnTo>
                  <a:pt x="193" y="1252"/>
                </a:lnTo>
                <a:lnTo>
                  <a:pt x="196" y="1259"/>
                </a:lnTo>
                <a:lnTo>
                  <a:pt x="199" y="1262"/>
                </a:lnTo>
                <a:lnTo>
                  <a:pt x="201" y="1263"/>
                </a:lnTo>
                <a:lnTo>
                  <a:pt x="204" y="1265"/>
                </a:lnTo>
                <a:lnTo>
                  <a:pt x="209" y="1263"/>
                </a:lnTo>
                <a:lnTo>
                  <a:pt x="209" y="1263"/>
                </a:lnTo>
                <a:lnTo>
                  <a:pt x="214" y="1263"/>
                </a:lnTo>
                <a:lnTo>
                  <a:pt x="217" y="1260"/>
                </a:lnTo>
                <a:lnTo>
                  <a:pt x="223" y="1252"/>
                </a:lnTo>
                <a:lnTo>
                  <a:pt x="230" y="1244"/>
                </a:lnTo>
                <a:lnTo>
                  <a:pt x="234" y="1239"/>
                </a:lnTo>
                <a:lnTo>
                  <a:pt x="241" y="1235"/>
                </a:lnTo>
                <a:lnTo>
                  <a:pt x="241" y="1235"/>
                </a:lnTo>
                <a:lnTo>
                  <a:pt x="249" y="1230"/>
                </a:lnTo>
                <a:lnTo>
                  <a:pt x="258" y="1228"/>
                </a:lnTo>
                <a:lnTo>
                  <a:pt x="276" y="1223"/>
                </a:lnTo>
                <a:lnTo>
                  <a:pt x="284" y="1222"/>
                </a:lnTo>
                <a:lnTo>
                  <a:pt x="289" y="1218"/>
                </a:lnTo>
                <a:lnTo>
                  <a:pt x="289" y="1217"/>
                </a:lnTo>
                <a:lnTo>
                  <a:pt x="289" y="1215"/>
                </a:lnTo>
                <a:lnTo>
                  <a:pt x="284" y="1210"/>
                </a:lnTo>
                <a:lnTo>
                  <a:pt x="284" y="1210"/>
                </a:lnTo>
                <a:lnTo>
                  <a:pt x="281" y="1209"/>
                </a:lnTo>
                <a:lnTo>
                  <a:pt x="276" y="1207"/>
                </a:lnTo>
                <a:lnTo>
                  <a:pt x="265" y="1206"/>
                </a:lnTo>
                <a:lnTo>
                  <a:pt x="254" y="1207"/>
                </a:lnTo>
                <a:lnTo>
                  <a:pt x="241" y="1209"/>
                </a:lnTo>
                <a:lnTo>
                  <a:pt x="228" y="1210"/>
                </a:lnTo>
                <a:lnTo>
                  <a:pt x="218" y="1210"/>
                </a:lnTo>
                <a:lnTo>
                  <a:pt x="210" y="1209"/>
                </a:lnTo>
                <a:lnTo>
                  <a:pt x="207" y="1207"/>
                </a:lnTo>
                <a:lnTo>
                  <a:pt x="205" y="1204"/>
                </a:lnTo>
                <a:lnTo>
                  <a:pt x="205" y="1204"/>
                </a:lnTo>
                <a:lnTo>
                  <a:pt x="205" y="1198"/>
                </a:lnTo>
                <a:lnTo>
                  <a:pt x="205" y="1191"/>
                </a:lnTo>
                <a:lnTo>
                  <a:pt x="204" y="1186"/>
                </a:lnTo>
                <a:lnTo>
                  <a:pt x="204" y="1180"/>
                </a:lnTo>
                <a:lnTo>
                  <a:pt x="201" y="1177"/>
                </a:lnTo>
                <a:lnTo>
                  <a:pt x="194" y="1174"/>
                </a:lnTo>
                <a:lnTo>
                  <a:pt x="186" y="1172"/>
                </a:lnTo>
                <a:lnTo>
                  <a:pt x="173" y="1174"/>
                </a:lnTo>
                <a:lnTo>
                  <a:pt x="173" y="1174"/>
                </a:lnTo>
                <a:lnTo>
                  <a:pt x="161" y="1175"/>
                </a:lnTo>
                <a:lnTo>
                  <a:pt x="148" y="1172"/>
                </a:lnTo>
                <a:lnTo>
                  <a:pt x="135" y="1169"/>
                </a:lnTo>
                <a:lnTo>
                  <a:pt x="125" y="1162"/>
                </a:lnTo>
                <a:lnTo>
                  <a:pt x="104" y="1148"/>
                </a:lnTo>
                <a:lnTo>
                  <a:pt x="95" y="1141"/>
                </a:lnTo>
                <a:lnTo>
                  <a:pt x="83" y="1137"/>
                </a:lnTo>
                <a:lnTo>
                  <a:pt x="83" y="1137"/>
                </a:lnTo>
                <a:lnTo>
                  <a:pt x="74" y="1133"/>
                </a:lnTo>
                <a:lnTo>
                  <a:pt x="63" y="1127"/>
                </a:lnTo>
                <a:lnTo>
                  <a:pt x="53" y="1119"/>
                </a:lnTo>
                <a:lnTo>
                  <a:pt x="45" y="1113"/>
                </a:lnTo>
                <a:lnTo>
                  <a:pt x="39" y="1104"/>
                </a:lnTo>
                <a:lnTo>
                  <a:pt x="35" y="1098"/>
                </a:lnTo>
                <a:lnTo>
                  <a:pt x="35" y="1095"/>
                </a:lnTo>
                <a:lnTo>
                  <a:pt x="35" y="1093"/>
                </a:lnTo>
                <a:lnTo>
                  <a:pt x="39" y="1092"/>
                </a:lnTo>
                <a:lnTo>
                  <a:pt x="42" y="1090"/>
                </a:lnTo>
                <a:lnTo>
                  <a:pt x="42" y="1090"/>
                </a:lnTo>
                <a:lnTo>
                  <a:pt x="47" y="1085"/>
                </a:lnTo>
                <a:lnTo>
                  <a:pt x="61" y="1076"/>
                </a:lnTo>
                <a:lnTo>
                  <a:pt x="71" y="1072"/>
                </a:lnTo>
                <a:lnTo>
                  <a:pt x="82" y="1068"/>
                </a:lnTo>
                <a:lnTo>
                  <a:pt x="95" y="1066"/>
                </a:lnTo>
                <a:lnTo>
                  <a:pt x="108" y="1066"/>
                </a:lnTo>
                <a:lnTo>
                  <a:pt x="108" y="1066"/>
                </a:lnTo>
                <a:lnTo>
                  <a:pt x="120" y="1066"/>
                </a:lnTo>
                <a:lnTo>
                  <a:pt x="133" y="1063"/>
                </a:lnTo>
                <a:lnTo>
                  <a:pt x="144" y="1058"/>
                </a:lnTo>
                <a:lnTo>
                  <a:pt x="157" y="1052"/>
                </a:lnTo>
                <a:lnTo>
                  <a:pt x="167" y="1043"/>
                </a:lnTo>
                <a:lnTo>
                  <a:pt x="178" y="1035"/>
                </a:lnTo>
                <a:lnTo>
                  <a:pt x="186" y="1026"/>
                </a:lnTo>
                <a:lnTo>
                  <a:pt x="194" y="1018"/>
                </a:lnTo>
                <a:lnTo>
                  <a:pt x="194" y="1018"/>
                </a:lnTo>
                <a:lnTo>
                  <a:pt x="201" y="1008"/>
                </a:lnTo>
                <a:lnTo>
                  <a:pt x="210" y="999"/>
                </a:lnTo>
                <a:lnTo>
                  <a:pt x="223" y="989"/>
                </a:lnTo>
                <a:lnTo>
                  <a:pt x="234" y="981"/>
                </a:lnTo>
                <a:lnTo>
                  <a:pt x="247" y="973"/>
                </a:lnTo>
                <a:lnTo>
                  <a:pt x="260" y="966"/>
                </a:lnTo>
                <a:lnTo>
                  <a:pt x="273" y="963"/>
                </a:lnTo>
                <a:lnTo>
                  <a:pt x="284" y="962"/>
                </a:lnTo>
                <a:lnTo>
                  <a:pt x="284" y="962"/>
                </a:lnTo>
                <a:lnTo>
                  <a:pt x="295" y="960"/>
                </a:lnTo>
                <a:lnTo>
                  <a:pt x="310" y="957"/>
                </a:lnTo>
                <a:lnTo>
                  <a:pt x="344" y="947"/>
                </a:lnTo>
                <a:lnTo>
                  <a:pt x="379" y="936"/>
                </a:lnTo>
                <a:lnTo>
                  <a:pt x="405" y="926"/>
                </a:lnTo>
                <a:lnTo>
                  <a:pt x="405" y="926"/>
                </a:lnTo>
                <a:lnTo>
                  <a:pt x="416" y="925"/>
                </a:lnTo>
                <a:lnTo>
                  <a:pt x="425" y="925"/>
                </a:lnTo>
                <a:lnTo>
                  <a:pt x="435" y="926"/>
                </a:lnTo>
                <a:lnTo>
                  <a:pt x="443" y="928"/>
                </a:lnTo>
                <a:lnTo>
                  <a:pt x="456" y="931"/>
                </a:lnTo>
                <a:lnTo>
                  <a:pt x="461" y="934"/>
                </a:lnTo>
                <a:lnTo>
                  <a:pt x="461" y="934"/>
                </a:lnTo>
                <a:lnTo>
                  <a:pt x="435" y="947"/>
                </a:lnTo>
                <a:lnTo>
                  <a:pt x="419" y="955"/>
                </a:lnTo>
                <a:lnTo>
                  <a:pt x="417" y="960"/>
                </a:lnTo>
                <a:lnTo>
                  <a:pt x="417" y="960"/>
                </a:lnTo>
                <a:lnTo>
                  <a:pt x="419" y="962"/>
                </a:lnTo>
                <a:lnTo>
                  <a:pt x="419" y="962"/>
                </a:lnTo>
                <a:lnTo>
                  <a:pt x="427" y="962"/>
                </a:lnTo>
                <a:lnTo>
                  <a:pt x="438" y="962"/>
                </a:lnTo>
                <a:lnTo>
                  <a:pt x="470" y="955"/>
                </a:lnTo>
                <a:lnTo>
                  <a:pt x="501" y="950"/>
                </a:lnTo>
                <a:lnTo>
                  <a:pt x="520" y="947"/>
                </a:lnTo>
                <a:lnTo>
                  <a:pt x="520" y="947"/>
                </a:lnTo>
                <a:lnTo>
                  <a:pt x="525" y="949"/>
                </a:lnTo>
                <a:lnTo>
                  <a:pt x="533" y="954"/>
                </a:lnTo>
                <a:lnTo>
                  <a:pt x="555" y="965"/>
                </a:lnTo>
                <a:lnTo>
                  <a:pt x="570" y="970"/>
                </a:lnTo>
                <a:lnTo>
                  <a:pt x="584" y="974"/>
                </a:lnTo>
                <a:lnTo>
                  <a:pt x="599" y="976"/>
                </a:lnTo>
                <a:lnTo>
                  <a:pt x="613" y="976"/>
                </a:lnTo>
                <a:lnTo>
                  <a:pt x="613" y="976"/>
                </a:lnTo>
                <a:lnTo>
                  <a:pt x="628" y="973"/>
                </a:lnTo>
                <a:lnTo>
                  <a:pt x="644" y="973"/>
                </a:lnTo>
                <a:lnTo>
                  <a:pt x="677" y="973"/>
                </a:lnTo>
                <a:lnTo>
                  <a:pt x="721" y="976"/>
                </a:lnTo>
                <a:lnTo>
                  <a:pt x="721" y="976"/>
                </a:lnTo>
                <a:lnTo>
                  <a:pt x="726" y="978"/>
                </a:lnTo>
                <a:lnTo>
                  <a:pt x="730" y="981"/>
                </a:lnTo>
                <a:lnTo>
                  <a:pt x="746" y="994"/>
                </a:lnTo>
                <a:lnTo>
                  <a:pt x="756" y="1000"/>
                </a:lnTo>
                <a:lnTo>
                  <a:pt x="769" y="1007"/>
                </a:lnTo>
                <a:lnTo>
                  <a:pt x="782" y="1010"/>
                </a:lnTo>
                <a:lnTo>
                  <a:pt x="796" y="1010"/>
                </a:lnTo>
                <a:lnTo>
                  <a:pt x="796" y="1010"/>
                </a:lnTo>
                <a:lnTo>
                  <a:pt x="830" y="1008"/>
                </a:lnTo>
                <a:lnTo>
                  <a:pt x="864" y="1008"/>
                </a:lnTo>
                <a:lnTo>
                  <a:pt x="891" y="1008"/>
                </a:lnTo>
                <a:lnTo>
                  <a:pt x="910" y="1010"/>
                </a:lnTo>
                <a:lnTo>
                  <a:pt x="910" y="1010"/>
                </a:lnTo>
                <a:lnTo>
                  <a:pt x="917" y="1013"/>
                </a:lnTo>
                <a:lnTo>
                  <a:pt x="923" y="1016"/>
                </a:lnTo>
                <a:lnTo>
                  <a:pt x="937" y="1029"/>
                </a:lnTo>
                <a:lnTo>
                  <a:pt x="944" y="1034"/>
                </a:lnTo>
                <a:lnTo>
                  <a:pt x="954" y="1039"/>
                </a:lnTo>
                <a:lnTo>
                  <a:pt x="963" y="1042"/>
                </a:lnTo>
                <a:lnTo>
                  <a:pt x="973" y="1042"/>
                </a:lnTo>
                <a:lnTo>
                  <a:pt x="973" y="1042"/>
                </a:lnTo>
                <a:lnTo>
                  <a:pt x="979" y="1042"/>
                </a:lnTo>
                <a:lnTo>
                  <a:pt x="984" y="1042"/>
                </a:lnTo>
                <a:lnTo>
                  <a:pt x="995" y="1047"/>
                </a:lnTo>
                <a:lnTo>
                  <a:pt x="1005" y="1053"/>
                </a:lnTo>
                <a:lnTo>
                  <a:pt x="1016" y="1061"/>
                </a:lnTo>
                <a:lnTo>
                  <a:pt x="1027" y="1069"/>
                </a:lnTo>
                <a:lnTo>
                  <a:pt x="1040" y="1076"/>
                </a:lnTo>
                <a:lnTo>
                  <a:pt x="1056" y="1080"/>
                </a:lnTo>
                <a:lnTo>
                  <a:pt x="1064" y="1082"/>
                </a:lnTo>
                <a:lnTo>
                  <a:pt x="1074" y="1084"/>
                </a:lnTo>
                <a:lnTo>
                  <a:pt x="1074" y="1084"/>
                </a:lnTo>
                <a:lnTo>
                  <a:pt x="1109" y="1084"/>
                </a:lnTo>
                <a:lnTo>
                  <a:pt x="1135" y="1087"/>
                </a:lnTo>
                <a:lnTo>
                  <a:pt x="1157" y="1090"/>
                </a:lnTo>
                <a:lnTo>
                  <a:pt x="1157" y="1090"/>
                </a:lnTo>
                <a:lnTo>
                  <a:pt x="1157" y="1082"/>
                </a:lnTo>
                <a:lnTo>
                  <a:pt x="1162" y="1068"/>
                </a:lnTo>
                <a:lnTo>
                  <a:pt x="1165" y="1060"/>
                </a:lnTo>
                <a:lnTo>
                  <a:pt x="1170" y="1052"/>
                </a:lnTo>
                <a:lnTo>
                  <a:pt x="1177" y="1047"/>
                </a:lnTo>
                <a:lnTo>
                  <a:pt x="1180" y="1045"/>
                </a:lnTo>
                <a:lnTo>
                  <a:pt x="1185" y="1045"/>
                </a:lnTo>
                <a:lnTo>
                  <a:pt x="1185" y="1045"/>
                </a:lnTo>
                <a:lnTo>
                  <a:pt x="1204" y="1043"/>
                </a:lnTo>
                <a:lnTo>
                  <a:pt x="1222" y="1039"/>
                </a:lnTo>
                <a:lnTo>
                  <a:pt x="1247" y="1031"/>
                </a:lnTo>
                <a:lnTo>
                  <a:pt x="1247" y="1031"/>
                </a:lnTo>
                <a:lnTo>
                  <a:pt x="1291" y="1015"/>
                </a:lnTo>
                <a:lnTo>
                  <a:pt x="1320" y="1003"/>
                </a:lnTo>
                <a:lnTo>
                  <a:pt x="1331" y="1000"/>
                </a:lnTo>
                <a:lnTo>
                  <a:pt x="1340" y="1000"/>
                </a:lnTo>
                <a:lnTo>
                  <a:pt x="1340" y="1000"/>
                </a:lnTo>
                <a:lnTo>
                  <a:pt x="1347" y="1000"/>
                </a:lnTo>
                <a:lnTo>
                  <a:pt x="1352" y="1003"/>
                </a:lnTo>
                <a:lnTo>
                  <a:pt x="1353" y="1007"/>
                </a:lnTo>
                <a:lnTo>
                  <a:pt x="1353" y="1010"/>
                </a:lnTo>
                <a:lnTo>
                  <a:pt x="1352" y="1013"/>
                </a:lnTo>
                <a:lnTo>
                  <a:pt x="1348" y="1018"/>
                </a:lnTo>
                <a:lnTo>
                  <a:pt x="1344" y="1019"/>
                </a:lnTo>
                <a:lnTo>
                  <a:pt x="1336" y="1021"/>
                </a:lnTo>
                <a:lnTo>
                  <a:pt x="1336" y="1021"/>
                </a:lnTo>
                <a:lnTo>
                  <a:pt x="1329" y="1023"/>
                </a:lnTo>
                <a:lnTo>
                  <a:pt x="1321" y="1026"/>
                </a:lnTo>
                <a:lnTo>
                  <a:pt x="1308" y="1031"/>
                </a:lnTo>
                <a:lnTo>
                  <a:pt x="1295" y="1039"/>
                </a:lnTo>
                <a:lnTo>
                  <a:pt x="1283" y="1045"/>
                </a:lnTo>
                <a:lnTo>
                  <a:pt x="1283" y="1045"/>
                </a:lnTo>
                <a:lnTo>
                  <a:pt x="1276" y="1047"/>
                </a:lnTo>
                <a:lnTo>
                  <a:pt x="1271" y="1048"/>
                </a:lnTo>
                <a:lnTo>
                  <a:pt x="1260" y="1048"/>
                </a:lnTo>
                <a:lnTo>
                  <a:pt x="1255" y="1048"/>
                </a:lnTo>
                <a:lnTo>
                  <a:pt x="1251" y="1050"/>
                </a:lnTo>
                <a:lnTo>
                  <a:pt x="1247" y="1052"/>
                </a:lnTo>
                <a:lnTo>
                  <a:pt x="1244" y="1056"/>
                </a:lnTo>
                <a:lnTo>
                  <a:pt x="1244" y="1056"/>
                </a:lnTo>
                <a:lnTo>
                  <a:pt x="1233" y="1082"/>
                </a:lnTo>
                <a:lnTo>
                  <a:pt x="1233" y="1082"/>
                </a:lnTo>
                <a:lnTo>
                  <a:pt x="1291" y="1058"/>
                </a:lnTo>
                <a:lnTo>
                  <a:pt x="1291" y="1058"/>
                </a:lnTo>
                <a:lnTo>
                  <a:pt x="1318" y="1045"/>
                </a:lnTo>
                <a:lnTo>
                  <a:pt x="1344" y="1031"/>
                </a:lnTo>
                <a:lnTo>
                  <a:pt x="1344" y="1031"/>
                </a:lnTo>
                <a:lnTo>
                  <a:pt x="1352" y="1027"/>
                </a:lnTo>
                <a:lnTo>
                  <a:pt x="1364" y="1023"/>
                </a:lnTo>
                <a:lnTo>
                  <a:pt x="1381" y="1019"/>
                </a:lnTo>
                <a:lnTo>
                  <a:pt x="1373" y="1035"/>
                </a:lnTo>
                <a:lnTo>
                  <a:pt x="1403" y="1013"/>
                </a:lnTo>
                <a:lnTo>
                  <a:pt x="1413" y="994"/>
                </a:lnTo>
                <a:lnTo>
                  <a:pt x="1408" y="978"/>
                </a:lnTo>
                <a:lnTo>
                  <a:pt x="1408" y="978"/>
                </a:lnTo>
                <a:lnTo>
                  <a:pt x="1424" y="982"/>
                </a:lnTo>
                <a:lnTo>
                  <a:pt x="1435" y="989"/>
                </a:lnTo>
                <a:lnTo>
                  <a:pt x="1440" y="991"/>
                </a:lnTo>
                <a:lnTo>
                  <a:pt x="1443" y="994"/>
                </a:lnTo>
                <a:lnTo>
                  <a:pt x="1443" y="994"/>
                </a:lnTo>
                <a:lnTo>
                  <a:pt x="1445" y="1000"/>
                </a:lnTo>
                <a:lnTo>
                  <a:pt x="1446" y="1008"/>
                </a:lnTo>
                <a:lnTo>
                  <a:pt x="1448" y="1018"/>
                </a:lnTo>
                <a:lnTo>
                  <a:pt x="1450" y="1021"/>
                </a:lnTo>
                <a:lnTo>
                  <a:pt x="1451" y="1024"/>
                </a:lnTo>
                <a:lnTo>
                  <a:pt x="1451" y="1024"/>
                </a:lnTo>
                <a:lnTo>
                  <a:pt x="1456" y="1031"/>
                </a:lnTo>
                <a:lnTo>
                  <a:pt x="1459" y="1037"/>
                </a:lnTo>
                <a:lnTo>
                  <a:pt x="1464" y="1045"/>
                </a:lnTo>
                <a:lnTo>
                  <a:pt x="1467" y="1047"/>
                </a:lnTo>
                <a:lnTo>
                  <a:pt x="1472" y="1050"/>
                </a:lnTo>
                <a:lnTo>
                  <a:pt x="1472" y="1050"/>
                </a:lnTo>
                <a:lnTo>
                  <a:pt x="1478" y="1050"/>
                </a:lnTo>
                <a:lnTo>
                  <a:pt x="1485" y="1050"/>
                </a:lnTo>
                <a:lnTo>
                  <a:pt x="1490" y="1048"/>
                </a:lnTo>
                <a:lnTo>
                  <a:pt x="1495" y="1045"/>
                </a:lnTo>
                <a:lnTo>
                  <a:pt x="1499" y="1042"/>
                </a:lnTo>
                <a:lnTo>
                  <a:pt x="1504" y="1037"/>
                </a:lnTo>
                <a:lnTo>
                  <a:pt x="1507" y="1031"/>
                </a:lnTo>
                <a:lnTo>
                  <a:pt x="1509" y="1024"/>
                </a:lnTo>
                <a:lnTo>
                  <a:pt x="1509" y="1024"/>
                </a:lnTo>
                <a:lnTo>
                  <a:pt x="1512" y="1018"/>
                </a:lnTo>
                <a:lnTo>
                  <a:pt x="1515" y="1011"/>
                </a:lnTo>
                <a:lnTo>
                  <a:pt x="1523" y="1002"/>
                </a:lnTo>
                <a:lnTo>
                  <a:pt x="1527" y="999"/>
                </a:lnTo>
                <a:lnTo>
                  <a:pt x="1531" y="995"/>
                </a:lnTo>
                <a:lnTo>
                  <a:pt x="1536" y="995"/>
                </a:lnTo>
                <a:lnTo>
                  <a:pt x="1539" y="997"/>
                </a:lnTo>
                <a:lnTo>
                  <a:pt x="1539" y="997"/>
                </a:lnTo>
                <a:lnTo>
                  <a:pt x="1543" y="999"/>
                </a:lnTo>
                <a:lnTo>
                  <a:pt x="1544" y="1002"/>
                </a:lnTo>
                <a:lnTo>
                  <a:pt x="1544" y="1011"/>
                </a:lnTo>
                <a:lnTo>
                  <a:pt x="1541" y="1021"/>
                </a:lnTo>
                <a:lnTo>
                  <a:pt x="1539" y="1029"/>
                </a:lnTo>
                <a:lnTo>
                  <a:pt x="1539" y="1029"/>
                </a:lnTo>
                <a:lnTo>
                  <a:pt x="1538" y="1034"/>
                </a:lnTo>
                <a:lnTo>
                  <a:pt x="1536" y="1039"/>
                </a:lnTo>
                <a:lnTo>
                  <a:pt x="1536" y="1042"/>
                </a:lnTo>
                <a:lnTo>
                  <a:pt x="1539" y="1045"/>
                </a:lnTo>
                <a:lnTo>
                  <a:pt x="1549" y="1052"/>
                </a:lnTo>
                <a:lnTo>
                  <a:pt x="1549" y="1052"/>
                </a:lnTo>
                <a:lnTo>
                  <a:pt x="1556" y="1055"/>
                </a:lnTo>
                <a:lnTo>
                  <a:pt x="1562" y="1055"/>
                </a:lnTo>
                <a:lnTo>
                  <a:pt x="1568" y="1052"/>
                </a:lnTo>
                <a:lnTo>
                  <a:pt x="1573" y="1048"/>
                </a:lnTo>
                <a:lnTo>
                  <a:pt x="1581" y="1040"/>
                </a:lnTo>
                <a:lnTo>
                  <a:pt x="1583" y="1035"/>
                </a:lnTo>
                <a:lnTo>
                  <a:pt x="1583" y="1035"/>
                </a:lnTo>
                <a:lnTo>
                  <a:pt x="1583" y="1032"/>
                </a:lnTo>
                <a:lnTo>
                  <a:pt x="1586" y="1026"/>
                </a:lnTo>
                <a:lnTo>
                  <a:pt x="1588" y="1023"/>
                </a:lnTo>
                <a:lnTo>
                  <a:pt x="1591" y="1019"/>
                </a:lnTo>
                <a:lnTo>
                  <a:pt x="1594" y="1019"/>
                </a:lnTo>
                <a:lnTo>
                  <a:pt x="1599" y="1019"/>
                </a:lnTo>
                <a:lnTo>
                  <a:pt x="1599" y="1019"/>
                </a:lnTo>
                <a:lnTo>
                  <a:pt x="1645" y="1031"/>
                </a:lnTo>
                <a:lnTo>
                  <a:pt x="1668" y="1037"/>
                </a:lnTo>
                <a:lnTo>
                  <a:pt x="1676" y="1040"/>
                </a:lnTo>
                <a:lnTo>
                  <a:pt x="1678" y="1042"/>
                </a:lnTo>
                <a:lnTo>
                  <a:pt x="1678" y="1042"/>
                </a:lnTo>
                <a:lnTo>
                  <a:pt x="1679" y="1045"/>
                </a:lnTo>
                <a:lnTo>
                  <a:pt x="1684" y="1048"/>
                </a:lnTo>
                <a:lnTo>
                  <a:pt x="1695" y="1055"/>
                </a:lnTo>
                <a:lnTo>
                  <a:pt x="1710" y="1060"/>
                </a:lnTo>
                <a:lnTo>
                  <a:pt x="1722" y="1063"/>
                </a:lnTo>
                <a:lnTo>
                  <a:pt x="1722" y="1063"/>
                </a:lnTo>
                <a:lnTo>
                  <a:pt x="1753" y="1066"/>
                </a:lnTo>
                <a:lnTo>
                  <a:pt x="1775" y="1068"/>
                </a:lnTo>
                <a:lnTo>
                  <a:pt x="1775" y="1068"/>
                </a:lnTo>
                <a:lnTo>
                  <a:pt x="1787" y="1074"/>
                </a:lnTo>
                <a:lnTo>
                  <a:pt x="1796" y="1079"/>
                </a:lnTo>
                <a:lnTo>
                  <a:pt x="1804" y="1082"/>
                </a:lnTo>
                <a:lnTo>
                  <a:pt x="1804" y="1082"/>
                </a:lnTo>
                <a:lnTo>
                  <a:pt x="1816" y="1079"/>
                </a:lnTo>
                <a:lnTo>
                  <a:pt x="1832" y="1076"/>
                </a:lnTo>
                <a:lnTo>
                  <a:pt x="1840" y="1074"/>
                </a:lnTo>
                <a:lnTo>
                  <a:pt x="1848" y="1072"/>
                </a:lnTo>
                <a:lnTo>
                  <a:pt x="1856" y="1074"/>
                </a:lnTo>
                <a:lnTo>
                  <a:pt x="1862" y="1077"/>
                </a:lnTo>
                <a:lnTo>
                  <a:pt x="1862" y="1077"/>
                </a:lnTo>
                <a:lnTo>
                  <a:pt x="1881" y="1092"/>
                </a:lnTo>
                <a:lnTo>
                  <a:pt x="1888" y="1096"/>
                </a:lnTo>
                <a:lnTo>
                  <a:pt x="1896" y="1104"/>
                </a:lnTo>
                <a:lnTo>
                  <a:pt x="1896" y="1104"/>
                </a:lnTo>
                <a:lnTo>
                  <a:pt x="1897" y="1109"/>
                </a:lnTo>
                <a:lnTo>
                  <a:pt x="1899" y="1114"/>
                </a:lnTo>
                <a:lnTo>
                  <a:pt x="1901" y="1122"/>
                </a:lnTo>
                <a:lnTo>
                  <a:pt x="1901" y="1129"/>
                </a:lnTo>
                <a:lnTo>
                  <a:pt x="1901" y="1130"/>
                </a:lnTo>
                <a:lnTo>
                  <a:pt x="1901" y="1130"/>
                </a:lnTo>
                <a:lnTo>
                  <a:pt x="1873" y="1135"/>
                </a:lnTo>
                <a:lnTo>
                  <a:pt x="1864" y="1138"/>
                </a:lnTo>
                <a:lnTo>
                  <a:pt x="1857" y="1141"/>
                </a:lnTo>
                <a:lnTo>
                  <a:pt x="1856" y="1143"/>
                </a:lnTo>
                <a:lnTo>
                  <a:pt x="1856" y="1145"/>
                </a:lnTo>
                <a:lnTo>
                  <a:pt x="1859" y="1146"/>
                </a:lnTo>
                <a:lnTo>
                  <a:pt x="1859" y="1146"/>
                </a:lnTo>
                <a:lnTo>
                  <a:pt x="1865" y="1148"/>
                </a:lnTo>
                <a:lnTo>
                  <a:pt x="1875" y="1149"/>
                </a:lnTo>
                <a:lnTo>
                  <a:pt x="1897" y="1151"/>
                </a:lnTo>
                <a:lnTo>
                  <a:pt x="1918" y="1153"/>
                </a:lnTo>
                <a:lnTo>
                  <a:pt x="1936" y="1153"/>
                </a:lnTo>
                <a:lnTo>
                  <a:pt x="1936" y="1153"/>
                </a:lnTo>
                <a:lnTo>
                  <a:pt x="1955" y="1153"/>
                </a:lnTo>
                <a:lnTo>
                  <a:pt x="1981" y="1151"/>
                </a:lnTo>
                <a:lnTo>
                  <a:pt x="2003" y="1146"/>
                </a:lnTo>
                <a:lnTo>
                  <a:pt x="2015" y="1145"/>
                </a:lnTo>
                <a:lnTo>
                  <a:pt x="2015" y="1145"/>
                </a:lnTo>
                <a:lnTo>
                  <a:pt x="2024" y="1143"/>
                </a:lnTo>
                <a:lnTo>
                  <a:pt x="2037" y="1141"/>
                </a:lnTo>
                <a:lnTo>
                  <a:pt x="2050" y="1141"/>
                </a:lnTo>
                <a:lnTo>
                  <a:pt x="2056" y="1143"/>
                </a:lnTo>
                <a:lnTo>
                  <a:pt x="2060" y="1145"/>
                </a:lnTo>
                <a:lnTo>
                  <a:pt x="2060" y="1145"/>
                </a:lnTo>
                <a:lnTo>
                  <a:pt x="2063" y="1148"/>
                </a:lnTo>
                <a:lnTo>
                  <a:pt x="2068" y="1154"/>
                </a:lnTo>
                <a:lnTo>
                  <a:pt x="2076" y="1161"/>
                </a:lnTo>
                <a:lnTo>
                  <a:pt x="2087" y="1167"/>
                </a:lnTo>
                <a:lnTo>
                  <a:pt x="2087" y="1167"/>
                </a:lnTo>
                <a:lnTo>
                  <a:pt x="2101" y="1175"/>
                </a:lnTo>
                <a:lnTo>
                  <a:pt x="2113" y="1185"/>
                </a:lnTo>
                <a:lnTo>
                  <a:pt x="2116" y="1188"/>
                </a:lnTo>
                <a:lnTo>
                  <a:pt x="2117" y="1193"/>
                </a:lnTo>
                <a:lnTo>
                  <a:pt x="2117" y="1196"/>
                </a:lnTo>
                <a:lnTo>
                  <a:pt x="2114" y="1199"/>
                </a:lnTo>
                <a:lnTo>
                  <a:pt x="2114" y="1199"/>
                </a:lnTo>
                <a:lnTo>
                  <a:pt x="2113" y="1202"/>
                </a:lnTo>
                <a:lnTo>
                  <a:pt x="2113" y="1206"/>
                </a:lnTo>
                <a:lnTo>
                  <a:pt x="2114" y="1209"/>
                </a:lnTo>
                <a:lnTo>
                  <a:pt x="2117" y="1212"/>
                </a:lnTo>
                <a:lnTo>
                  <a:pt x="2125" y="1215"/>
                </a:lnTo>
                <a:lnTo>
                  <a:pt x="2133" y="1218"/>
                </a:lnTo>
                <a:lnTo>
                  <a:pt x="2133" y="1218"/>
                </a:lnTo>
                <a:lnTo>
                  <a:pt x="2135" y="1217"/>
                </a:lnTo>
                <a:lnTo>
                  <a:pt x="2137" y="1215"/>
                </a:lnTo>
                <a:lnTo>
                  <a:pt x="2138" y="1210"/>
                </a:lnTo>
                <a:lnTo>
                  <a:pt x="2140" y="1191"/>
                </a:lnTo>
                <a:lnTo>
                  <a:pt x="2140" y="1165"/>
                </a:lnTo>
                <a:lnTo>
                  <a:pt x="2140" y="1165"/>
                </a:lnTo>
                <a:lnTo>
                  <a:pt x="2137" y="1162"/>
                </a:lnTo>
                <a:lnTo>
                  <a:pt x="2129" y="1154"/>
                </a:lnTo>
                <a:lnTo>
                  <a:pt x="2125" y="1149"/>
                </a:lnTo>
                <a:lnTo>
                  <a:pt x="2124" y="1145"/>
                </a:lnTo>
                <a:lnTo>
                  <a:pt x="2125" y="1140"/>
                </a:lnTo>
                <a:lnTo>
                  <a:pt x="2129" y="1137"/>
                </a:lnTo>
                <a:lnTo>
                  <a:pt x="2129" y="1137"/>
                </a:lnTo>
                <a:lnTo>
                  <a:pt x="2140" y="1132"/>
                </a:lnTo>
                <a:lnTo>
                  <a:pt x="2153" y="1127"/>
                </a:lnTo>
                <a:lnTo>
                  <a:pt x="2166" y="1124"/>
                </a:lnTo>
                <a:lnTo>
                  <a:pt x="2166" y="1124"/>
                </a:lnTo>
                <a:lnTo>
                  <a:pt x="2167" y="1106"/>
                </a:lnTo>
                <a:lnTo>
                  <a:pt x="2170" y="1093"/>
                </a:lnTo>
                <a:lnTo>
                  <a:pt x="2172" y="1088"/>
                </a:lnTo>
                <a:lnTo>
                  <a:pt x="2175" y="1087"/>
                </a:lnTo>
                <a:lnTo>
                  <a:pt x="2175" y="1087"/>
                </a:lnTo>
                <a:lnTo>
                  <a:pt x="2178" y="1087"/>
                </a:lnTo>
                <a:lnTo>
                  <a:pt x="2183" y="1087"/>
                </a:lnTo>
                <a:lnTo>
                  <a:pt x="2194" y="1090"/>
                </a:lnTo>
                <a:lnTo>
                  <a:pt x="2206" y="1096"/>
                </a:lnTo>
                <a:lnTo>
                  <a:pt x="2214" y="1100"/>
                </a:lnTo>
                <a:lnTo>
                  <a:pt x="2214" y="1100"/>
                </a:lnTo>
                <a:lnTo>
                  <a:pt x="2231" y="1114"/>
                </a:lnTo>
                <a:lnTo>
                  <a:pt x="2243" y="1124"/>
                </a:lnTo>
                <a:lnTo>
                  <a:pt x="2247" y="1127"/>
                </a:lnTo>
                <a:lnTo>
                  <a:pt x="2254" y="1129"/>
                </a:lnTo>
                <a:lnTo>
                  <a:pt x="2254" y="1129"/>
                </a:lnTo>
                <a:lnTo>
                  <a:pt x="2340" y="1143"/>
                </a:lnTo>
                <a:lnTo>
                  <a:pt x="2395" y="1154"/>
                </a:lnTo>
                <a:lnTo>
                  <a:pt x="2424" y="1157"/>
                </a:lnTo>
                <a:lnTo>
                  <a:pt x="2424" y="1157"/>
                </a:lnTo>
                <a:lnTo>
                  <a:pt x="2434" y="1157"/>
                </a:lnTo>
                <a:lnTo>
                  <a:pt x="2442" y="1157"/>
                </a:lnTo>
                <a:lnTo>
                  <a:pt x="2445" y="1156"/>
                </a:lnTo>
                <a:lnTo>
                  <a:pt x="2450" y="1153"/>
                </a:lnTo>
                <a:lnTo>
                  <a:pt x="2453" y="1149"/>
                </a:lnTo>
                <a:lnTo>
                  <a:pt x="2456" y="1145"/>
                </a:lnTo>
                <a:lnTo>
                  <a:pt x="2456" y="1145"/>
                </a:lnTo>
                <a:lnTo>
                  <a:pt x="2459" y="1138"/>
                </a:lnTo>
                <a:lnTo>
                  <a:pt x="2459" y="1132"/>
                </a:lnTo>
                <a:lnTo>
                  <a:pt x="2458" y="1122"/>
                </a:lnTo>
                <a:lnTo>
                  <a:pt x="2456" y="1117"/>
                </a:lnTo>
                <a:lnTo>
                  <a:pt x="2458" y="1114"/>
                </a:lnTo>
                <a:lnTo>
                  <a:pt x="2459" y="1111"/>
                </a:lnTo>
                <a:lnTo>
                  <a:pt x="2464" y="1109"/>
                </a:lnTo>
                <a:lnTo>
                  <a:pt x="2464" y="1109"/>
                </a:lnTo>
                <a:lnTo>
                  <a:pt x="2466" y="1109"/>
                </a:lnTo>
                <a:lnTo>
                  <a:pt x="2467" y="1108"/>
                </a:lnTo>
                <a:lnTo>
                  <a:pt x="2466" y="1103"/>
                </a:lnTo>
                <a:lnTo>
                  <a:pt x="2462" y="1098"/>
                </a:lnTo>
                <a:lnTo>
                  <a:pt x="2458" y="1092"/>
                </a:lnTo>
                <a:lnTo>
                  <a:pt x="2445" y="1080"/>
                </a:lnTo>
                <a:lnTo>
                  <a:pt x="2438" y="1074"/>
                </a:lnTo>
                <a:lnTo>
                  <a:pt x="2438" y="1074"/>
                </a:lnTo>
                <a:lnTo>
                  <a:pt x="2469" y="1037"/>
                </a:lnTo>
                <a:lnTo>
                  <a:pt x="2469" y="1037"/>
                </a:lnTo>
                <a:lnTo>
                  <a:pt x="2472" y="1035"/>
                </a:lnTo>
                <a:lnTo>
                  <a:pt x="2475" y="1032"/>
                </a:lnTo>
                <a:lnTo>
                  <a:pt x="2480" y="1032"/>
                </a:lnTo>
                <a:lnTo>
                  <a:pt x="2487" y="1032"/>
                </a:lnTo>
                <a:lnTo>
                  <a:pt x="2498" y="1034"/>
                </a:lnTo>
                <a:lnTo>
                  <a:pt x="2507" y="1040"/>
                </a:lnTo>
                <a:lnTo>
                  <a:pt x="2507" y="1040"/>
                </a:lnTo>
                <a:lnTo>
                  <a:pt x="2538" y="1063"/>
                </a:lnTo>
                <a:lnTo>
                  <a:pt x="2554" y="1077"/>
                </a:lnTo>
                <a:lnTo>
                  <a:pt x="2559" y="1084"/>
                </a:lnTo>
                <a:lnTo>
                  <a:pt x="2560" y="1088"/>
                </a:lnTo>
                <a:lnTo>
                  <a:pt x="2560" y="1088"/>
                </a:lnTo>
                <a:lnTo>
                  <a:pt x="2559" y="1093"/>
                </a:lnTo>
                <a:lnTo>
                  <a:pt x="2556" y="1100"/>
                </a:lnTo>
                <a:lnTo>
                  <a:pt x="2546" y="1109"/>
                </a:lnTo>
                <a:lnTo>
                  <a:pt x="2536" y="1117"/>
                </a:lnTo>
                <a:lnTo>
                  <a:pt x="2533" y="1122"/>
                </a:lnTo>
                <a:lnTo>
                  <a:pt x="2533" y="1125"/>
                </a:lnTo>
                <a:lnTo>
                  <a:pt x="2533" y="1125"/>
                </a:lnTo>
                <a:lnTo>
                  <a:pt x="2533" y="1129"/>
                </a:lnTo>
                <a:lnTo>
                  <a:pt x="2532" y="1132"/>
                </a:lnTo>
                <a:lnTo>
                  <a:pt x="2530" y="1138"/>
                </a:lnTo>
                <a:lnTo>
                  <a:pt x="2528" y="1143"/>
                </a:lnTo>
                <a:lnTo>
                  <a:pt x="2530" y="1146"/>
                </a:lnTo>
                <a:lnTo>
                  <a:pt x="2532" y="1151"/>
                </a:lnTo>
                <a:lnTo>
                  <a:pt x="2538" y="1156"/>
                </a:lnTo>
                <a:lnTo>
                  <a:pt x="2538" y="1156"/>
                </a:lnTo>
                <a:lnTo>
                  <a:pt x="2544" y="1159"/>
                </a:lnTo>
                <a:lnTo>
                  <a:pt x="2548" y="1159"/>
                </a:lnTo>
                <a:lnTo>
                  <a:pt x="2552" y="1156"/>
                </a:lnTo>
                <a:lnTo>
                  <a:pt x="2556" y="1151"/>
                </a:lnTo>
                <a:lnTo>
                  <a:pt x="2560" y="1141"/>
                </a:lnTo>
                <a:lnTo>
                  <a:pt x="2564" y="1137"/>
                </a:lnTo>
                <a:lnTo>
                  <a:pt x="2567" y="1132"/>
                </a:lnTo>
                <a:lnTo>
                  <a:pt x="2567" y="1132"/>
                </a:lnTo>
                <a:lnTo>
                  <a:pt x="2578" y="1129"/>
                </a:lnTo>
                <a:lnTo>
                  <a:pt x="2589" y="1125"/>
                </a:lnTo>
                <a:lnTo>
                  <a:pt x="2609" y="1121"/>
                </a:lnTo>
                <a:lnTo>
                  <a:pt x="2609" y="1121"/>
                </a:lnTo>
                <a:lnTo>
                  <a:pt x="2617" y="1117"/>
                </a:lnTo>
                <a:lnTo>
                  <a:pt x="2621" y="1113"/>
                </a:lnTo>
                <a:lnTo>
                  <a:pt x="2625" y="1109"/>
                </a:lnTo>
                <a:lnTo>
                  <a:pt x="2626" y="1103"/>
                </a:lnTo>
                <a:lnTo>
                  <a:pt x="2628" y="1096"/>
                </a:lnTo>
                <a:lnTo>
                  <a:pt x="2626" y="1090"/>
                </a:lnTo>
                <a:lnTo>
                  <a:pt x="2621" y="1084"/>
                </a:lnTo>
                <a:lnTo>
                  <a:pt x="2621" y="1084"/>
                </a:lnTo>
                <a:lnTo>
                  <a:pt x="2615" y="1077"/>
                </a:lnTo>
                <a:lnTo>
                  <a:pt x="2612" y="1071"/>
                </a:lnTo>
                <a:lnTo>
                  <a:pt x="2607" y="1060"/>
                </a:lnTo>
                <a:lnTo>
                  <a:pt x="2605" y="1053"/>
                </a:lnTo>
                <a:lnTo>
                  <a:pt x="2599" y="1048"/>
                </a:lnTo>
                <a:lnTo>
                  <a:pt x="2591" y="1043"/>
                </a:lnTo>
                <a:lnTo>
                  <a:pt x="2580" y="1037"/>
                </a:lnTo>
                <a:lnTo>
                  <a:pt x="2580" y="1037"/>
                </a:lnTo>
                <a:lnTo>
                  <a:pt x="2552" y="1026"/>
                </a:lnTo>
                <a:lnTo>
                  <a:pt x="2541" y="1021"/>
                </a:lnTo>
                <a:lnTo>
                  <a:pt x="2532" y="1015"/>
                </a:lnTo>
                <a:lnTo>
                  <a:pt x="2525" y="1008"/>
                </a:lnTo>
                <a:lnTo>
                  <a:pt x="2520" y="1003"/>
                </a:lnTo>
                <a:lnTo>
                  <a:pt x="2520" y="999"/>
                </a:lnTo>
                <a:lnTo>
                  <a:pt x="2522" y="994"/>
                </a:lnTo>
                <a:lnTo>
                  <a:pt x="2522" y="994"/>
                </a:lnTo>
                <a:lnTo>
                  <a:pt x="2525" y="989"/>
                </a:lnTo>
                <a:lnTo>
                  <a:pt x="2528" y="982"/>
                </a:lnTo>
                <a:lnTo>
                  <a:pt x="2533" y="968"/>
                </a:lnTo>
                <a:lnTo>
                  <a:pt x="2535" y="952"/>
                </a:lnTo>
                <a:lnTo>
                  <a:pt x="2535" y="942"/>
                </a:lnTo>
                <a:lnTo>
                  <a:pt x="2535" y="942"/>
                </a:lnTo>
                <a:lnTo>
                  <a:pt x="2535" y="939"/>
                </a:lnTo>
                <a:lnTo>
                  <a:pt x="2536" y="936"/>
                </a:lnTo>
                <a:lnTo>
                  <a:pt x="2540" y="926"/>
                </a:lnTo>
                <a:lnTo>
                  <a:pt x="2543" y="921"/>
                </a:lnTo>
                <a:lnTo>
                  <a:pt x="2548" y="918"/>
                </a:lnTo>
                <a:lnTo>
                  <a:pt x="2552" y="915"/>
                </a:lnTo>
                <a:lnTo>
                  <a:pt x="2559" y="913"/>
                </a:lnTo>
                <a:lnTo>
                  <a:pt x="2559" y="913"/>
                </a:lnTo>
                <a:lnTo>
                  <a:pt x="2567" y="910"/>
                </a:lnTo>
                <a:lnTo>
                  <a:pt x="2573" y="904"/>
                </a:lnTo>
                <a:lnTo>
                  <a:pt x="2573" y="904"/>
                </a:lnTo>
                <a:lnTo>
                  <a:pt x="2575" y="897"/>
                </a:lnTo>
                <a:lnTo>
                  <a:pt x="2576" y="888"/>
                </a:lnTo>
                <a:lnTo>
                  <a:pt x="2576" y="878"/>
                </a:lnTo>
                <a:lnTo>
                  <a:pt x="2572" y="867"/>
                </a:lnTo>
                <a:lnTo>
                  <a:pt x="2572" y="867"/>
                </a:lnTo>
                <a:lnTo>
                  <a:pt x="2564" y="849"/>
                </a:lnTo>
                <a:lnTo>
                  <a:pt x="2557" y="835"/>
                </a:lnTo>
                <a:lnTo>
                  <a:pt x="2552" y="820"/>
                </a:lnTo>
                <a:lnTo>
                  <a:pt x="2552" y="814"/>
                </a:lnTo>
                <a:lnTo>
                  <a:pt x="2554" y="809"/>
                </a:lnTo>
                <a:lnTo>
                  <a:pt x="2554" y="809"/>
                </a:lnTo>
                <a:lnTo>
                  <a:pt x="2557" y="796"/>
                </a:lnTo>
                <a:lnTo>
                  <a:pt x="2559" y="780"/>
                </a:lnTo>
                <a:lnTo>
                  <a:pt x="2560" y="761"/>
                </a:lnTo>
                <a:lnTo>
                  <a:pt x="2560" y="761"/>
                </a:lnTo>
                <a:lnTo>
                  <a:pt x="2575" y="767"/>
                </a:lnTo>
                <a:lnTo>
                  <a:pt x="2586" y="771"/>
                </a:lnTo>
                <a:lnTo>
                  <a:pt x="2593" y="772"/>
                </a:lnTo>
                <a:lnTo>
                  <a:pt x="2596" y="771"/>
                </a:lnTo>
                <a:lnTo>
                  <a:pt x="2596" y="771"/>
                </a:lnTo>
                <a:lnTo>
                  <a:pt x="2596" y="767"/>
                </a:lnTo>
                <a:lnTo>
                  <a:pt x="2596" y="763"/>
                </a:lnTo>
                <a:lnTo>
                  <a:pt x="2591" y="755"/>
                </a:lnTo>
                <a:lnTo>
                  <a:pt x="2589" y="750"/>
                </a:lnTo>
                <a:lnTo>
                  <a:pt x="2589" y="746"/>
                </a:lnTo>
                <a:lnTo>
                  <a:pt x="2593" y="743"/>
                </a:lnTo>
                <a:lnTo>
                  <a:pt x="2597" y="742"/>
                </a:lnTo>
                <a:lnTo>
                  <a:pt x="2597" y="742"/>
                </a:lnTo>
                <a:lnTo>
                  <a:pt x="2610" y="742"/>
                </a:lnTo>
                <a:lnTo>
                  <a:pt x="2618" y="745"/>
                </a:lnTo>
                <a:lnTo>
                  <a:pt x="2628" y="748"/>
                </a:lnTo>
                <a:lnTo>
                  <a:pt x="2644" y="750"/>
                </a:lnTo>
                <a:lnTo>
                  <a:pt x="2644" y="750"/>
                </a:lnTo>
                <a:lnTo>
                  <a:pt x="2663" y="750"/>
                </a:lnTo>
                <a:lnTo>
                  <a:pt x="2681" y="753"/>
                </a:lnTo>
                <a:lnTo>
                  <a:pt x="2695" y="755"/>
                </a:lnTo>
                <a:lnTo>
                  <a:pt x="2702" y="755"/>
                </a:lnTo>
                <a:lnTo>
                  <a:pt x="2708" y="753"/>
                </a:lnTo>
                <a:lnTo>
                  <a:pt x="2708" y="753"/>
                </a:lnTo>
                <a:lnTo>
                  <a:pt x="2719" y="750"/>
                </a:lnTo>
                <a:lnTo>
                  <a:pt x="2731" y="750"/>
                </a:lnTo>
                <a:lnTo>
                  <a:pt x="2734" y="750"/>
                </a:lnTo>
                <a:lnTo>
                  <a:pt x="2739" y="751"/>
                </a:lnTo>
                <a:lnTo>
                  <a:pt x="2743" y="755"/>
                </a:lnTo>
                <a:lnTo>
                  <a:pt x="2748" y="758"/>
                </a:lnTo>
                <a:lnTo>
                  <a:pt x="2748" y="758"/>
                </a:lnTo>
                <a:lnTo>
                  <a:pt x="2751" y="763"/>
                </a:lnTo>
                <a:lnTo>
                  <a:pt x="2751" y="767"/>
                </a:lnTo>
                <a:lnTo>
                  <a:pt x="2750" y="771"/>
                </a:lnTo>
                <a:lnTo>
                  <a:pt x="2747" y="772"/>
                </a:lnTo>
                <a:lnTo>
                  <a:pt x="2737" y="777"/>
                </a:lnTo>
                <a:lnTo>
                  <a:pt x="2727" y="783"/>
                </a:lnTo>
                <a:lnTo>
                  <a:pt x="2727" y="783"/>
                </a:lnTo>
                <a:lnTo>
                  <a:pt x="2718" y="791"/>
                </a:lnTo>
                <a:lnTo>
                  <a:pt x="2708" y="798"/>
                </a:lnTo>
                <a:lnTo>
                  <a:pt x="2703" y="806"/>
                </a:lnTo>
                <a:lnTo>
                  <a:pt x="2698" y="814"/>
                </a:lnTo>
                <a:lnTo>
                  <a:pt x="2698" y="814"/>
                </a:lnTo>
                <a:lnTo>
                  <a:pt x="2698" y="822"/>
                </a:lnTo>
                <a:lnTo>
                  <a:pt x="2697" y="830"/>
                </a:lnTo>
                <a:lnTo>
                  <a:pt x="2694" y="835"/>
                </a:lnTo>
                <a:lnTo>
                  <a:pt x="2690" y="838"/>
                </a:lnTo>
                <a:lnTo>
                  <a:pt x="2684" y="840"/>
                </a:lnTo>
                <a:lnTo>
                  <a:pt x="2676" y="840"/>
                </a:lnTo>
                <a:lnTo>
                  <a:pt x="2676" y="840"/>
                </a:lnTo>
                <a:lnTo>
                  <a:pt x="2668" y="838"/>
                </a:lnTo>
                <a:lnTo>
                  <a:pt x="2662" y="835"/>
                </a:lnTo>
                <a:lnTo>
                  <a:pt x="2655" y="827"/>
                </a:lnTo>
                <a:lnTo>
                  <a:pt x="2652" y="824"/>
                </a:lnTo>
                <a:lnTo>
                  <a:pt x="2649" y="824"/>
                </a:lnTo>
                <a:lnTo>
                  <a:pt x="2644" y="825"/>
                </a:lnTo>
                <a:lnTo>
                  <a:pt x="2637" y="830"/>
                </a:lnTo>
                <a:lnTo>
                  <a:pt x="2637" y="830"/>
                </a:lnTo>
                <a:lnTo>
                  <a:pt x="2613" y="849"/>
                </a:lnTo>
                <a:lnTo>
                  <a:pt x="2609" y="856"/>
                </a:lnTo>
                <a:lnTo>
                  <a:pt x="2607" y="862"/>
                </a:lnTo>
                <a:lnTo>
                  <a:pt x="2607" y="862"/>
                </a:lnTo>
                <a:lnTo>
                  <a:pt x="2609" y="865"/>
                </a:lnTo>
                <a:lnTo>
                  <a:pt x="2610" y="868"/>
                </a:lnTo>
                <a:lnTo>
                  <a:pt x="2618" y="872"/>
                </a:lnTo>
                <a:lnTo>
                  <a:pt x="2625" y="875"/>
                </a:lnTo>
                <a:lnTo>
                  <a:pt x="2626" y="878"/>
                </a:lnTo>
                <a:lnTo>
                  <a:pt x="2625" y="881"/>
                </a:lnTo>
                <a:lnTo>
                  <a:pt x="2625" y="881"/>
                </a:lnTo>
                <a:lnTo>
                  <a:pt x="2621" y="885"/>
                </a:lnTo>
                <a:lnTo>
                  <a:pt x="2617" y="888"/>
                </a:lnTo>
                <a:lnTo>
                  <a:pt x="2612" y="891"/>
                </a:lnTo>
                <a:lnTo>
                  <a:pt x="2607" y="896"/>
                </a:lnTo>
                <a:lnTo>
                  <a:pt x="2607" y="896"/>
                </a:lnTo>
                <a:lnTo>
                  <a:pt x="2613" y="901"/>
                </a:lnTo>
                <a:lnTo>
                  <a:pt x="2621" y="909"/>
                </a:lnTo>
                <a:lnTo>
                  <a:pt x="2621" y="909"/>
                </a:lnTo>
                <a:lnTo>
                  <a:pt x="2626" y="913"/>
                </a:lnTo>
                <a:lnTo>
                  <a:pt x="2634" y="918"/>
                </a:lnTo>
                <a:lnTo>
                  <a:pt x="2654" y="928"/>
                </a:lnTo>
                <a:lnTo>
                  <a:pt x="2662" y="931"/>
                </a:lnTo>
                <a:lnTo>
                  <a:pt x="2670" y="936"/>
                </a:lnTo>
                <a:lnTo>
                  <a:pt x="2674" y="941"/>
                </a:lnTo>
                <a:lnTo>
                  <a:pt x="2676" y="944"/>
                </a:lnTo>
                <a:lnTo>
                  <a:pt x="2676" y="947"/>
                </a:lnTo>
                <a:lnTo>
                  <a:pt x="2676" y="947"/>
                </a:lnTo>
                <a:lnTo>
                  <a:pt x="2676" y="954"/>
                </a:lnTo>
                <a:lnTo>
                  <a:pt x="2674" y="958"/>
                </a:lnTo>
                <a:lnTo>
                  <a:pt x="2671" y="968"/>
                </a:lnTo>
                <a:lnTo>
                  <a:pt x="2671" y="973"/>
                </a:lnTo>
                <a:lnTo>
                  <a:pt x="2671" y="979"/>
                </a:lnTo>
                <a:lnTo>
                  <a:pt x="2674" y="987"/>
                </a:lnTo>
                <a:lnTo>
                  <a:pt x="2679" y="997"/>
                </a:lnTo>
                <a:lnTo>
                  <a:pt x="2679" y="997"/>
                </a:lnTo>
                <a:lnTo>
                  <a:pt x="2682" y="1005"/>
                </a:lnTo>
                <a:lnTo>
                  <a:pt x="2684" y="1011"/>
                </a:lnTo>
                <a:lnTo>
                  <a:pt x="2682" y="1016"/>
                </a:lnTo>
                <a:lnTo>
                  <a:pt x="2681" y="1019"/>
                </a:lnTo>
                <a:lnTo>
                  <a:pt x="2678" y="1023"/>
                </a:lnTo>
                <a:lnTo>
                  <a:pt x="2676" y="1027"/>
                </a:lnTo>
                <a:lnTo>
                  <a:pt x="2676" y="1032"/>
                </a:lnTo>
                <a:lnTo>
                  <a:pt x="2679" y="1040"/>
                </a:lnTo>
                <a:lnTo>
                  <a:pt x="2679" y="1040"/>
                </a:lnTo>
                <a:lnTo>
                  <a:pt x="2686" y="1053"/>
                </a:lnTo>
                <a:lnTo>
                  <a:pt x="2689" y="1055"/>
                </a:lnTo>
                <a:lnTo>
                  <a:pt x="2694" y="1056"/>
                </a:lnTo>
                <a:lnTo>
                  <a:pt x="2700" y="1056"/>
                </a:lnTo>
                <a:lnTo>
                  <a:pt x="2711" y="1056"/>
                </a:lnTo>
                <a:lnTo>
                  <a:pt x="2711" y="1056"/>
                </a:lnTo>
                <a:lnTo>
                  <a:pt x="2719" y="1058"/>
                </a:lnTo>
                <a:lnTo>
                  <a:pt x="2723" y="1060"/>
                </a:lnTo>
                <a:lnTo>
                  <a:pt x="2724" y="1061"/>
                </a:lnTo>
                <a:lnTo>
                  <a:pt x="2727" y="1069"/>
                </a:lnTo>
                <a:lnTo>
                  <a:pt x="2732" y="1084"/>
                </a:lnTo>
                <a:lnTo>
                  <a:pt x="2732" y="1084"/>
                </a:lnTo>
                <a:lnTo>
                  <a:pt x="2737" y="1096"/>
                </a:lnTo>
                <a:lnTo>
                  <a:pt x="2740" y="1103"/>
                </a:lnTo>
                <a:lnTo>
                  <a:pt x="2742" y="1109"/>
                </a:lnTo>
                <a:lnTo>
                  <a:pt x="2743" y="1121"/>
                </a:lnTo>
                <a:lnTo>
                  <a:pt x="2743" y="1121"/>
                </a:lnTo>
                <a:lnTo>
                  <a:pt x="2743" y="1125"/>
                </a:lnTo>
                <a:lnTo>
                  <a:pt x="2747" y="1122"/>
                </a:lnTo>
                <a:lnTo>
                  <a:pt x="2756" y="1101"/>
                </a:lnTo>
                <a:lnTo>
                  <a:pt x="2763" y="1090"/>
                </a:lnTo>
                <a:lnTo>
                  <a:pt x="2771" y="1079"/>
                </a:lnTo>
                <a:lnTo>
                  <a:pt x="2776" y="1074"/>
                </a:lnTo>
                <a:lnTo>
                  <a:pt x="2779" y="1071"/>
                </a:lnTo>
                <a:lnTo>
                  <a:pt x="2784" y="1069"/>
                </a:lnTo>
                <a:lnTo>
                  <a:pt x="2790" y="1071"/>
                </a:lnTo>
                <a:lnTo>
                  <a:pt x="2790" y="1071"/>
                </a:lnTo>
                <a:lnTo>
                  <a:pt x="2806" y="1076"/>
                </a:lnTo>
                <a:lnTo>
                  <a:pt x="2812" y="1079"/>
                </a:lnTo>
                <a:lnTo>
                  <a:pt x="2819" y="1082"/>
                </a:lnTo>
                <a:lnTo>
                  <a:pt x="2822" y="1085"/>
                </a:lnTo>
                <a:lnTo>
                  <a:pt x="2827" y="1090"/>
                </a:lnTo>
                <a:lnTo>
                  <a:pt x="2833" y="1104"/>
                </a:lnTo>
                <a:lnTo>
                  <a:pt x="2833" y="1104"/>
                </a:lnTo>
                <a:lnTo>
                  <a:pt x="2835" y="1111"/>
                </a:lnTo>
                <a:lnTo>
                  <a:pt x="2833" y="1116"/>
                </a:lnTo>
                <a:lnTo>
                  <a:pt x="2830" y="1117"/>
                </a:lnTo>
                <a:lnTo>
                  <a:pt x="2825" y="1119"/>
                </a:lnTo>
                <a:lnTo>
                  <a:pt x="2820" y="1121"/>
                </a:lnTo>
                <a:lnTo>
                  <a:pt x="2816" y="1122"/>
                </a:lnTo>
                <a:lnTo>
                  <a:pt x="2812" y="1127"/>
                </a:lnTo>
                <a:lnTo>
                  <a:pt x="2812" y="1135"/>
                </a:lnTo>
                <a:lnTo>
                  <a:pt x="2812" y="1135"/>
                </a:lnTo>
                <a:lnTo>
                  <a:pt x="2812" y="1153"/>
                </a:lnTo>
                <a:lnTo>
                  <a:pt x="2811" y="1167"/>
                </a:lnTo>
                <a:lnTo>
                  <a:pt x="2812" y="1172"/>
                </a:lnTo>
                <a:lnTo>
                  <a:pt x="2814" y="1177"/>
                </a:lnTo>
                <a:lnTo>
                  <a:pt x="2819" y="1182"/>
                </a:lnTo>
                <a:lnTo>
                  <a:pt x="2827" y="1183"/>
                </a:lnTo>
                <a:lnTo>
                  <a:pt x="2827" y="1183"/>
                </a:lnTo>
                <a:lnTo>
                  <a:pt x="2835" y="1183"/>
                </a:lnTo>
                <a:lnTo>
                  <a:pt x="2845" y="1183"/>
                </a:lnTo>
                <a:lnTo>
                  <a:pt x="2854" y="1180"/>
                </a:lnTo>
                <a:lnTo>
                  <a:pt x="2862" y="1175"/>
                </a:lnTo>
                <a:lnTo>
                  <a:pt x="2870" y="1170"/>
                </a:lnTo>
                <a:lnTo>
                  <a:pt x="2877" y="1164"/>
                </a:lnTo>
                <a:lnTo>
                  <a:pt x="2880" y="1156"/>
                </a:lnTo>
                <a:lnTo>
                  <a:pt x="2881" y="1149"/>
                </a:lnTo>
                <a:lnTo>
                  <a:pt x="2881" y="1149"/>
                </a:lnTo>
                <a:lnTo>
                  <a:pt x="2883" y="1141"/>
                </a:lnTo>
                <a:lnTo>
                  <a:pt x="2885" y="1133"/>
                </a:lnTo>
                <a:lnTo>
                  <a:pt x="2888" y="1127"/>
                </a:lnTo>
                <a:lnTo>
                  <a:pt x="2891" y="1121"/>
                </a:lnTo>
                <a:lnTo>
                  <a:pt x="2896" y="1114"/>
                </a:lnTo>
                <a:lnTo>
                  <a:pt x="2901" y="1109"/>
                </a:lnTo>
                <a:lnTo>
                  <a:pt x="2914" y="1100"/>
                </a:lnTo>
                <a:lnTo>
                  <a:pt x="2914" y="1100"/>
                </a:lnTo>
                <a:lnTo>
                  <a:pt x="2925" y="1093"/>
                </a:lnTo>
                <a:lnTo>
                  <a:pt x="2928" y="1090"/>
                </a:lnTo>
                <a:lnTo>
                  <a:pt x="2930" y="1085"/>
                </a:lnTo>
                <a:lnTo>
                  <a:pt x="2931" y="1080"/>
                </a:lnTo>
                <a:lnTo>
                  <a:pt x="2930" y="1076"/>
                </a:lnTo>
                <a:lnTo>
                  <a:pt x="2928" y="1061"/>
                </a:lnTo>
                <a:lnTo>
                  <a:pt x="2928" y="1061"/>
                </a:lnTo>
                <a:lnTo>
                  <a:pt x="2926" y="1053"/>
                </a:lnTo>
                <a:lnTo>
                  <a:pt x="2926" y="1045"/>
                </a:lnTo>
                <a:lnTo>
                  <a:pt x="2928" y="1037"/>
                </a:lnTo>
                <a:lnTo>
                  <a:pt x="2930" y="1031"/>
                </a:lnTo>
                <a:lnTo>
                  <a:pt x="2934" y="1026"/>
                </a:lnTo>
                <a:lnTo>
                  <a:pt x="2939" y="1021"/>
                </a:lnTo>
                <a:lnTo>
                  <a:pt x="2946" y="1019"/>
                </a:lnTo>
                <a:lnTo>
                  <a:pt x="2954" y="1019"/>
                </a:lnTo>
                <a:lnTo>
                  <a:pt x="2954" y="1019"/>
                </a:lnTo>
                <a:lnTo>
                  <a:pt x="2962" y="1021"/>
                </a:lnTo>
                <a:lnTo>
                  <a:pt x="2968" y="1024"/>
                </a:lnTo>
                <a:lnTo>
                  <a:pt x="2978" y="1031"/>
                </a:lnTo>
                <a:lnTo>
                  <a:pt x="2989" y="1039"/>
                </a:lnTo>
                <a:lnTo>
                  <a:pt x="2997" y="1042"/>
                </a:lnTo>
                <a:lnTo>
                  <a:pt x="3007" y="1045"/>
                </a:lnTo>
                <a:lnTo>
                  <a:pt x="3007" y="1045"/>
                </a:lnTo>
                <a:lnTo>
                  <a:pt x="3024" y="1048"/>
                </a:lnTo>
                <a:lnTo>
                  <a:pt x="3039" y="1053"/>
                </a:lnTo>
                <a:lnTo>
                  <a:pt x="3045" y="1056"/>
                </a:lnTo>
                <a:lnTo>
                  <a:pt x="3050" y="1061"/>
                </a:lnTo>
                <a:lnTo>
                  <a:pt x="3053" y="1068"/>
                </a:lnTo>
                <a:lnTo>
                  <a:pt x="3058" y="1074"/>
                </a:lnTo>
                <a:lnTo>
                  <a:pt x="3058" y="1074"/>
                </a:lnTo>
                <a:lnTo>
                  <a:pt x="3060" y="1082"/>
                </a:lnTo>
                <a:lnTo>
                  <a:pt x="3058" y="1090"/>
                </a:lnTo>
                <a:lnTo>
                  <a:pt x="3055" y="1095"/>
                </a:lnTo>
                <a:lnTo>
                  <a:pt x="3050" y="1101"/>
                </a:lnTo>
                <a:lnTo>
                  <a:pt x="3039" y="1111"/>
                </a:lnTo>
                <a:lnTo>
                  <a:pt x="3034" y="1116"/>
                </a:lnTo>
                <a:lnTo>
                  <a:pt x="3029" y="1121"/>
                </a:lnTo>
                <a:lnTo>
                  <a:pt x="3029" y="1121"/>
                </a:lnTo>
                <a:lnTo>
                  <a:pt x="3028" y="1127"/>
                </a:lnTo>
                <a:lnTo>
                  <a:pt x="3028" y="1132"/>
                </a:lnTo>
                <a:lnTo>
                  <a:pt x="3029" y="1135"/>
                </a:lnTo>
                <a:lnTo>
                  <a:pt x="3032" y="1140"/>
                </a:lnTo>
                <a:lnTo>
                  <a:pt x="3039" y="1146"/>
                </a:lnTo>
                <a:lnTo>
                  <a:pt x="3048" y="1151"/>
                </a:lnTo>
                <a:lnTo>
                  <a:pt x="3048" y="1151"/>
                </a:lnTo>
                <a:lnTo>
                  <a:pt x="3055" y="1156"/>
                </a:lnTo>
                <a:lnTo>
                  <a:pt x="3058" y="1164"/>
                </a:lnTo>
                <a:lnTo>
                  <a:pt x="3060" y="1172"/>
                </a:lnTo>
                <a:lnTo>
                  <a:pt x="3060" y="1186"/>
                </a:lnTo>
                <a:lnTo>
                  <a:pt x="3060" y="1186"/>
                </a:lnTo>
                <a:lnTo>
                  <a:pt x="3058" y="1193"/>
                </a:lnTo>
                <a:lnTo>
                  <a:pt x="3056" y="1198"/>
                </a:lnTo>
                <a:lnTo>
                  <a:pt x="3052" y="1202"/>
                </a:lnTo>
                <a:lnTo>
                  <a:pt x="3047" y="1207"/>
                </a:lnTo>
                <a:lnTo>
                  <a:pt x="3034" y="1215"/>
                </a:lnTo>
                <a:lnTo>
                  <a:pt x="3018" y="1225"/>
                </a:lnTo>
                <a:lnTo>
                  <a:pt x="3018" y="1225"/>
                </a:lnTo>
                <a:lnTo>
                  <a:pt x="3010" y="1230"/>
                </a:lnTo>
                <a:lnTo>
                  <a:pt x="3003" y="1233"/>
                </a:lnTo>
                <a:lnTo>
                  <a:pt x="2997" y="1236"/>
                </a:lnTo>
                <a:lnTo>
                  <a:pt x="2991" y="1236"/>
                </a:lnTo>
                <a:lnTo>
                  <a:pt x="2979" y="1236"/>
                </a:lnTo>
                <a:lnTo>
                  <a:pt x="2970" y="1235"/>
                </a:lnTo>
                <a:lnTo>
                  <a:pt x="2970" y="1235"/>
                </a:lnTo>
                <a:lnTo>
                  <a:pt x="2959" y="1233"/>
                </a:lnTo>
                <a:lnTo>
                  <a:pt x="2942" y="1233"/>
                </a:lnTo>
                <a:lnTo>
                  <a:pt x="2925" y="1235"/>
                </a:lnTo>
                <a:lnTo>
                  <a:pt x="2925" y="1235"/>
                </a:lnTo>
                <a:lnTo>
                  <a:pt x="2923" y="1231"/>
                </a:lnTo>
                <a:lnTo>
                  <a:pt x="2915" y="1228"/>
                </a:lnTo>
                <a:lnTo>
                  <a:pt x="2910" y="1226"/>
                </a:lnTo>
                <a:lnTo>
                  <a:pt x="2906" y="1226"/>
                </a:lnTo>
                <a:lnTo>
                  <a:pt x="2899" y="1228"/>
                </a:lnTo>
                <a:lnTo>
                  <a:pt x="2893" y="1231"/>
                </a:lnTo>
                <a:lnTo>
                  <a:pt x="2893" y="1231"/>
                </a:lnTo>
                <a:lnTo>
                  <a:pt x="2881" y="1241"/>
                </a:lnTo>
                <a:lnTo>
                  <a:pt x="2872" y="1246"/>
                </a:lnTo>
                <a:lnTo>
                  <a:pt x="2867" y="1249"/>
                </a:lnTo>
                <a:lnTo>
                  <a:pt x="2865" y="1252"/>
                </a:lnTo>
                <a:lnTo>
                  <a:pt x="2865" y="1254"/>
                </a:lnTo>
                <a:lnTo>
                  <a:pt x="2869" y="1257"/>
                </a:lnTo>
                <a:lnTo>
                  <a:pt x="2869" y="1257"/>
                </a:lnTo>
                <a:lnTo>
                  <a:pt x="2870" y="1262"/>
                </a:lnTo>
                <a:lnTo>
                  <a:pt x="2872" y="1265"/>
                </a:lnTo>
                <a:lnTo>
                  <a:pt x="2872" y="1270"/>
                </a:lnTo>
                <a:lnTo>
                  <a:pt x="2870" y="1275"/>
                </a:lnTo>
                <a:lnTo>
                  <a:pt x="2864" y="1284"/>
                </a:lnTo>
                <a:lnTo>
                  <a:pt x="2856" y="1292"/>
                </a:lnTo>
                <a:lnTo>
                  <a:pt x="2856" y="1292"/>
                </a:lnTo>
                <a:lnTo>
                  <a:pt x="2854" y="1296"/>
                </a:lnTo>
                <a:lnTo>
                  <a:pt x="2854" y="1297"/>
                </a:lnTo>
                <a:lnTo>
                  <a:pt x="2859" y="1305"/>
                </a:lnTo>
                <a:lnTo>
                  <a:pt x="2861" y="1308"/>
                </a:lnTo>
                <a:lnTo>
                  <a:pt x="2861" y="1316"/>
                </a:lnTo>
                <a:lnTo>
                  <a:pt x="2856" y="1324"/>
                </a:lnTo>
                <a:lnTo>
                  <a:pt x="2848" y="1336"/>
                </a:lnTo>
                <a:lnTo>
                  <a:pt x="2848" y="1336"/>
                </a:lnTo>
                <a:lnTo>
                  <a:pt x="2820" y="1365"/>
                </a:lnTo>
                <a:lnTo>
                  <a:pt x="2812" y="1369"/>
                </a:lnTo>
                <a:lnTo>
                  <a:pt x="2801" y="1376"/>
                </a:lnTo>
                <a:lnTo>
                  <a:pt x="2801" y="1376"/>
                </a:lnTo>
                <a:lnTo>
                  <a:pt x="2793" y="1377"/>
                </a:lnTo>
                <a:lnTo>
                  <a:pt x="2787" y="1377"/>
                </a:lnTo>
                <a:lnTo>
                  <a:pt x="2774" y="1373"/>
                </a:lnTo>
                <a:lnTo>
                  <a:pt x="2767" y="1371"/>
                </a:lnTo>
                <a:lnTo>
                  <a:pt x="2763" y="1371"/>
                </a:lnTo>
                <a:lnTo>
                  <a:pt x="2756" y="1373"/>
                </a:lnTo>
                <a:lnTo>
                  <a:pt x="2750" y="1377"/>
                </a:lnTo>
                <a:lnTo>
                  <a:pt x="2750" y="1377"/>
                </a:lnTo>
                <a:lnTo>
                  <a:pt x="2743" y="1387"/>
                </a:lnTo>
                <a:lnTo>
                  <a:pt x="2742" y="1390"/>
                </a:lnTo>
                <a:lnTo>
                  <a:pt x="2740" y="1392"/>
                </a:lnTo>
                <a:lnTo>
                  <a:pt x="2734" y="1397"/>
                </a:lnTo>
                <a:lnTo>
                  <a:pt x="2734" y="1397"/>
                </a:lnTo>
                <a:lnTo>
                  <a:pt x="2732" y="1398"/>
                </a:lnTo>
                <a:lnTo>
                  <a:pt x="2731" y="1401"/>
                </a:lnTo>
                <a:lnTo>
                  <a:pt x="2731" y="1408"/>
                </a:lnTo>
                <a:lnTo>
                  <a:pt x="2734" y="1427"/>
                </a:lnTo>
                <a:lnTo>
                  <a:pt x="2734" y="1437"/>
                </a:lnTo>
                <a:lnTo>
                  <a:pt x="2732" y="1445"/>
                </a:lnTo>
                <a:lnTo>
                  <a:pt x="2731" y="1446"/>
                </a:lnTo>
                <a:lnTo>
                  <a:pt x="2727" y="1450"/>
                </a:lnTo>
                <a:lnTo>
                  <a:pt x="2724" y="1451"/>
                </a:lnTo>
                <a:lnTo>
                  <a:pt x="2718" y="1451"/>
                </a:lnTo>
                <a:lnTo>
                  <a:pt x="2718" y="1451"/>
                </a:lnTo>
                <a:lnTo>
                  <a:pt x="2694" y="1450"/>
                </a:lnTo>
                <a:lnTo>
                  <a:pt x="2674" y="1450"/>
                </a:lnTo>
                <a:lnTo>
                  <a:pt x="2666" y="1451"/>
                </a:lnTo>
                <a:lnTo>
                  <a:pt x="2660" y="1454"/>
                </a:lnTo>
                <a:lnTo>
                  <a:pt x="2655" y="1459"/>
                </a:lnTo>
                <a:lnTo>
                  <a:pt x="2654" y="1467"/>
                </a:lnTo>
                <a:lnTo>
                  <a:pt x="2654" y="1467"/>
                </a:lnTo>
                <a:lnTo>
                  <a:pt x="2650" y="1483"/>
                </a:lnTo>
                <a:lnTo>
                  <a:pt x="2647" y="1491"/>
                </a:lnTo>
                <a:lnTo>
                  <a:pt x="2645" y="1496"/>
                </a:lnTo>
                <a:lnTo>
                  <a:pt x="2642" y="1498"/>
                </a:lnTo>
                <a:lnTo>
                  <a:pt x="2629" y="1504"/>
                </a:lnTo>
                <a:lnTo>
                  <a:pt x="2629" y="1504"/>
                </a:lnTo>
                <a:lnTo>
                  <a:pt x="2623" y="1509"/>
                </a:lnTo>
                <a:lnTo>
                  <a:pt x="2620" y="1512"/>
                </a:lnTo>
                <a:lnTo>
                  <a:pt x="2618" y="1519"/>
                </a:lnTo>
                <a:lnTo>
                  <a:pt x="2617" y="1525"/>
                </a:lnTo>
                <a:lnTo>
                  <a:pt x="2615" y="1532"/>
                </a:lnTo>
                <a:lnTo>
                  <a:pt x="2613" y="1541"/>
                </a:lnTo>
                <a:lnTo>
                  <a:pt x="2609" y="1551"/>
                </a:lnTo>
                <a:lnTo>
                  <a:pt x="2602" y="1562"/>
                </a:lnTo>
                <a:lnTo>
                  <a:pt x="2602" y="1562"/>
                </a:lnTo>
                <a:lnTo>
                  <a:pt x="2594" y="1575"/>
                </a:lnTo>
                <a:lnTo>
                  <a:pt x="2588" y="1589"/>
                </a:lnTo>
                <a:lnTo>
                  <a:pt x="2584" y="1604"/>
                </a:lnTo>
                <a:lnTo>
                  <a:pt x="2583" y="1618"/>
                </a:lnTo>
                <a:lnTo>
                  <a:pt x="2583" y="1631"/>
                </a:lnTo>
                <a:lnTo>
                  <a:pt x="2586" y="1642"/>
                </a:lnTo>
                <a:lnTo>
                  <a:pt x="2589" y="1647"/>
                </a:lnTo>
                <a:lnTo>
                  <a:pt x="2593" y="1652"/>
                </a:lnTo>
                <a:lnTo>
                  <a:pt x="2597" y="1655"/>
                </a:lnTo>
                <a:lnTo>
                  <a:pt x="2602" y="1657"/>
                </a:lnTo>
                <a:lnTo>
                  <a:pt x="2602" y="1657"/>
                </a:lnTo>
                <a:lnTo>
                  <a:pt x="2612" y="1660"/>
                </a:lnTo>
                <a:lnTo>
                  <a:pt x="2621" y="1660"/>
                </a:lnTo>
                <a:lnTo>
                  <a:pt x="2633" y="1658"/>
                </a:lnTo>
                <a:lnTo>
                  <a:pt x="2636" y="1658"/>
                </a:lnTo>
                <a:lnTo>
                  <a:pt x="2639" y="1660"/>
                </a:lnTo>
                <a:lnTo>
                  <a:pt x="2642" y="1665"/>
                </a:lnTo>
                <a:lnTo>
                  <a:pt x="2644" y="1671"/>
                </a:lnTo>
                <a:lnTo>
                  <a:pt x="2644" y="1671"/>
                </a:lnTo>
                <a:lnTo>
                  <a:pt x="2645" y="1681"/>
                </a:lnTo>
                <a:lnTo>
                  <a:pt x="2645" y="1694"/>
                </a:lnTo>
                <a:lnTo>
                  <a:pt x="2647" y="1719"/>
                </a:lnTo>
                <a:lnTo>
                  <a:pt x="2649" y="1732"/>
                </a:lnTo>
                <a:lnTo>
                  <a:pt x="2652" y="1742"/>
                </a:lnTo>
                <a:lnTo>
                  <a:pt x="2655" y="1747"/>
                </a:lnTo>
                <a:lnTo>
                  <a:pt x="2657" y="1750"/>
                </a:lnTo>
                <a:lnTo>
                  <a:pt x="2660" y="1751"/>
                </a:lnTo>
                <a:lnTo>
                  <a:pt x="2665" y="1751"/>
                </a:lnTo>
                <a:lnTo>
                  <a:pt x="2665" y="1751"/>
                </a:lnTo>
                <a:lnTo>
                  <a:pt x="2673" y="1751"/>
                </a:lnTo>
                <a:lnTo>
                  <a:pt x="2679" y="1748"/>
                </a:lnTo>
                <a:lnTo>
                  <a:pt x="2690" y="1743"/>
                </a:lnTo>
                <a:lnTo>
                  <a:pt x="2695" y="1740"/>
                </a:lnTo>
                <a:lnTo>
                  <a:pt x="2702" y="1739"/>
                </a:lnTo>
                <a:lnTo>
                  <a:pt x="2708" y="1737"/>
                </a:lnTo>
                <a:lnTo>
                  <a:pt x="2716" y="1739"/>
                </a:lnTo>
                <a:lnTo>
                  <a:pt x="2716" y="1739"/>
                </a:lnTo>
                <a:lnTo>
                  <a:pt x="2739" y="1745"/>
                </a:lnTo>
                <a:lnTo>
                  <a:pt x="2769" y="1756"/>
                </a:lnTo>
                <a:lnTo>
                  <a:pt x="2798" y="1767"/>
                </a:lnTo>
                <a:lnTo>
                  <a:pt x="2817" y="1776"/>
                </a:lnTo>
                <a:lnTo>
                  <a:pt x="2817" y="1776"/>
                </a:lnTo>
                <a:lnTo>
                  <a:pt x="2822" y="1777"/>
                </a:lnTo>
                <a:lnTo>
                  <a:pt x="2825" y="1780"/>
                </a:lnTo>
                <a:lnTo>
                  <a:pt x="2830" y="1790"/>
                </a:lnTo>
                <a:lnTo>
                  <a:pt x="2833" y="1795"/>
                </a:lnTo>
                <a:lnTo>
                  <a:pt x="2837" y="1798"/>
                </a:lnTo>
                <a:lnTo>
                  <a:pt x="2843" y="1801"/>
                </a:lnTo>
                <a:lnTo>
                  <a:pt x="2851" y="1803"/>
                </a:lnTo>
                <a:lnTo>
                  <a:pt x="2851" y="1803"/>
                </a:lnTo>
                <a:lnTo>
                  <a:pt x="2872" y="1806"/>
                </a:lnTo>
                <a:lnTo>
                  <a:pt x="2883" y="1809"/>
                </a:lnTo>
                <a:lnTo>
                  <a:pt x="2891" y="1812"/>
                </a:lnTo>
                <a:lnTo>
                  <a:pt x="2899" y="1817"/>
                </a:lnTo>
                <a:lnTo>
                  <a:pt x="2906" y="1822"/>
                </a:lnTo>
                <a:lnTo>
                  <a:pt x="2912" y="1829"/>
                </a:lnTo>
                <a:lnTo>
                  <a:pt x="2914" y="1835"/>
                </a:lnTo>
                <a:lnTo>
                  <a:pt x="2914" y="1835"/>
                </a:lnTo>
                <a:lnTo>
                  <a:pt x="2917" y="1841"/>
                </a:lnTo>
                <a:lnTo>
                  <a:pt x="2920" y="1845"/>
                </a:lnTo>
                <a:lnTo>
                  <a:pt x="2925" y="1846"/>
                </a:lnTo>
                <a:lnTo>
                  <a:pt x="2930" y="1846"/>
                </a:lnTo>
                <a:lnTo>
                  <a:pt x="2941" y="1846"/>
                </a:lnTo>
                <a:lnTo>
                  <a:pt x="2954" y="1846"/>
                </a:lnTo>
                <a:lnTo>
                  <a:pt x="2954" y="1846"/>
                </a:lnTo>
                <a:lnTo>
                  <a:pt x="2960" y="1846"/>
                </a:lnTo>
                <a:lnTo>
                  <a:pt x="2970" y="1845"/>
                </a:lnTo>
                <a:lnTo>
                  <a:pt x="2991" y="1838"/>
                </a:lnTo>
                <a:lnTo>
                  <a:pt x="3002" y="1838"/>
                </a:lnTo>
                <a:lnTo>
                  <a:pt x="3011" y="1838"/>
                </a:lnTo>
                <a:lnTo>
                  <a:pt x="3016" y="1840"/>
                </a:lnTo>
                <a:lnTo>
                  <a:pt x="3021" y="1841"/>
                </a:lnTo>
                <a:lnTo>
                  <a:pt x="3024" y="1845"/>
                </a:lnTo>
                <a:lnTo>
                  <a:pt x="3028" y="1849"/>
                </a:lnTo>
                <a:lnTo>
                  <a:pt x="3028" y="1849"/>
                </a:lnTo>
                <a:lnTo>
                  <a:pt x="3031" y="1857"/>
                </a:lnTo>
                <a:lnTo>
                  <a:pt x="3032" y="1865"/>
                </a:lnTo>
                <a:lnTo>
                  <a:pt x="3031" y="1873"/>
                </a:lnTo>
                <a:lnTo>
                  <a:pt x="3029" y="1880"/>
                </a:lnTo>
                <a:lnTo>
                  <a:pt x="3026" y="1894"/>
                </a:lnTo>
                <a:lnTo>
                  <a:pt x="3026" y="1902"/>
                </a:lnTo>
                <a:lnTo>
                  <a:pt x="3028" y="1912"/>
                </a:lnTo>
                <a:lnTo>
                  <a:pt x="3028" y="1912"/>
                </a:lnTo>
                <a:lnTo>
                  <a:pt x="3029" y="1920"/>
                </a:lnTo>
                <a:lnTo>
                  <a:pt x="3031" y="1930"/>
                </a:lnTo>
                <a:lnTo>
                  <a:pt x="3031" y="1947"/>
                </a:lnTo>
                <a:lnTo>
                  <a:pt x="3032" y="1955"/>
                </a:lnTo>
                <a:lnTo>
                  <a:pt x="3032" y="1962"/>
                </a:lnTo>
                <a:lnTo>
                  <a:pt x="3034" y="1968"/>
                </a:lnTo>
                <a:lnTo>
                  <a:pt x="3039" y="1973"/>
                </a:lnTo>
                <a:lnTo>
                  <a:pt x="3039" y="1973"/>
                </a:lnTo>
                <a:lnTo>
                  <a:pt x="3055" y="1986"/>
                </a:lnTo>
                <a:lnTo>
                  <a:pt x="3061" y="1991"/>
                </a:lnTo>
                <a:lnTo>
                  <a:pt x="3066" y="1997"/>
                </a:lnTo>
                <a:lnTo>
                  <a:pt x="3066" y="1997"/>
                </a:lnTo>
                <a:lnTo>
                  <a:pt x="3074" y="2003"/>
                </a:lnTo>
                <a:lnTo>
                  <a:pt x="3085" y="2012"/>
                </a:lnTo>
                <a:lnTo>
                  <a:pt x="3090" y="2016"/>
                </a:lnTo>
                <a:lnTo>
                  <a:pt x="3095" y="2021"/>
                </a:lnTo>
                <a:lnTo>
                  <a:pt x="3098" y="2028"/>
                </a:lnTo>
                <a:lnTo>
                  <a:pt x="3098" y="2034"/>
                </a:lnTo>
                <a:lnTo>
                  <a:pt x="3098" y="2034"/>
                </a:lnTo>
                <a:lnTo>
                  <a:pt x="3100" y="2037"/>
                </a:lnTo>
                <a:lnTo>
                  <a:pt x="3101" y="2037"/>
                </a:lnTo>
                <a:lnTo>
                  <a:pt x="3109" y="2028"/>
                </a:lnTo>
                <a:lnTo>
                  <a:pt x="3114" y="2021"/>
                </a:lnTo>
                <a:lnTo>
                  <a:pt x="3121" y="2016"/>
                </a:lnTo>
                <a:lnTo>
                  <a:pt x="3124" y="2015"/>
                </a:lnTo>
                <a:lnTo>
                  <a:pt x="3127" y="2015"/>
                </a:lnTo>
                <a:lnTo>
                  <a:pt x="3132" y="2016"/>
                </a:lnTo>
                <a:lnTo>
                  <a:pt x="3137" y="2018"/>
                </a:lnTo>
                <a:lnTo>
                  <a:pt x="3137" y="2018"/>
                </a:lnTo>
                <a:lnTo>
                  <a:pt x="3143" y="2021"/>
                </a:lnTo>
                <a:lnTo>
                  <a:pt x="3150" y="2021"/>
                </a:lnTo>
                <a:lnTo>
                  <a:pt x="3153" y="2018"/>
                </a:lnTo>
                <a:lnTo>
                  <a:pt x="3156" y="2013"/>
                </a:lnTo>
                <a:lnTo>
                  <a:pt x="3159" y="1999"/>
                </a:lnTo>
                <a:lnTo>
                  <a:pt x="3164" y="1983"/>
                </a:lnTo>
                <a:lnTo>
                  <a:pt x="3164" y="1983"/>
                </a:lnTo>
                <a:lnTo>
                  <a:pt x="3164" y="1975"/>
                </a:lnTo>
                <a:lnTo>
                  <a:pt x="3164" y="1968"/>
                </a:lnTo>
                <a:lnTo>
                  <a:pt x="3161" y="1960"/>
                </a:lnTo>
                <a:lnTo>
                  <a:pt x="3156" y="1952"/>
                </a:lnTo>
                <a:lnTo>
                  <a:pt x="3153" y="1942"/>
                </a:lnTo>
                <a:lnTo>
                  <a:pt x="3150" y="1934"/>
                </a:lnTo>
                <a:lnTo>
                  <a:pt x="3146" y="1925"/>
                </a:lnTo>
                <a:lnTo>
                  <a:pt x="3148" y="1914"/>
                </a:lnTo>
                <a:lnTo>
                  <a:pt x="3148" y="1914"/>
                </a:lnTo>
                <a:lnTo>
                  <a:pt x="3148" y="1902"/>
                </a:lnTo>
                <a:lnTo>
                  <a:pt x="3146" y="1894"/>
                </a:lnTo>
                <a:lnTo>
                  <a:pt x="3140" y="1880"/>
                </a:lnTo>
                <a:lnTo>
                  <a:pt x="3138" y="1875"/>
                </a:lnTo>
                <a:lnTo>
                  <a:pt x="3138" y="1869"/>
                </a:lnTo>
                <a:lnTo>
                  <a:pt x="3142" y="1865"/>
                </a:lnTo>
                <a:lnTo>
                  <a:pt x="3150" y="1861"/>
                </a:lnTo>
                <a:lnTo>
                  <a:pt x="3150" y="1861"/>
                </a:lnTo>
                <a:lnTo>
                  <a:pt x="3174" y="1849"/>
                </a:lnTo>
                <a:lnTo>
                  <a:pt x="3185" y="1843"/>
                </a:lnTo>
                <a:lnTo>
                  <a:pt x="3196" y="1833"/>
                </a:lnTo>
                <a:lnTo>
                  <a:pt x="3207" y="1825"/>
                </a:lnTo>
                <a:lnTo>
                  <a:pt x="3215" y="1814"/>
                </a:lnTo>
                <a:lnTo>
                  <a:pt x="3220" y="1801"/>
                </a:lnTo>
                <a:lnTo>
                  <a:pt x="3222" y="1795"/>
                </a:lnTo>
                <a:lnTo>
                  <a:pt x="3222" y="1788"/>
                </a:lnTo>
                <a:lnTo>
                  <a:pt x="3222" y="1788"/>
                </a:lnTo>
                <a:lnTo>
                  <a:pt x="3219" y="1774"/>
                </a:lnTo>
                <a:lnTo>
                  <a:pt x="3212" y="1756"/>
                </a:lnTo>
                <a:lnTo>
                  <a:pt x="3203" y="1739"/>
                </a:lnTo>
                <a:lnTo>
                  <a:pt x="3193" y="1719"/>
                </a:lnTo>
                <a:lnTo>
                  <a:pt x="3182" y="1703"/>
                </a:lnTo>
                <a:lnTo>
                  <a:pt x="3172" y="1690"/>
                </a:lnTo>
                <a:lnTo>
                  <a:pt x="3162" y="1681"/>
                </a:lnTo>
                <a:lnTo>
                  <a:pt x="3156" y="1676"/>
                </a:lnTo>
                <a:lnTo>
                  <a:pt x="3156" y="1676"/>
                </a:lnTo>
                <a:lnTo>
                  <a:pt x="3153" y="1673"/>
                </a:lnTo>
                <a:lnTo>
                  <a:pt x="3150" y="1666"/>
                </a:lnTo>
                <a:lnTo>
                  <a:pt x="3146" y="1660"/>
                </a:lnTo>
                <a:lnTo>
                  <a:pt x="3146" y="1654"/>
                </a:lnTo>
                <a:lnTo>
                  <a:pt x="3146" y="1645"/>
                </a:lnTo>
                <a:lnTo>
                  <a:pt x="3150" y="1639"/>
                </a:lnTo>
                <a:lnTo>
                  <a:pt x="3156" y="1636"/>
                </a:lnTo>
                <a:lnTo>
                  <a:pt x="3166" y="1634"/>
                </a:lnTo>
                <a:lnTo>
                  <a:pt x="3166" y="1634"/>
                </a:lnTo>
                <a:lnTo>
                  <a:pt x="3177" y="1633"/>
                </a:lnTo>
                <a:lnTo>
                  <a:pt x="3185" y="1631"/>
                </a:lnTo>
                <a:lnTo>
                  <a:pt x="3193" y="1628"/>
                </a:lnTo>
                <a:lnTo>
                  <a:pt x="3198" y="1623"/>
                </a:lnTo>
                <a:lnTo>
                  <a:pt x="3203" y="1618"/>
                </a:lnTo>
                <a:lnTo>
                  <a:pt x="3204" y="1612"/>
                </a:lnTo>
                <a:lnTo>
                  <a:pt x="3204" y="1607"/>
                </a:lnTo>
                <a:lnTo>
                  <a:pt x="3203" y="1602"/>
                </a:lnTo>
                <a:lnTo>
                  <a:pt x="3203" y="1602"/>
                </a:lnTo>
                <a:lnTo>
                  <a:pt x="3196" y="1588"/>
                </a:lnTo>
                <a:lnTo>
                  <a:pt x="3188" y="1570"/>
                </a:lnTo>
                <a:lnTo>
                  <a:pt x="3186" y="1560"/>
                </a:lnTo>
                <a:lnTo>
                  <a:pt x="3185" y="1549"/>
                </a:lnTo>
                <a:lnTo>
                  <a:pt x="3185" y="1541"/>
                </a:lnTo>
                <a:lnTo>
                  <a:pt x="3186" y="1532"/>
                </a:lnTo>
                <a:lnTo>
                  <a:pt x="3186" y="1532"/>
                </a:lnTo>
                <a:lnTo>
                  <a:pt x="3188" y="1528"/>
                </a:lnTo>
                <a:lnTo>
                  <a:pt x="3188" y="1523"/>
                </a:lnTo>
                <a:lnTo>
                  <a:pt x="3186" y="1515"/>
                </a:lnTo>
                <a:lnTo>
                  <a:pt x="3178" y="1496"/>
                </a:lnTo>
                <a:lnTo>
                  <a:pt x="3177" y="1488"/>
                </a:lnTo>
                <a:lnTo>
                  <a:pt x="3177" y="1483"/>
                </a:lnTo>
                <a:lnTo>
                  <a:pt x="3178" y="1480"/>
                </a:lnTo>
                <a:lnTo>
                  <a:pt x="3180" y="1475"/>
                </a:lnTo>
                <a:lnTo>
                  <a:pt x="3185" y="1472"/>
                </a:lnTo>
                <a:lnTo>
                  <a:pt x="3191" y="1471"/>
                </a:lnTo>
                <a:lnTo>
                  <a:pt x="3198" y="1467"/>
                </a:lnTo>
                <a:lnTo>
                  <a:pt x="3198" y="1467"/>
                </a:lnTo>
                <a:lnTo>
                  <a:pt x="3215" y="1464"/>
                </a:lnTo>
                <a:lnTo>
                  <a:pt x="3233" y="1464"/>
                </a:lnTo>
                <a:lnTo>
                  <a:pt x="3251" y="1467"/>
                </a:lnTo>
                <a:lnTo>
                  <a:pt x="3267" y="1471"/>
                </a:lnTo>
                <a:lnTo>
                  <a:pt x="3291" y="1477"/>
                </a:lnTo>
                <a:lnTo>
                  <a:pt x="3300" y="1479"/>
                </a:lnTo>
                <a:lnTo>
                  <a:pt x="3305" y="1479"/>
                </a:lnTo>
                <a:lnTo>
                  <a:pt x="3305" y="1479"/>
                </a:lnTo>
                <a:lnTo>
                  <a:pt x="3310" y="1475"/>
                </a:lnTo>
                <a:lnTo>
                  <a:pt x="3320" y="1471"/>
                </a:lnTo>
                <a:lnTo>
                  <a:pt x="3325" y="1469"/>
                </a:lnTo>
                <a:lnTo>
                  <a:pt x="3331" y="1467"/>
                </a:lnTo>
                <a:lnTo>
                  <a:pt x="3337" y="1469"/>
                </a:lnTo>
                <a:lnTo>
                  <a:pt x="3347" y="1472"/>
                </a:lnTo>
                <a:lnTo>
                  <a:pt x="3347" y="1472"/>
                </a:lnTo>
                <a:lnTo>
                  <a:pt x="3363" y="1482"/>
                </a:lnTo>
                <a:lnTo>
                  <a:pt x="3379" y="1495"/>
                </a:lnTo>
                <a:lnTo>
                  <a:pt x="3394" y="1506"/>
                </a:lnTo>
                <a:lnTo>
                  <a:pt x="3400" y="1509"/>
                </a:lnTo>
                <a:lnTo>
                  <a:pt x="3406" y="1512"/>
                </a:lnTo>
                <a:lnTo>
                  <a:pt x="3406" y="1512"/>
                </a:lnTo>
                <a:lnTo>
                  <a:pt x="3410" y="1514"/>
                </a:lnTo>
                <a:lnTo>
                  <a:pt x="3410" y="1517"/>
                </a:lnTo>
                <a:lnTo>
                  <a:pt x="3403" y="1523"/>
                </a:lnTo>
                <a:lnTo>
                  <a:pt x="3402" y="1527"/>
                </a:lnTo>
                <a:lnTo>
                  <a:pt x="3402" y="1528"/>
                </a:lnTo>
                <a:lnTo>
                  <a:pt x="3403" y="1530"/>
                </a:lnTo>
                <a:lnTo>
                  <a:pt x="3408" y="1535"/>
                </a:lnTo>
                <a:lnTo>
                  <a:pt x="3421" y="1536"/>
                </a:lnTo>
                <a:lnTo>
                  <a:pt x="3421" y="1536"/>
                </a:lnTo>
                <a:lnTo>
                  <a:pt x="3445" y="1540"/>
                </a:lnTo>
                <a:lnTo>
                  <a:pt x="3461" y="1540"/>
                </a:lnTo>
                <a:lnTo>
                  <a:pt x="3467" y="1541"/>
                </a:lnTo>
                <a:lnTo>
                  <a:pt x="3472" y="1541"/>
                </a:lnTo>
                <a:lnTo>
                  <a:pt x="3475" y="1544"/>
                </a:lnTo>
                <a:lnTo>
                  <a:pt x="3480" y="1549"/>
                </a:lnTo>
                <a:lnTo>
                  <a:pt x="3480" y="1549"/>
                </a:lnTo>
                <a:lnTo>
                  <a:pt x="3483" y="1552"/>
                </a:lnTo>
                <a:lnTo>
                  <a:pt x="3483" y="1557"/>
                </a:lnTo>
                <a:lnTo>
                  <a:pt x="3482" y="1560"/>
                </a:lnTo>
                <a:lnTo>
                  <a:pt x="3480" y="1564"/>
                </a:lnTo>
                <a:lnTo>
                  <a:pt x="3479" y="1568"/>
                </a:lnTo>
                <a:lnTo>
                  <a:pt x="3475" y="1575"/>
                </a:lnTo>
                <a:lnTo>
                  <a:pt x="3475" y="1583"/>
                </a:lnTo>
                <a:lnTo>
                  <a:pt x="3475" y="1593"/>
                </a:lnTo>
                <a:lnTo>
                  <a:pt x="3475" y="1593"/>
                </a:lnTo>
                <a:lnTo>
                  <a:pt x="3477" y="1602"/>
                </a:lnTo>
                <a:lnTo>
                  <a:pt x="3480" y="1610"/>
                </a:lnTo>
                <a:lnTo>
                  <a:pt x="3487" y="1623"/>
                </a:lnTo>
                <a:lnTo>
                  <a:pt x="3490" y="1633"/>
                </a:lnTo>
                <a:lnTo>
                  <a:pt x="3490" y="1639"/>
                </a:lnTo>
                <a:lnTo>
                  <a:pt x="3490" y="1645"/>
                </a:lnTo>
                <a:lnTo>
                  <a:pt x="3490" y="1645"/>
                </a:lnTo>
                <a:lnTo>
                  <a:pt x="3488" y="1652"/>
                </a:lnTo>
                <a:lnTo>
                  <a:pt x="3490" y="1654"/>
                </a:lnTo>
                <a:lnTo>
                  <a:pt x="3493" y="1655"/>
                </a:lnTo>
                <a:lnTo>
                  <a:pt x="3496" y="1654"/>
                </a:lnTo>
                <a:lnTo>
                  <a:pt x="3503" y="1654"/>
                </a:lnTo>
                <a:lnTo>
                  <a:pt x="3508" y="1654"/>
                </a:lnTo>
                <a:lnTo>
                  <a:pt x="3516" y="1657"/>
                </a:lnTo>
                <a:lnTo>
                  <a:pt x="3522" y="1663"/>
                </a:lnTo>
                <a:lnTo>
                  <a:pt x="3522" y="1663"/>
                </a:lnTo>
                <a:lnTo>
                  <a:pt x="3535" y="1678"/>
                </a:lnTo>
                <a:lnTo>
                  <a:pt x="3541" y="1682"/>
                </a:lnTo>
                <a:lnTo>
                  <a:pt x="3546" y="1686"/>
                </a:lnTo>
                <a:lnTo>
                  <a:pt x="3551" y="1687"/>
                </a:lnTo>
                <a:lnTo>
                  <a:pt x="3556" y="1687"/>
                </a:lnTo>
                <a:lnTo>
                  <a:pt x="3559" y="1687"/>
                </a:lnTo>
                <a:lnTo>
                  <a:pt x="3560" y="1684"/>
                </a:lnTo>
                <a:lnTo>
                  <a:pt x="3560" y="1684"/>
                </a:lnTo>
                <a:lnTo>
                  <a:pt x="3565" y="1676"/>
                </a:lnTo>
                <a:lnTo>
                  <a:pt x="3572" y="1665"/>
                </a:lnTo>
                <a:lnTo>
                  <a:pt x="3575" y="1660"/>
                </a:lnTo>
                <a:lnTo>
                  <a:pt x="3580" y="1657"/>
                </a:lnTo>
                <a:lnTo>
                  <a:pt x="3585" y="1655"/>
                </a:lnTo>
                <a:lnTo>
                  <a:pt x="3591" y="1657"/>
                </a:lnTo>
                <a:lnTo>
                  <a:pt x="3591" y="1657"/>
                </a:lnTo>
                <a:lnTo>
                  <a:pt x="3597" y="1660"/>
                </a:lnTo>
                <a:lnTo>
                  <a:pt x="3604" y="1660"/>
                </a:lnTo>
                <a:lnTo>
                  <a:pt x="3610" y="1658"/>
                </a:lnTo>
                <a:lnTo>
                  <a:pt x="3617" y="1655"/>
                </a:lnTo>
                <a:lnTo>
                  <a:pt x="3621" y="1650"/>
                </a:lnTo>
                <a:lnTo>
                  <a:pt x="3625" y="1644"/>
                </a:lnTo>
                <a:lnTo>
                  <a:pt x="3626" y="1637"/>
                </a:lnTo>
                <a:lnTo>
                  <a:pt x="3626" y="1629"/>
                </a:lnTo>
                <a:lnTo>
                  <a:pt x="3626" y="1629"/>
                </a:lnTo>
                <a:lnTo>
                  <a:pt x="3623" y="1613"/>
                </a:lnTo>
                <a:lnTo>
                  <a:pt x="3623" y="1605"/>
                </a:lnTo>
                <a:lnTo>
                  <a:pt x="3625" y="1599"/>
                </a:lnTo>
                <a:lnTo>
                  <a:pt x="3626" y="1594"/>
                </a:lnTo>
                <a:lnTo>
                  <a:pt x="3630" y="1589"/>
                </a:lnTo>
                <a:lnTo>
                  <a:pt x="3634" y="1588"/>
                </a:lnTo>
                <a:lnTo>
                  <a:pt x="3639" y="1586"/>
                </a:lnTo>
                <a:lnTo>
                  <a:pt x="3639" y="1586"/>
                </a:lnTo>
                <a:lnTo>
                  <a:pt x="3647" y="1586"/>
                </a:lnTo>
                <a:lnTo>
                  <a:pt x="3654" y="1588"/>
                </a:lnTo>
                <a:lnTo>
                  <a:pt x="3660" y="1589"/>
                </a:lnTo>
                <a:lnTo>
                  <a:pt x="3666" y="1594"/>
                </a:lnTo>
                <a:lnTo>
                  <a:pt x="3678" y="1602"/>
                </a:lnTo>
                <a:lnTo>
                  <a:pt x="3684" y="1610"/>
                </a:lnTo>
                <a:lnTo>
                  <a:pt x="3684" y="1610"/>
                </a:lnTo>
                <a:lnTo>
                  <a:pt x="3687" y="1621"/>
                </a:lnTo>
                <a:lnTo>
                  <a:pt x="3691" y="1634"/>
                </a:lnTo>
                <a:lnTo>
                  <a:pt x="3695" y="1649"/>
                </a:lnTo>
                <a:lnTo>
                  <a:pt x="3699" y="1654"/>
                </a:lnTo>
                <a:lnTo>
                  <a:pt x="3702" y="1657"/>
                </a:lnTo>
                <a:lnTo>
                  <a:pt x="3702" y="1657"/>
                </a:lnTo>
                <a:lnTo>
                  <a:pt x="3707" y="1662"/>
                </a:lnTo>
                <a:lnTo>
                  <a:pt x="3710" y="1670"/>
                </a:lnTo>
                <a:lnTo>
                  <a:pt x="3719" y="1690"/>
                </a:lnTo>
                <a:lnTo>
                  <a:pt x="3724" y="1702"/>
                </a:lnTo>
                <a:lnTo>
                  <a:pt x="3731" y="1711"/>
                </a:lnTo>
                <a:lnTo>
                  <a:pt x="3735" y="1721"/>
                </a:lnTo>
                <a:lnTo>
                  <a:pt x="3743" y="1726"/>
                </a:lnTo>
                <a:lnTo>
                  <a:pt x="3743" y="1726"/>
                </a:lnTo>
                <a:lnTo>
                  <a:pt x="3750" y="1731"/>
                </a:lnTo>
                <a:lnTo>
                  <a:pt x="3756" y="1737"/>
                </a:lnTo>
                <a:lnTo>
                  <a:pt x="3760" y="1742"/>
                </a:lnTo>
                <a:lnTo>
                  <a:pt x="3763" y="1748"/>
                </a:lnTo>
                <a:lnTo>
                  <a:pt x="3764" y="1753"/>
                </a:lnTo>
                <a:lnTo>
                  <a:pt x="3764" y="1759"/>
                </a:lnTo>
                <a:lnTo>
                  <a:pt x="3763" y="1764"/>
                </a:lnTo>
                <a:lnTo>
                  <a:pt x="3763" y="1767"/>
                </a:lnTo>
                <a:lnTo>
                  <a:pt x="3763" y="1767"/>
                </a:lnTo>
                <a:lnTo>
                  <a:pt x="3760" y="1771"/>
                </a:lnTo>
                <a:lnTo>
                  <a:pt x="3755" y="1774"/>
                </a:lnTo>
                <a:lnTo>
                  <a:pt x="3743" y="1779"/>
                </a:lnTo>
                <a:lnTo>
                  <a:pt x="3739" y="1780"/>
                </a:lnTo>
                <a:lnTo>
                  <a:pt x="3735" y="1784"/>
                </a:lnTo>
                <a:lnTo>
                  <a:pt x="3735" y="1785"/>
                </a:lnTo>
                <a:lnTo>
                  <a:pt x="3739" y="1788"/>
                </a:lnTo>
                <a:lnTo>
                  <a:pt x="3739" y="1788"/>
                </a:lnTo>
                <a:lnTo>
                  <a:pt x="3753" y="1795"/>
                </a:lnTo>
                <a:lnTo>
                  <a:pt x="3768" y="1800"/>
                </a:lnTo>
                <a:lnTo>
                  <a:pt x="3790" y="1804"/>
                </a:lnTo>
                <a:lnTo>
                  <a:pt x="3790" y="1804"/>
                </a:lnTo>
                <a:lnTo>
                  <a:pt x="3813" y="1814"/>
                </a:lnTo>
                <a:lnTo>
                  <a:pt x="3825" y="1820"/>
                </a:lnTo>
                <a:lnTo>
                  <a:pt x="3830" y="1824"/>
                </a:lnTo>
                <a:lnTo>
                  <a:pt x="3833" y="1829"/>
                </a:lnTo>
                <a:lnTo>
                  <a:pt x="3833" y="1829"/>
                </a:lnTo>
                <a:lnTo>
                  <a:pt x="3837" y="1833"/>
                </a:lnTo>
                <a:lnTo>
                  <a:pt x="3843" y="1838"/>
                </a:lnTo>
                <a:lnTo>
                  <a:pt x="3861" y="1853"/>
                </a:lnTo>
                <a:lnTo>
                  <a:pt x="3870" y="1859"/>
                </a:lnTo>
                <a:lnTo>
                  <a:pt x="3880" y="1864"/>
                </a:lnTo>
                <a:lnTo>
                  <a:pt x="3888" y="1867"/>
                </a:lnTo>
                <a:lnTo>
                  <a:pt x="3894" y="1867"/>
                </a:lnTo>
                <a:lnTo>
                  <a:pt x="3894" y="1867"/>
                </a:lnTo>
                <a:lnTo>
                  <a:pt x="3898" y="1867"/>
                </a:lnTo>
                <a:lnTo>
                  <a:pt x="3902" y="1867"/>
                </a:lnTo>
                <a:lnTo>
                  <a:pt x="3906" y="1870"/>
                </a:lnTo>
                <a:lnTo>
                  <a:pt x="3909" y="1873"/>
                </a:lnTo>
                <a:lnTo>
                  <a:pt x="3914" y="1881"/>
                </a:lnTo>
                <a:lnTo>
                  <a:pt x="3915" y="1888"/>
                </a:lnTo>
                <a:lnTo>
                  <a:pt x="3915" y="1888"/>
                </a:lnTo>
                <a:lnTo>
                  <a:pt x="3914" y="1894"/>
                </a:lnTo>
                <a:lnTo>
                  <a:pt x="3912" y="1902"/>
                </a:lnTo>
                <a:lnTo>
                  <a:pt x="3912" y="1907"/>
                </a:lnTo>
                <a:lnTo>
                  <a:pt x="3914" y="1910"/>
                </a:lnTo>
                <a:lnTo>
                  <a:pt x="3917" y="1914"/>
                </a:lnTo>
                <a:lnTo>
                  <a:pt x="3922" y="1915"/>
                </a:lnTo>
                <a:lnTo>
                  <a:pt x="3922" y="1915"/>
                </a:lnTo>
                <a:lnTo>
                  <a:pt x="3926" y="1917"/>
                </a:lnTo>
                <a:lnTo>
                  <a:pt x="3931" y="1915"/>
                </a:lnTo>
                <a:lnTo>
                  <a:pt x="3941" y="1912"/>
                </a:lnTo>
                <a:lnTo>
                  <a:pt x="3944" y="1910"/>
                </a:lnTo>
                <a:lnTo>
                  <a:pt x="3947" y="1910"/>
                </a:lnTo>
                <a:lnTo>
                  <a:pt x="3951" y="1912"/>
                </a:lnTo>
                <a:lnTo>
                  <a:pt x="3954" y="1915"/>
                </a:lnTo>
                <a:lnTo>
                  <a:pt x="3954" y="1915"/>
                </a:lnTo>
                <a:lnTo>
                  <a:pt x="3959" y="1926"/>
                </a:lnTo>
                <a:lnTo>
                  <a:pt x="3962" y="1936"/>
                </a:lnTo>
                <a:lnTo>
                  <a:pt x="3965" y="1952"/>
                </a:lnTo>
                <a:lnTo>
                  <a:pt x="3965" y="1952"/>
                </a:lnTo>
                <a:lnTo>
                  <a:pt x="3965" y="1967"/>
                </a:lnTo>
                <a:lnTo>
                  <a:pt x="3963" y="1975"/>
                </a:lnTo>
                <a:lnTo>
                  <a:pt x="3962" y="1984"/>
                </a:lnTo>
                <a:lnTo>
                  <a:pt x="3957" y="1995"/>
                </a:lnTo>
                <a:lnTo>
                  <a:pt x="3952" y="2005"/>
                </a:lnTo>
                <a:lnTo>
                  <a:pt x="3944" y="2015"/>
                </a:lnTo>
                <a:lnTo>
                  <a:pt x="3936" y="2023"/>
                </a:lnTo>
                <a:lnTo>
                  <a:pt x="3936" y="2023"/>
                </a:lnTo>
                <a:lnTo>
                  <a:pt x="3925" y="2028"/>
                </a:lnTo>
                <a:lnTo>
                  <a:pt x="3915" y="2029"/>
                </a:lnTo>
                <a:lnTo>
                  <a:pt x="3906" y="2031"/>
                </a:lnTo>
                <a:lnTo>
                  <a:pt x="3898" y="2029"/>
                </a:lnTo>
                <a:lnTo>
                  <a:pt x="3888" y="2029"/>
                </a:lnTo>
                <a:lnTo>
                  <a:pt x="3880" y="2029"/>
                </a:lnTo>
                <a:lnTo>
                  <a:pt x="3874" y="2031"/>
                </a:lnTo>
                <a:lnTo>
                  <a:pt x="3865" y="2036"/>
                </a:lnTo>
                <a:lnTo>
                  <a:pt x="3865" y="2036"/>
                </a:lnTo>
                <a:lnTo>
                  <a:pt x="3859" y="2042"/>
                </a:lnTo>
                <a:lnTo>
                  <a:pt x="3854" y="2048"/>
                </a:lnTo>
                <a:lnTo>
                  <a:pt x="3846" y="2061"/>
                </a:lnTo>
                <a:lnTo>
                  <a:pt x="3841" y="2066"/>
                </a:lnTo>
                <a:lnTo>
                  <a:pt x="3837" y="2071"/>
                </a:lnTo>
                <a:lnTo>
                  <a:pt x="3829" y="2074"/>
                </a:lnTo>
                <a:lnTo>
                  <a:pt x="3821" y="2076"/>
                </a:lnTo>
                <a:lnTo>
                  <a:pt x="3821" y="2076"/>
                </a:lnTo>
                <a:lnTo>
                  <a:pt x="3771" y="2079"/>
                </a:lnTo>
                <a:lnTo>
                  <a:pt x="3737" y="2081"/>
                </a:lnTo>
                <a:lnTo>
                  <a:pt x="3737" y="2081"/>
                </a:lnTo>
                <a:lnTo>
                  <a:pt x="3726" y="2077"/>
                </a:lnTo>
                <a:lnTo>
                  <a:pt x="3708" y="2074"/>
                </a:lnTo>
                <a:lnTo>
                  <a:pt x="3699" y="2073"/>
                </a:lnTo>
                <a:lnTo>
                  <a:pt x="3687" y="2073"/>
                </a:lnTo>
                <a:lnTo>
                  <a:pt x="3676" y="2073"/>
                </a:lnTo>
                <a:lnTo>
                  <a:pt x="3665" y="2076"/>
                </a:lnTo>
                <a:lnTo>
                  <a:pt x="3665" y="2076"/>
                </a:lnTo>
                <a:lnTo>
                  <a:pt x="3652" y="2079"/>
                </a:lnTo>
                <a:lnTo>
                  <a:pt x="3638" y="2081"/>
                </a:lnTo>
                <a:lnTo>
                  <a:pt x="3605" y="2085"/>
                </a:lnTo>
                <a:lnTo>
                  <a:pt x="3591" y="2090"/>
                </a:lnTo>
                <a:lnTo>
                  <a:pt x="3577" y="2095"/>
                </a:lnTo>
                <a:lnTo>
                  <a:pt x="3565" y="2103"/>
                </a:lnTo>
                <a:lnTo>
                  <a:pt x="3562" y="2106"/>
                </a:lnTo>
                <a:lnTo>
                  <a:pt x="3559" y="2113"/>
                </a:lnTo>
                <a:lnTo>
                  <a:pt x="3559" y="2113"/>
                </a:lnTo>
                <a:lnTo>
                  <a:pt x="3556" y="2117"/>
                </a:lnTo>
                <a:lnTo>
                  <a:pt x="3552" y="2121"/>
                </a:lnTo>
                <a:lnTo>
                  <a:pt x="3549" y="2122"/>
                </a:lnTo>
                <a:lnTo>
                  <a:pt x="3546" y="2124"/>
                </a:lnTo>
                <a:lnTo>
                  <a:pt x="3538" y="2124"/>
                </a:lnTo>
                <a:lnTo>
                  <a:pt x="3530" y="2125"/>
                </a:lnTo>
                <a:lnTo>
                  <a:pt x="3520" y="2127"/>
                </a:lnTo>
                <a:lnTo>
                  <a:pt x="3514" y="2129"/>
                </a:lnTo>
                <a:lnTo>
                  <a:pt x="3509" y="2134"/>
                </a:lnTo>
                <a:lnTo>
                  <a:pt x="3503" y="2138"/>
                </a:lnTo>
                <a:lnTo>
                  <a:pt x="3498" y="2145"/>
                </a:lnTo>
                <a:lnTo>
                  <a:pt x="3491" y="2154"/>
                </a:lnTo>
                <a:lnTo>
                  <a:pt x="3485" y="2166"/>
                </a:lnTo>
                <a:lnTo>
                  <a:pt x="3485" y="2166"/>
                </a:lnTo>
                <a:lnTo>
                  <a:pt x="3467" y="2195"/>
                </a:lnTo>
                <a:lnTo>
                  <a:pt x="3467" y="2195"/>
                </a:lnTo>
                <a:lnTo>
                  <a:pt x="3491" y="2177"/>
                </a:lnTo>
                <a:lnTo>
                  <a:pt x="3504" y="2169"/>
                </a:lnTo>
                <a:lnTo>
                  <a:pt x="3516" y="2162"/>
                </a:lnTo>
                <a:lnTo>
                  <a:pt x="3516" y="2162"/>
                </a:lnTo>
                <a:lnTo>
                  <a:pt x="3541" y="2150"/>
                </a:lnTo>
                <a:lnTo>
                  <a:pt x="3570" y="2135"/>
                </a:lnTo>
                <a:lnTo>
                  <a:pt x="3585" y="2129"/>
                </a:lnTo>
                <a:lnTo>
                  <a:pt x="3599" y="2124"/>
                </a:lnTo>
                <a:lnTo>
                  <a:pt x="3612" y="2122"/>
                </a:lnTo>
                <a:lnTo>
                  <a:pt x="3617" y="2122"/>
                </a:lnTo>
                <a:lnTo>
                  <a:pt x="3621" y="2124"/>
                </a:lnTo>
                <a:lnTo>
                  <a:pt x="3621" y="2124"/>
                </a:lnTo>
                <a:lnTo>
                  <a:pt x="3639" y="2130"/>
                </a:lnTo>
                <a:lnTo>
                  <a:pt x="3655" y="2135"/>
                </a:lnTo>
                <a:lnTo>
                  <a:pt x="3662" y="2137"/>
                </a:lnTo>
                <a:lnTo>
                  <a:pt x="3668" y="2140"/>
                </a:lnTo>
                <a:lnTo>
                  <a:pt x="3671" y="2145"/>
                </a:lnTo>
                <a:lnTo>
                  <a:pt x="3671" y="2150"/>
                </a:lnTo>
                <a:lnTo>
                  <a:pt x="3671" y="2150"/>
                </a:lnTo>
                <a:lnTo>
                  <a:pt x="3671" y="2154"/>
                </a:lnTo>
                <a:lnTo>
                  <a:pt x="3668" y="2159"/>
                </a:lnTo>
                <a:lnTo>
                  <a:pt x="3665" y="2166"/>
                </a:lnTo>
                <a:lnTo>
                  <a:pt x="3660" y="2170"/>
                </a:lnTo>
                <a:lnTo>
                  <a:pt x="3649" y="2178"/>
                </a:lnTo>
                <a:lnTo>
                  <a:pt x="3638" y="2183"/>
                </a:lnTo>
                <a:lnTo>
                  <a:pt x="3638" y="2183"/>
                </a:lnTo>
                <a:lnTo>
                  <a:pt x="3633" y="2185"/>
                </a:lnTo>
                <a:lnTo>
                  <a:pt x="3631" y="2188"/>
                </a:lnTo>
                <a:lnTo>
                  <a:pt x="3633" y="2190"/>
                </a:lnTo>
                <a:lnTo>
                  <a:pt x="3634" y="2191"/>
                </a:lnTo>
                <a:lnTo>
                  <a:pt x="3639" y="2196"/>
                </a:lnTo>
                <a:lnTo>
                  <a:pt x="3644" y="2203"/>
                </a:lnTo>
                <a:lnTo>
                  <a:pt x="3644" y="2203"/>
                </a:lnTo>
                <a:lnTo>
                  <a:pt x="3646" y="2206"/>
                </a:lnTo>
                <a:lnTo>
                  <a:pt x="3644" y="2211"/>
                </a:lnTo>
                <a:lnTo>
                  <a:pt x="3641" y="2220"/>
                </a:lnTo>
                <a:lnTo>
                  <a:pt x="3639" y="2231"/>
                </a:lnTo>
                <a:lnTo>
                  <a:pt x="3639" y="2235"/>
                </a:lnTo>
                <a:lnTo>
                  <a:pt x="3642" y="2239"/>
                </a:lnTo>
                <a:lnTo>
                  <a:pt x="3642" y="2239"/>
                </a:lnTo>
                <a:lnTo>
                  <a:pt x="3657" y="2252"/>
                </a:lnTo>
                <a:lnTo>
                  <a:pt x="3663" y="2257"/>
                </a:lnTo>
                <a:lnTo>
                  <a:pt x="3671" y="2260"/>
                </a:lnTo>
                <a:lnTo>
                  <a:pt x="3671" y="2260"/>
                </a:lnTo>
                <a:lnTo>
                  <a:pt x="3676" y="2260"/>
                </a:lnTo>
                <a:lnTo>
                  <a:pt x="3679" y="2259"/>
                </a:lnTo>
                <a:lnTo>
                  <a:pt x="3686" y="2252"/>
                </a:lnTo>
                <a:lnTo>
                  <a:pt x="3689" y="2249"/>
                </a:lnTo>
                <a:lnTo>
                  <a:pt x="3694" y="2248"/>
                </a:lnTo>
                <a:lnTo>
                  <a:pt x="3699" y="2246"/>
                </a:lnTo>
                <a:lnTo>
                  <a:pt x="3707" y="2246"/>
                </a:lnTo>
                <a:lnTo>
                  <a:pt x="3707" y="2246"/>
                </a:lnTo>
                <a:lnTo>
                  <a:pt x="3732" y="2251"/>
                </a:lnTo>
                <a:lnTo>
                  <a:pt x="3740" y="2252"/>
                </a:lnTo>
                <a:lnTo>
                  <a:pt x="3745" y="2256"/>
                </a:lnTo>
                <a:lnTo>
                  <a:pt x="3745" y="2256"/>
                </a:lnTo>
                <a:lnTo>
                  <a:pt x="3747" y="2259"/>
                </a:lnTo>
                <a:lnTo>
                  <a:pt x="3743" y="2260"/>
                </a:lnTo>
                <a:lnTo>
                  <a:pt x="3732" y="2267"/>
                </a:lnTo>
                <a:lnTo>
                  <a:pt x="3713" y="2273"/>
                </a:lnTo>
                <a:lnTo>
                  <a:pt x="3695" y="2278"/>
                </a:lnTo>
                <a:lnTo>
                  <a:pt x="3695" y="2278"/>
                </a:lnTo>
                <a:lnTo>
                  <a:pt x="3691" y="2281"/>
                </a:lnTo>
                <a:lnTo>
                  <a:pt x="3692" y="2281"/>
                </a:lnTo>
                <a:lnTo>
                  <a:pt x="3711" y="2283"/>
                </a:lnTo>
                <a:lnTo>
                  <a:pt x="3743" y="2281"/>
                </a:lnTo>
                <a:lnTo>
                  <a:pt x="3743" y="2281"/>
                </a:lnTo>
                <a:lnTo>
                  <a:pt x="3748" y="2280"/>
                </a:lnTo>
                <a:lnTo>
                  <a:pt x="3756" y="2276"/>
                </a:lnTo>
                <a:lnTo>
                  <a:pt x="3764" y="2272"/>
                </a:lnTo>
                <a:lnTo>
                  <a:pt x="3768" y="2268"/>
                </a:lnTo>
                <a:lnTo>
                  <a:pt x="3769" y="2265"/>
                </a:lnTo>
                <a:lnTo>
                  <a:pt x="3769" y="2265"/>
                </a:lnTo>
                <a:lnTo>
                  <a:pt x="3768" y="2256"/>
                </a:lnTo>
                <a:lnTo>
                  <a:pt x="3768" y="2246"/>
                </a:lnTo>
                <a:lnTo>
                  <a:pt x="3769" y="2241"/>
                </a:lnTo>
                <a:lnTo>
                  <a:pt x="3772" y="2236"/>
                </a:lnTo>
                <a:lnTo>
                  <a:pt x="3776" y="2233"/>
                </a:lnTo>
                <a:lnTo>
                  <a:pt x="3784" y="2230"/>
                </a:lnTo>
                <a:lnTo>
                  <a:pt x="3784" y="2230"/>
                </a:lnTo>
                <a:lnTo>
                  <a:pt x="3790" y="2228"/>
                </a:lnTo>
                <a:lnTo>
                  <a:pt x="3795" y="2228"/>
                </a:lnTo>
                <a:lnTo>
                  <a:pt x="3800" y="2230"/>
                </a:lnTo>
                <a:lnTo>
                  <a:pt x="3803" y="2233"/>
                </a:lnTo>
                <a:lnTo>
                  <a:pt x="3804" y="2236"/>
                </a:lnTo>
                <a:lnTo>
                  <a:pt x="3806" y="2241"/>
                </a:lnTo>
                <a:lnTo>
                  <a:pt x="3808" y="2251"/>
                </a:lnTo>
                <a:lnTo>
                  <a:pt x="3808" y="2251"/>
                </a:lnTo>
                <a:lnTo>
                  <a:pt x="3811" y="2260"/>
                </a:lnTo>
                <a:lnTo>
                  <a:pt x="3814" y="2265"/>
                </a:lnTo>
                <a:lnTo>
                  <a:pt x="3819" y="2268"/>
                </a:lnTo>
                <a:lnTo>
                  <a:pt x="3824" y="2270"/>
                </a:lnTo>
                <a:lnTo>
                  <a:pt x="3824" y="2270"/>
                </a:lnTo>
                <a:lnTo>
                  <a:pt x="3827" y="2270"/>
                </a:lnTo>
                <a:lnTo>
                  <a:pt x="3827" y="2273"/>
                </a:lnTo>
                <a:lnTo>
                  <a:pt x="3824" y="2283"/>
                </a:lnTo>
                <a:lnTo>
                  <a:pt x="3817" y="2294"/>
                </a:lnTo>
                <a:lnTo>
                  <a:pt x="3814" y="2297"/>
                </a:lnTo>
                <a:lnTo>
                  <a:pt x="3811" y="2299"/>
                </a:lnTo>
                <a:lnTo>
                  <a:pt x="3811" y="2299"/>
                </a:lnTo>
                <a:lnTo>
                  <a:pt x="3808" y="2299"/>
                </a:lnTo>
                <a:lnTo>
                  <a:pt x="3804" y="2297"/>
                </a:lnTo>
                <a:lnTo>
                  <a:pt x="3798" y="2292"/>
                </a:lnTo>
                <a:lnTo>
                  <a:pt x="3793" y="2291"/>
                </a:lnTo>
                <a:lnTo>
                  <a:pt x="3788" y="2289"/>
                </a:lnTo>
                <a:lnTo>
                  <a:pt x="3784" y="2291"/>
                </a:lnTo>
                <a:lnTo>
                  <a:pt x="3776" y="2294"/>
                </a:lnTo>
                <a:lnTo>
                  <a:pt x="3776" y="2294"/>
                </a:lnTo>
                <a:lnTo>
                  <a:pt x="3761" y="2305"/>
                </a:lnTo>
                <a:lnTo>
                  <a:pt x="3748" y="2318"/>
                </a:lnTo>
                <a:lnTo>
                  <a:pt x="3742" y="2323"/>
                </a:lnTo>
                <a:lnTo>
                  <a:pt x="3732" y="2326"/>
                </a:lnTo>
                <a:lnTo>
                  <a:pt x="3723" y="2329"/>
                </a:lnTo>
                <a:lnTo>
                  <a:pt x="3711" y="2331"/>
                </a:lnTo>
                <a:lnTo>
                  <a:pt x="3711" y="2331"/>
                </a:lnTo>
                <a:lnTo>
                  <a:pt x="3691" y="2334"/>
                </a:lnTo>
                <a:lnTo>
                  <a:pt x="3682" y="2337"/>
                </a:lnTo>
                <a:lnTo>
                  <a:pt x="3674" y="2339"/>
                </a:lnTo>
                <a:lnTo>
                  <a:pt x="3663" y="2347"/>
                </a:lnTo>
                <a:lnTo>
                  <a:pt x="3649" y="2360"/>
                </a:lnTo>
                <a:lnTo>
                  <a:pt x="3649" y="2360"/>
                </a:lnTo>
                <a:lnTo>
                  <a:pt x="3634" y="2371"/>
                </a:lnTo>
                <a:lnTo>
                  <a:pt x="3620" y="2381"/>
                </a:lnTo>
                <a:lnTo>
                  <a:pt x="3615" y="2382"/>
                </a:lnTo>
                <a:lnTo>
                  <a:pt x="3610" y="2384"/>
                </a:lnTo>
                <a:lnTo>
                  <a:pt x="3605" y="2384"/>
                </a:lnTo>
                <a:lnTo>
                  <a:pt x="3602" y="2382"/>
                </a:lnTo>
                <a:lnTo>
                  <a:pt x="3602" y="2382"/>
                </a:lnTo>
                <a:lnTo>
                  <a:pt x="3601" y="2379"/>
                </a:lnTo>
                <a:lnTo>
                  <a:pt x="3597" y="2373"/>
                </a:lnTo>
                <a:lnTo>
                  <a:pt x="3596" y="2358"/>
                </a:lnTo>
                <a:lnTo>
                  <a:pt x="3596" y="2350"/>
                </a:lnTo>
                <a:lnTo>
                  <a:pt x="3597" y="2342"/>
                </a:lnTo>
                <a:lnTo>
                  <a:pt x="3601" y="2336"/>
                </a:lnTo>
                <a:lnTo>
                  <a:pt x="3605" y="2331"/>
                </a:lnTo>
                <a:lnTo>
                  <a:pt x="3605" y="2331"/>
                </a:lnTo>
                <a:lnTo>
                  <a:pt x="3628" y="2315"/>
                </a:lnTo>
                <a:lnTo>
                  <a:pt x="3639" y="2307"/>
                </a:lnTo>
                <a:lnTo>
                  <a:pt x="3593" y="2299"/>
                </a:lnTo>
                <a:lnTo>
                  <a:pt x="3593" y="2299"/>
                </a:lnTo>
                <a:lnTo>
                  <a:pt x="3581" y="2302"/>
                </a:lnTo>
                <a:lnTo>
                  <a:pt x="3572" y="2307"/>
                </a:lnTo>
                <a:lnTo>
                  <a:pt x="3569" y="2309"/>
                </a:lnTo>
                <a:lnTo>
                  <a:pt x="3565" y="2312"/>
                </a:lnTo>
                <a:lnTo>
                  <a:pt x="3565" y="2312"/>
                </a:lnTo>
                <a:lnTo>
                  <a:pt x="3562" y="2318"/>
                </a:lnTo>
                <a:lnTo>
                  <a:pt x="3559" y="2329"/>
                </a:lnTo>
                <a:lnTo>
                  <a:pt x="3556" y="2339"/>
                </a:lnTo>
                <a:lnTo>
                  <a:pt x="3552" y="2344"/>
                </a:lnTo>
                <a:lnTo>
                  <a:pt x="3549" y="2345"/>
                </a:lnTo>
                <a:lnTo>
                  <a:pt x="3549" y="2345"/>
                </a:lnTo>
                <a:lnTo>
                  <a:pt x="3538" y="2349"/>
                </a:lnTo>
                <a:lnTo>
                  <a:pt x="3522" y="2352"/>
                </a:lnTo>
                <a:lnTo>
                  <a:pt x="3490" y="2360"/>
                </a:lnTo>
                <a:lnTo>
                  <a:pt x="3490" y="2360"/>
                </a:lnTo>
                <a:lnTo>
                  <a:pt x="3482" y="2365"/>
                </a:lnTo>
                <a:lnTo>
                  <a:pt x="3472" y="2373"/>
                </a:lnTo>
                <a:lnTo>
                  <a:pt x="3463" y="2386"/>
                </a:lnTo>
                <a:lnTo>
                  <a:pt x="3453" y="2398"/>
                </a:lnTo>
                <a:lnTo>
                  <a:pt x="3445" y="2413"/>
                </a:lnTo>
                <a:lnTo>
                  <a:pt x="3440" y="2427"/>
                </a:lnTo>
                <a:lnTo>
                  <a:pt x="3438" y="2434"/>
                </a:lnTo>
                <a:lnTo>
                  <a:pt x="3438" y="2439"/>
                </a:lnTo>
                <a:lnTo>
                  <a:pt x="3440" y="2443"/>
                </a:lnTo>
                <a:lnTo>
                  <a:pt x="3443" y="2447"/>
                </a:lnTo>
                <a:lnTo>
                  <a:pt x="3443" y="2447"/>
                </a:lnTo>
                <a:lnTo>
                  <a:pt x="3450" y="2453"/>
                </a:lnTo>
                <a:lnTo>
                  <a:pt x="3453" y="2458"/>
                </a:lnTo>
                <a:lnTo>
                  <a:pt x="3453" y="2461"/>
                </a:lnTo>
                <a:lnTo>
                  <a:pt x="3450" y="2466"/>
                </a:lnTo>
                <a:lnTo>
                  <a:pt x="3443" y="2467"/>
                </a:lnTo>
                <a:lnTo>
                  <a:pt x="3434" y="2471"/>
                </a:lnTo>
                <a:lnTo>
                  <a:pt x="3408" y="2472"/>
                </a:lnTo>
                <a:lnTo>
                  <a:pt x="3408" y="2472"/>
                </a:lnTo>
                <a:lnTo>
                  <a:pt x="3382" y="2475"/>
                </a:lnTo>
                <a:lnTo>
                  <a:pt x="3373" y="2477"/>
                </a:lnTo>
                <a:lnTo>
                  <a:pt x="3363" y="2480"/>
                </a:lnTo>
                <a:lnTo>
                  <a:pt x="3357" y="2485"/>
                </a:lnTo>
                <a:lnTo>
                  <a:pt x="3349" y="2490"/>
                </a:lnTo>
                <a:lnTo>
                  <a:pt x="3334" y="2504"/>
                </a:lnTo>
                <a:lnTo>
                  <a:pt x="3334" y="2504"/>
                </a:lnTo>
                <a:lnTo>
                  <a:pt x="3325" y="2517"/>
                </a:lnTo>
                <a:lnTo>
                  <a:pt x="3321" y="2525"/>
                </a:lnTo>
                <a:lnTo>
                  <a:pt x="3318" y="2533"/>
                </a:lnTo>
                <a:lnTo>
                  <a:pt x="3308" y="2544"/>
                </a:lnTo>
                <a:lnTo>
                  <a:pt x="3308" y="2544"/>
                </a:lnTo>
                <a:lnTo>
                  <a:pt x="3304" y="2553"/>
                </a:lnTo>
                <a:lnTo>
                  <a:pt x="3300" y="2559"/>
                </a:lnTo>
                <a:lnTo>
                  <a:pt x="3299" y="2565"/>
                </a:lnTo>
                <a:lnTo>
                  <a:pt x="3297" y="2572"/>
                </a:lnTo>
                <a:lnTo>
                  <a:pt x="3296" y="2583"/>
                </a:lnTo>
                <a:lnTo>
                  <a:pt x="3294" y="2586"/>
                </a:lnTo>
                <a:lnTo>
                  <a:pt x="3291" y="2588"/>
                </a:lnTo>
                <a:lnTo>
                  <a:pt x="3291" y="2588"/>
                </a:lnTo>
                <a:lnTo>
                  <a:pt x="3288" y="2591"/>
                </a:lnTo>
                <a:lnTo>
                  <a:pt x="3284" y="2594"/>
                </a:lnTo>
                <a:lnTo>
                  <a:pt x="3281" y="2602"/>
                </a:lnTo>
                <a:lnTo>
                  <a:pt x="3278" y="2615"/>
                </a:lnTo>
                <a:lnTo>
                  <a:pt x="3275" y="2622"/>
                </a:lnTo>
                <a:lnTo>
                  <a:pt x="3270" y="2630"/>
                </a:lnTo>
                <a:lnTo>
                  <a:pt x="3270" y="2630"/>
                </a:lnTo>
                <a:lnTo>
                  <a:pt x="3264" y="2636"/>
                </a:lnTo>
                <a:lnTo>
                  <a:pt x="3257" y="2642"/>
                </a:lnTo>
                <a:lnTo>
                  <a:pt x="3244" y="2650"/>
                </a:lnTo>
                <a:lnTo>
                  <a:pt x="3239" y="2655"/>
                </a:lnTo>
                <a:lnTo>
                  <a:pt x="3238" y="2658"/>
                </a:lnTo>
                <a:lnTo>
                  <a:pt x="3238" y="2665"/>
                </a:lnTo>
                <a:lnTo>
                  <a:pt x="3243" y="2671"/>
                </a:lnTo>
                <a:lnTo>
                  <a:pt x="3243" y="2671"/>
                </a:lnTo>
                <a:lnTo>
                  <a:pt x="3252" y="2687"/>
                </a:lnTo>
                <a:lnTo>
                  <a:pt x="3255" y="2694"/>
                </a:lnTo>
                <a:lnTo>
                  <a:pt x="3259" y="2700"/>
                </a:lnTo>
                <a:lnTo>
                  <a:pt x="3259" y="2707"/>
                </a:lnTo>
                <a:lnTo>
                  <a:pt x="3259" y="2711"/>
                </a:lnTo>
                <a:lnTo>
                  <a:pt x="3255" y="2715"/>
                </a:lnTo>
                <a:lnTo>
                  <a:pt x="3251" y="2718"/>
                </a:lnTo>
                <a:lnTo>
                  <a:pt x="3251" y="2718"/>
                </a:lnTo>
                <a:lnTo>
                  <a:pt x="3239" y="2721"/>
                </a:lnTo>
                <a:lnTo>
                  <a:pt x="3230" y="2726"/>
                </a:lnTo>
                <a:lnTo>
                  <a:pt x="3225" y="2731"/>
                </a:lnTo>
                <a:lnTo>
                  <a:pt x="3222" y="2736"/>
                </a:lnTo>
                <a:lnTo>
                  <a:pt x="3219" y="2740"/>
                </a:lnTo>
                <a:lnTo>
                  <a:pt x="3219" y="2748"/>
                </a:lnTo>
                <a:lnTo>
                  <a:pt x="3219" y="2748"/>
                </a:lnTo>
                <a:lnTo>
                  <a:pt x="3219" y="2752"/>
                </a:lnTo>
                <a:lnTo>
                  <a:pt x="3217" y="2755"/>
                </a:lnTo>
                <a:lnTo>
                  <a:pt x="3212" y="2760"/>
                </a:lnTo>
                <a:lnTo>
                  <a:pt x="3204" y="2764"/>
                </a:lnTo>
                <a:lnTo>
                  <a:pt x="3196" y="2769"/>
                </a:lnTo>
                <a:lnTo>
                  <a:pt x="3175" y="2776"/>
                </a:lnTo>
                <a:lnTo>
                  <a:pt x="3167" y="2780"/>
                </a:lnTo>
                <a:lnTo>
                  <a:pt x="3161" y="2785"/>
                </a:lnTo>
                <a:lnTo>
                  <a:pt x="3161" y="2785"/>
                </a:lnTo>
                <a:lnTo>
                  <a:pt x="3148" y="2800"/>
                </a:lnTo>
                <a:lnTo>
                  <a:pt x="3127" y="2819"/>
                </a:lnTo>
                <a:lnTo>
                  <a:pt x="3116" y="2829"/>
                </a:lnTo>
                <a:lnTo>
                  <a:pt x="3103" y="2838"/>
                </a:lnTo>
                <a:lnTo>
                  <a:pt x="3092" y="2845"/>
                </a:lnTo>
                <a:lnTo>
                  <a:pt x="3081" y="2850"/>
                </a:lnTo>
                <a:lnTo>
                  <a:pt x="3081" y="2850"/>
                </a:lnTo>
                <a:lnTo>
                  <a:pt x="3071" y="2853"/>
                </a:lnTo>
                <a:lnTo>
                  <a:pt x="3063" y="2858"/>
                </a:lnTo>
                <a:lnTo>
                  <a:pt x="3056" y="2864"/>
                </a:lnTo>
                <a:lnTo>
                  <a:pt x="3053" y="2870"/>
                </a:lnTo>
                <a:lnTo>
                  <a:pt x="3050" y="2878"/>
                </a:lnTo>
                <a:lnTo>
                  <a:pt x="3048" y="2888"/>
                </a:lnTo>
                <a:lnTo>
                  <a:pt x="3048" y="2898"/>
                </a:lnTo>
                <a:lnTo>
                  <a:pt x="3050" y="2909"/>
                </a:lnTo>
                <a:lnTo>
                  <a:pt x="3050" y="2909"/>
                </a:lnTo>
                <a:lnTo>
                  <a:pt x="3056" y="2935"/>
                </a:lnTo>
                <a:lnTo>
                  <a:pt x="3060" y="2944"/>
                </a:lnTo>
                <a:lnTo>
                  <a:pt x="3066" y="2957"/>
                </a:lnTo>
                <a:lnTo>
                  <a:pt x="3066" y="2957"/>
                </a:lnTo>
                <a:lnTo>
                  <a:pt x="3076" y="2976"/>
                </a:lnTo>
                <a:lnTo>
                  <a:pt x="3081" y="2996"/>
                </a:lnTo>
                <a:lnTo>
                  <a:pt x="3085" y="3012"/>
                </a:lnTo>
                <a:lnTo>
                  <a:pt x="3087" y="3028"/>
                </a:lnTo>
                <a:lnTo>
                  <a:pt x="3087" y="3028"/>
                </a:lnTo>
                <a:lnTo>
                  <a:pt x="3090" y="3039"/>
                </a:lnTo>
                <a:lnTo>
                  <a:pt x="3095" y="3049"/>
                </a:lnTo>
                <a:lnTo>
                  <a:pt x="3100" y="3058"/>
                </a:lnTo>
                <a:lnTo>
                  <a:pt x="3103" y="3069"/>
                </a:lnTo>
                <a:lnTo>
                  <a:pt x="3103" y="3069"/>
                </a:lnTo>
                <a:lnTo>
                  <a:pt x="3103" y="3076"/>
                </a:lnTo>
                <a:lnTo>
                  <a:pt x="3103" y="3082"/>
                </a:lnTo>
                <a:lnTo>
                  <a:pt x="3098" y="3095"/>
                </a:lnTo>
                <a:lnTo>
                  <a:pt x="3092" y="3106"/>
                </a:lnTo>
                <a:lnTo>
                  <a:pt x="3085" y="3114"/>
                </a:lnTo>
                <a:lnTo>
                  <a:pt x="3085" y="3114"/>
                </a:lnTo>
                <a:lnTo>
                  <a:pt x="3081" y="3116"/>
                </a:lnTo>
                <a:lnTo>
                  <a:pt x="3077" y="3116"/>
                </a:lnTo>
                <a:lnTo>
                  <a:pt x="3072" y="3114"/>
                </a:lnTo>
                <a:lnTo>
                  <a:pt x="3066" y="3111"/>
                </a:lnTo>
                <a:lnTo>
                  <a:pt x="3055" y="3097"/>
                </a:lnTo>
                <a:lnTo>
                  <a:pt x="3042" y="3077"/>
                </a:lnTo>
                <a:lnTo>
                  <a:pt x="3042" y="3077"/>
                </a:lnTo>
                <a:lnTo>
                  <a:pt x="3028" y="3058"/>
                </a:lnTo>
                <a:lnTo>
                  <a:pt x="3016" y="3042"/>
                </a:lnTo>
                <a:lnTo>
                  <a:pt x="3007" y="3028"/>
                </a:lnTo>
                <a:lnTo>
                  <a:pt x="3003" y="3020"/>
                </a:lnTo>
                <a:lnTo>
                  <a:pt x="3002" y="3012"/>
                </a:lnTo>
                <a:lnTo>
                  <a:pt x="3002" y="3012"/>
                </a:lnTo>
                <a:lnTo>
                  <a:pt x="2999" y="2992"/>
                </a:lnTo>
                <a:lnTo>
                  <a:pt x="2992" y="2973"/>
                </a:lnTo>
                <a:lnTo>
                  <a:pt x="2987" y="2955"/>
                </a:lnTo>
                <a:lnTo>
                  <a:pt x="2979" y="2941"/>
                </a:lnTo>
                <a:lnTo>
                  <a:pt x="2979" y="2941"/>
                </a:lnTo>
                <a:lnTo>
                  <a:pt x="2975" y="2936"/>
                </a:lnTo>
                <a:lnTo>
                  <a:pt x="2970" y="2931"/>
                </a:lnTo>
                <a:lnTo>
                  <a:pt x="2965" y="2930"/>
                </a:lnTo>
                <a:lnTo>
                  <a:pt x="2959" y="2928"/>
                </a:lnTo>
                <a:lnTo>
                  <a:pt x="2954" y="2928"/>
                </a:lnTo>
                <a:lnTo>
                  <a:pt x="2949" y="2928"/>
                </a:lnTo>
                <a:lnTo>
                  <a:pt x="2944" y="2931"/>
                </a:lnTo>
                <a:lnTo>
                  <a:pt x="2939" y="2935"/>
                </a:lnTo>
                <a:lnTo>
                  <a:pt x="2939" y="2935"/>
                </a:lnTo>
                <a:lnTo>
                  <a:pt x="2938" y="2936"/>
                </a:lnTo>
                <a:lnTo>
                  <a:pt x="2934" y="2936"/>
                </a:lnTo>
                <a:lnTo>
                  <a:pt x="2926" y="2935"/>
                </a:lnTo>
                <a:lnTo>
                  <a:pt x="2907" y="2923"/>
                </a:lnTo>
                <a:lnTo>
                  <a:pt x="2896" y="2917"/>
                </a:lnTo>
                <a:lnTo>
                  <a:pt x="2883" y="2912"/>
                </a:lnTo>
                <a:lnTo>
                  <a:pt x="2870" y="2909"/>
                </a:lnTo>
                <a:lnTo>
                  <a:pt x="2865" y="2909"/>
                </a:lnTo>
                <a:lnTo>
                  <a:pt x="2859" y="2909"/>
                </a:lnTo>
                <a:lnTo>
                  <a:pt x="2859" y="2909"/>
                </a:lnTo>
                <a:lnTo>
                  <a:pt x="2838" y="2912"/>
                </a:lnTo>
                <a:lnTo>
                  <a:pt x="2822" y="2914"/>
                </a:lnTo>
                <a:lnTo>
                  <a:pt x="2809" y="2917"/>
                </a:lnTo>
                <a:lnTo>
                  <a:pt x="2793" y="2923"/>
                </a:lnTo>
                <a:lnTo>
                  <a:pt x="2793" y="2923"/>
                </a:lnTo>
                <a:lnTo>
                  <a:pt x="2785" y="2930"/>
                </a:lnTo>
                <a:lnTo>
                  <a:pt x="2776" y="2938"/>
                </a:lnTo>
                <a:lnTo>
                  <a:pt x="2756" y="2955"/>
                </a:lnTo>
                <a:lnTo>
                  <a:pt x="2745" y="2963"/>
                </a:lnTo>
                <a:lnTo>
                  <a:pt x="2734" y="2968"/>
                </a:lnTo>
                <a:lnTo>
                  <a:pt x="2727" y="2970"/>
                </a:lnTo>
                <a:lnTo>
                  <a:pt x="2721" y="2970"/>
                </a:lnTo>
                <a:lnTo>
                  <a:pt x="2715" y="2970"/>
                </a:lnTo>
                <a:lnTo>
                  <a:pt x="2708" y="2967"/>
                </a:lnTo>
                <a:lnTo>
                  <a:pt x="2708" y="2967"/>
                </a:lnTo>
                <a:lnTo>
                  <a:pt x="2697" y="2960"/>
                </a:lnTo>
                <a:lnTo>
                  <a:pt x="2687" y="2955"/>
                </a:lnTo>
                <a:lnTo>
                  <a:pt x="2674" y="2944"/>
                </a:lnTo>
                <a:lnTo>
                  <a:pt x="2670" y="2941"/>
                </a:lnTo>
                <a:lnTo>
                  <a:pt x="2665" y="2938"/>
                </a:lnTo>
                <a:lnTo>
                  <a:pt x="2660" y="2936"/>
                </a:lnTo>
                <a:lnTo>
                  <a:pt x="2654" y="2938"/>
                </a:lnTo>
                <a:lnTo>
                  <a:pt x="2654" y="2938"/>
                </a:lnTo>
                <a:lnTo>
                  <a:pt x="2645" y="2938"/>
                </a:lnTo>
                <a:lnTo>
                  <a:pt x="2639" y="2938"/>
                </a:lnTo>
                <a:lnTo>
                  <a:pt x="2626" y="2936"/>
                </a:lnTo>
                <a:lnTo>
                  <a:pt x="2620" y="2938"/>
                </a:lnTo>
                <a:lnTo>
                  <a:pt x="2612" y="2939"/>
                </a:lnTo>
                <a:lnTo>
                  <a:pt x="2604" y="2943"/>
                </a:lnTo>
                <a:lnTo>
                  <a:pt x="2596" y="2949"/>
                </a:lnTo>
                <a:lnTo>
                  <a:pt x="2596" y="2949"/>
                </a:lnTo>
                <a:lnTo>
                  <a:pt x="2588" y="2957"/>
                </a:lnTo>
                <a:lnTo>
                  <a:pt x="2581" y="2963"/>
                </a:lnTo>
                <a:lnTo>
                  <a:pt x="2573" y="2976"/>
                </a:lnTo>
                <a:lnTo>
                  <a:pt x="2568" y="2980"/>
                </a:lnTo>
                <a:lnTo>
                  <a:pt x="2562" y="2983"/>
                </a:lnTo>
                <a:lnTo>
                  <a:pt x="2552" y="2984"/>
                </a:lnTo>
                <a:lnTo>
                  <a:pt x="2540" y="2983"/>
                </a:lnTo>
                <a:lnTo>
                  <a:pt x="2540" y="2983"/>
                </a:lnTo>
                <a:lnTo>
                  <a:pt x="2527" y="2983"/>
                </a:lnTo>
                <a:lnTo>
                  <a:pt x="2517" y="2986"/>
                </a:lnTo>
                <a:lnTo>
                  <a:pt x="2509" y="2992"/>
                </a:lnTo>
                <a:lnTo>
                  <a:pt x="2504" y="3000"/>
                </a:lnTo>
                <a:lnTo>
                  <a:pt x="2501" y="3008"/>
                </a:lnTo>
                <a:lnTo>
                  <a:pt x="2499" y="3018"/>
                </a:lnTo>
                <a:lnTo>
                  <a:pt x="2498" y="3034"/>
                </a:lnTo>
                <a:lnTo>
                  <a:pt x="2498" y="3034"/>
                </a:lnTo>
                <a:lnTo>
                  <a:pt x="2499" y="3041"/>
                </a:lnTo>
                <a:lnTo>
                  <a:pt x="2501" y="3047"/>
                </a:lnTo>
                <a:lnTo>
                  <a:pt x="2503" y="3060"/>
                </a:lnTo>
                <a:lnTo>
                  <a:pt x="2504" y="3066"/>
                </a:lnTo>
                <a:lnTo>
                  <a:pt x="2503" y="3073"/>
                </a:lnTo>
                <a:lnTo>
                  <a:pt x="2498" y="3081"/>
                </a:lnTo>
                <a:lnTo>
                  <a:pt x="2491" y="3090"/>
                </a:lnTo>
                <a:lnTo>
                  <a:pt x="2491" y="3090"/>
                </a:lnTo>
                <a:lnTo>
                  <a:pt x="2485" y="3098"/>
                </a:lnTo>
                <a:lnTo>
                  <a:pt x="2482" y="3103"/>
                </a:lnTo>
                <a:lnTo>
                  <a:pt x="2482" y="3106"/>
                </a:lnTo>
                <a:lnTo>
                  <a:pt x="2483" y="3110"/>
                </a:lnTo>
                <a:lnTo>
                  <a:pt x="2487" y="3113"/>
                </a:lnTo>
                <a:lnTo>
                  <a:pt x="2487" y="3118"/>
                </a:lnTo>
                <a:lnTo>
                  <a:pt x="2487" y="3124"/>
                </a:lnTo>
                <a:lnTo>
                  <a:pt x="2482" y="3134"/>
                </a:lnTo>
                <a:lnTo>
                  <a:pt x="2482" y="3134"/>
                </a:lnTo>
                <a:lnTo>
                  <a:pt x="2477" y="3145"/>
                </a:lnTo>
                <a:lnTo>
                  <a:pt x="2475" y="3156"/>
                </a:lnTo>
                <a:lnTo>
                  <a:pt x="2474" y="3167"/>
                </a:lnTo>
                <a:lnTo>
                  <a:pt x="2475" y="3177"/>
                </a:lnTo>
                <a:lnTo>
                  <a:pt x="2480" y="3199"/>
                </a:lnTo>
                <a:lnTo>
                  <a:pt x="2487" y="3224"/>
                </a:lnTo>
                <a:lnTo>
                  <a:pt x="2487" y="3224"/>
                </a:lnTo>
                <a:lnTo>
                  <a:pt x="2490" y="3235"/>
                </a:lnTo>
                <a:lnTo>
                  <a:pt x="2491" y="3244"/>
                </a:lnTo>
                <a:lnTo>
                  <a:pt x="2491" y="3259"/>
                </a:lnTo>
                <a:lnTo>
                  <a:pt x="2493" y="3267"/>
                </a:lnTo>
                <a:lnTo>
                  <a:pt x="2496" y="3273"/>
                </a:lnTo>
                <a:lnTo>
                  <a:pt x="2501" y="3281"/>
                </a:lnTo>
                <a:lnTo>
                  <a:pt x="2507" y="3291"/>
                </a:lnTo>
                <a:lnTo>
                  <a:pt x="2507" y="3291"/>
                </a:lnTo>
                <a:lnTo>
                  <a:pt x="2515" y="3301"/>
                </a:lnTo>
                <a:lnTo>
                  <a:pt x="2520" y="3312"/>
                </a:lnTo>
                <a:lnTo>
                  <a:pt x="2530" y="3333"/>
                </a:lnTo>
                <a:lnTo>
                  <a:pt x="2535" y="3342"/>
                </a:lnTo>
                <a:lnTo>
                  <a:pt x="2540" y="3350"/>
                </a:lnTo>
                <a:lnTo>
                  <a:pt x="2548" y="3357"/>
                </a:lnTo>
                <a:lnTo>
                  <a:pt x="2556" y="3362"/>
                </a:lnTo>
                <a:lnTo>
                  <a:pt x="2556" y="3362"/>
                </a:lnTo>
                <a:lnTo>
                  <a:pt x="2575" y="3366"/>
                </a:lnTo>
                <a:lnTo>
                  <a:pt x="2591" y="3368"/>
                </a:lnTo>
                <a:lnTo>
                  <a:pt x="2621" y="3366"/>
                </a:lnTo>
                <a:lnTo>
                  <a:pt x="2621" y="3366"/>
                </a:lnTo>
                <a:lnTo>
                  <a:pt x="2628" y="3366"/>
                </a:lnTo>
                <a:lnTo>
                  <a:pt x="2636" y="3363"/>
                </a:lnTo>
                <a:lnTo>
                  <a:pt x="2649" y="3357"/>
                </a:lnTo>
                <a:lnTo>
                  <a:pt x="2655" y="3354"/>
                </a:lnTo>
                <a:lnTo>
                  <a:pt x="2662" y="3354"/>
                </a:lnTo>
                <a:lnTo>
                  <a:pt x="2668" y="3357"/>
                </a:lnTo>
                <a:lnTo>
                  <a:pt x="2676" y="3365"/>
                </a:lnTo>
                <a:lnTo>
                  <a:pt x="2676" y="3365"/>
                </a:lnTo>
                <a:lnTo>
                  <a:pt x="2682" y="3371"/>
                </a:lnTo>
                <a:lnTo>
                  <a:pt x="2689" y="3374"/>
                </a:lnTo>
                <a:lnTo>
                  <a:pt x="2694" y="3373"/>
                </a:lnTo>
                <a:lnTo>
                  <a:pt x="2698" y="3368"/>
                </a:lnTo>
                <a:lnTo>
                  <a:pt x="2706" y="3355"/>
                </a:lnTo>
                <a:lnTo>
                  <a:pt x="2711" y="3349"/>
                </a:lnTo>
                <a:lnTo>
                  <a:pt x="2716" y="3341"/>
                </a:lnTo>
                <a:lnTo>
                  <a:pt x="2716" y="3341"/>
                </a:lnTo>
                <a:lnTo>
                  <a:pt x="2724" y="3331"/>
                </a:lnTo>
                <a:lnTo>
                  <a:pt x="2731" y="3321"/>
                </a:lnTo>
                <a:lnTo>
                  <a:pt x="2732" y="3317"/>
                </a:lnTo>
                <a:lnTo>
                  <a:pt x="2734" y="3310"/>
                </a:lnTo>
                <a:lnTo>
                  <a:pt x="2734" y="3291"/>
                </a:lnTo>
                <a:lnTo>
                  <a:pt x="2734" y="3291"/>
                </a:lnTo>
                <a:lnTo>
                  <a:pt x="2734" y="3272"/>
                </a:lnTo>
                <a:lnTo>
                  <a:pt x="2735" y="3265"/>
                </a:lnTo>
                <a:lnTo>
                  <a:pt x="2737" y="3260"/>
                </a:lnTo>
                <a:lnTo>
                  <a:pt x="2740" y="3259"/>
                </a:lnTo>
                <a:lnTo>
                  <a:pt x="2745" y="3257"/>
                </a:lnTo>
                <a:lnTo>
                  <a:pt x="2756" y="3256"/>
                </a:lnTo>
                <a:lnTo>
                  <a:pt x="2756" y="3256"/>
                </a:lnTo>
                <a:lnTo>
                  <a:pt x="2784" y="3257"/>
                </a:lnTo>
                <a:lnTo>
                  <a:pt x="2796" y="3256"/>
                </a:lnTo>
                <a:lnTo>
                  <a:pt x="2803" y="3252"/>
                </a:lnTo>
                <a:lnTo>
                  <a:pt x="2811" y="3249"/>
                </a:lnTo>
                <a:lnTo>
                  <a:pt x="2811" y="3249"/>
                </a:lnTo>
                <a:lnTo>
                  <a:pt x="2817" y="3246"/>
                </a:lnTo>
                <a:lnTo>
                  <a:pt x="2824" y="3243"/>
                </a:lnTo>
                <a:lnTo>
                  <a:pt x="2830" y="3243"/>
                </a:lnTo>
                <a:lnTo>
                  <a:pt x="2837" y="3244"/>
                </a:lnTo>
                <a:lnTo>
                  <a:pt x="2843" y="3246"/>
                </a:lnTo>
                <a:lnTo>
                  <a:pt x="2848" y="3251"/>
                </a:lnTo>
                <a:lnTo>
                  <a:pt x="2853" y="3256"/>
                </a:lnTo>
                <a:lnTo>
                  <a:pt x="2856" y="3264"/>
                </a:lnTo>
                <a:lnTo>
                  <a:pt x="2856" y="3264"/>
                </a:lnTo>
                <a:lnTo>
                  <a:pt x="2859" y="3270"/>
                </a:lnTo>
                <a:lnTo>
                  <a:pt x="2861" y="3277"/>
                </a:lnTo>
                <a:lnTo>
                  <a:pt x="2859" y="3281"/>
                </a:lnTo>
                <a:lnTo>
                  <a:pt x="2857" y="3286"/>
                </a:lnTo>
                <a:lnTo>
                  <a:pt x="2853" y="3296"/>
                </a:lnTo>
                <a:lnTo>
                  <a:pt x="2843" y="3312"/>
                </a:lnTo>
                <a:lnTo>
                  <a:pt x="2843" y="3312"/>
                </a:lnTo>
                <a:lnTo>
                  <a:pt x="2838" y="3321"/>
                </a:lnTo>
                <a:lnTo>
                  <a:pt x="2837" y="3333"/>
                </a:lnTo>
                <a:lnTo>
                  <a:pt x="2837" y="3357"/>
                </a:lnTo>
                <a:lnTo>
                  <a:pt x="2835" y="3366"/>
                </a:lnTo>
                <a:lnTo>
                  <a:pt x="2832" y="3376"/>
                </a:lnTo>
                <a:lnTo>
                  <a:pt x="2830" y="3379"/>
                </a:lnTo>
                <a:lnTo>
                  <a:pt x="2827" y="3382"/>
                </a:lnTo>
                <a:lnTo>
                  <a:pt x="2822" y="3384"/>
                </a:lnTo>
                <a:lnTo>
                  <a:pt x="2817" y="3386"/>
                </a:lnTo>
                <a:lnTo>
                  <a:pt x="2817" y="3386"/>
                </a:lnTo>
                <a:lnTo>
                  <a:pt x="2808" y="3389"/>
                </a:lnTo>
                <a:lnTo>
                  <a:pt x="2804" y="3391"/>
                </a:lnTo>
                <a:lnTo>
                  <a:pt x="2803" y="3394"/>
                </a:lnTo>
                <a:lnTo>
                  <a:pt x="2801" y="3400"/>
                </a:lnTo>
                <a:lnTo>
                  <a:pt x="2801" y="3408"/>
                </a:lnTo>
                <a:lnTo>
                  <a:pt x="2801" y="3424"/>
                </a:lnTo>
                <a:lnTo>
                  <a:pt x="2800" y="3434"/>
                </a:lnTo>
                <a:lnTo>
                  <a:pt x="2796" y="3440"/>
                </a:lnTo>
                <a:lnTo>
                  <a:pt x="2796" y="3440"/>
                </a:lnTo>
                <a:lnTo>
                  <a:pt x="2793" y="3448"/>
                </a:lnTo>
                <a:lnTo>
                  <a:pt x="2792" y="3455"/>
                </a:lnTo>
                <a:lnTo>
                  <a:pt x="2793" y="3461"/>
                </a:lnTo>
                <a:lnTo>
                  <a:pt x="2796" y="3468"/>
                </a:lnTo>
                <a:lnTo>
                  <a:pt x="2800" y="3472"/>
                </a:lnTo>
                <a:lnTo>
                  <a:pt x="2804" y="3477"/>
                </a:lnTo>
                <a:lnTo>
                  <a:pt x="2811" y="3479"/>
                </a:lnTo>
                <a:lnTo>
                  <a:pt x="2814" y="3477"/>
                </a:lnTo>
                <a:lnTo>
                  <a:pt x="2814" y="3477"/>
                </a:lnTo>
                <a:lnTo>
                  <a:pt x="2833" y="3468"/>
                </a:lnTo>
                <a:lnTo>
                  <a:pt x="2846" y="3464"/>
                </a:lnTo>
                <a:lnTo>
                  <a:pt x="2853" y="3464"/>
                </a:lnTo>
                <a:lnTo>
                  <a:pt x="2861" y="3464"/>
                </a:lnTo>
                <a:lnTo>
                  <a:pt x="2861" y="3464"/>
                </a:lnTo>
                <a:lnTo>
                  <a:pt x="2870" y="3464"/>
                </a:lnTo>
                <a:lnTo>
                  <a:pt x="2880" y="3464"/>
                </a:lnTo>
                <a:lnTo>
                  <a:pt x="2899" y="3463"/>
                </a:lnTo>
                <a:lnTo>
                  <a:pt x="2910" y="3463"/>
                </a:lnTo>
                <a:lnTo>
                  <a:pt x="2920" y="3463"/>
                </a:lnTo>
                <a:lnTo>
                  <a:pt x="2930" y="3466"/>
                </a:lnTo>
                <a:lnTo>
                  <a:pt x="2939" y="3471"/>
                </a:lnTo>
                <a:lnTo>
                  <a:pt x="2939" y="3471"/>
                </a:lnTo>
                <a:lnTo>
                  <a:pt x="2949" y="3476"/>
                </a:lnTo>
                <a:lnTo>
                  <a:pt x="2957" y="3477"/>
                </a:lnTo>
                <a:lnTo>
                  <a:pt x="2970" y="3479"/>
                </a:lnTo>
                <a:lnTo>
                  <a:pt x="2975" y="3479"/>
                </a:lnTo>
                <a:lnTo>
                  <a:pt x="2979" y="3480"/>
                </a:lnTo>
                <a:lnTo>
                  <a:pt x="2984" y="3484"/>
                </a:lnTo>
                <a:lnTo>
                  <a:pt x="2987" y="3490"/>
                </a:lnTo>
                <a:lnTo>
                  <a:pt x="2987" y="3490"/>
                </a:lnTo>
                <a:lnTo>
                  <a:pt x="2991" y="3498"/>
                </a:lnTo>
                <a:lnTo>
                  <a:pt x="2991" y="3506"/>
                </a:lnTo>
                <a:lnTo>
                  <a:pt x="2991" y="3514"/>
                </a:lnTo>
                <a:lnTo>
                  <a:pt x="2989" y="3522"/>
                </a:lnTo>
                <a:lnTo>
                  <a:pt x="2979" y="3554"/>
                </a:lnTo>
                <a:lnTo>
                  <a:pt x="2979" y="3554"/>
                </a:lnTo>
                <a:lnTo>
                  <a:pt x="2973" y="3572"/>
                </a:lnTo>
                <a:lnTo>
                  <a:pt x="2967" y="3594"/>
                </a:lnTo>
                <a:lnTo>
                  <a:pt x="2965" y="3607"/>
                </a:lnTo>
                <a:lnTo>
                  <a:pt x="2965" y="3618"/>
                </a:lnTo>
                <a:lnTo>
                  <a:pt x="2967" y="3630"/>
                </a:lnTo>
                <a:lnTo>
                  <a:pt x="2968" y="3635"/>
                </a:lnTo>
                <a:lnTo>
                  <a:pt x="2971" y="3639"/>
                </a:lnTo>
                <a:lnTo>
                  <a:pt x="2971" y="3639"/>
                </a:lnTo>
                <a:lnTo>
                  <a:pt x="2984" y="3657"/>
                </a:lnTo>
                <a:lnTo>
                  <a:pt x="2994" y="3675"/>
                </a:lnTo>
                <a:lnTo>
                  <a:pt x="3003" y="3689"/>
                </a:lnTo>
                <a:lnTo>
                  <a:pt x="3008" y="3696"/>
                </a:lnTo>
                <a:lnTo>
                  <a:pt x="3013" y="3699"/>
                </a:lnTo>
                <a:lnTo>
                  <a:pt x="3013" y="3699"/>
                </a:lnTo>
                <a:lnTo>
                  <a:pt x="3026" y="3707"/>
                </a:lnTo>
                <a:lnTo>
                  <a:pt x="3040" y="3712"/>
                </a:lnTo>
                <a:lnTo>
                  <a:pt x="3055" y="3715"/>
                </a:lnTo>
                <a:lnTo>
                  <a:pt x="3061" y="3716"/>
                </a:lnTo>
                <a:lnTo>
                  <a:pt x="3066" y="3716"/>
                </a:lnTo>
                <a:lnTo>
                  <a:pt x="3066" y="3716"/>
                </a:lnTo>
                <a:lnTo>
                  <a:pt x="3072" y="3713"/>
                </a:lnTo>
                <a:lnTo>
                  <a:pt x="3081" y="3710"/>
                </a:lnTo>
                <a:lnTo>
                  <a:pt x="3101" y="3700"/>
                </a:lnTo>
                <a:lnTo>
                  <a:pt x="3111" y="3696"/>
                </a:lnTo>
                <a:lnTo>
                  <a:pt x="3122" y="3692"/>
                </a:lnTo>
                <a:lnTo>
                  <a:pt x="3132" y="3692"/>
                </a:lnTo>
                <a:lnTo>
                  <a:pt x="3140" y="3692"/>
                </a:lnTo>
                <a:lnTo>
                  <a:pt x="3140" y="3692"/>
                </a:lnTo>
                <a:lnTo>
                  <a:pt x="3153" y="3697"/>
                </a:lnTo>
                <a:lnTo>
                  <a:pt x="3164" y="3705"/>
                </a:lnTo>
                <a:lnTo>
                  <a:pt x="3175" y="3713"/>
                </a:lnTo>
                <a:lnTo>
                  <a:pt x="3185" y="3723"/>
                </a:lnTo>
                <a:lnTo>
                  <a:pt x="3185" y="3723"/>
                </a:lnTo>
                <a:lnTo>
                  <a:pt x="3185" y="3723"/>
                </a:lnTo>
                <a:lnTo>
                  <a:pt x="3185" y="3723"/>
                </a:lnTo>
                <a:lnTo>
                  <a:pt x="3191" y="3726"/>
                </a:lnTo>
                <a:lnTo>
                  <a:pt x="3199" y="3726"/>
                </a:lnTo>
                <a:lnTo>
                  <a:pt x="3204" y="3726"/>
                </a:lnTo>
                <a:lnTo>
                  <a:pt x="3211" y="3724"/>
                </a:lnTo>
                <a:lnTo>
                  <a:pt x="3215" y="3721"/>
                </a:lnTo>
                <a:lnTo>
                  <a:pt x="3220" y="3718"/>
                </a:lnTo>
                <a:lnTo>
                  <a:pt x="3228" y="3708"/>
                </a:lnTo>
                <a:lnTo>
                  <a:pt x="3236" y="3696"/>
                </a:lnTo>
                <a:lnTo>
                  <a:pt x="3243" y="3683"/>
                </a:lnTo>
                <a:lnTo>
                  <a:pt x="3251" y="3670"/>
                </a:lnTo>
                <a:lnTo>
                  <a:pt x="3259" y="3659"/>
                </a:lnTo>
                <a:lnTo>
                  <a:pt x="3259" y="3659"/>
                </a:lnTo>
                <a:lnTo>
                  <a:pt x="3268" y="3647"/>
                </a:lnTo>
                <a:lnTo>
                  <a:pt x="3283" y="3639"/>
                </a:lnTo>
                <a:lnTo>
                  <a:pt x="3300" y="3630"/>
                </a:lnTo>
                <a:lnTo>
                  <a:pt x="3318" y="3622"/>
                </a:lnTo>
                <a:lnTo>
                  <a:pt x="3355" y="3606"/>
                </a:lnTo>
                <a:lnTo>
                  <a:pt x="3373" y="3598"/>
                </a:lnTo>
                <a:lnTo>
                  <a:pt x="3387" y="3588"/>
                </a:lnTo>
                <a:lnTo>
                  <a:pt x="3387" y="3588"/>
                </a:lnTo>
                <a:lnTo>
                  <a:pt x="3394" y="3585"/>
                </a:lnTo>
                <a:lnTo>
                  <a:pt x="3397" y="3585"/>
                </a:lnTo>
                <a:lnTo>
                  <a:pt x="3400" y="3585"/>
                </a:lnTo>
                <a:lnTo>
                  <a:pt x="3400" y="3588"/>
                </a:lnTo>
                <a:lnTo>
                  <a:pt x="3397" y="3596"/>
                </a:lnTo>
                <a:lnTo>
                  <a:pt x="3392" y="3607"/>
                </a:lnTo>
                <a:lnTo>
                  <a:pt x="3379" y="3631"/>
                </a:lnTo>
                <a:lnTo>
                  <a:pt x="3376" y="3641"/>
                </a:lnTo>
                <a:lnTo>
                  <a:pt x="3377" y="3643"/>
                </a:lnTo>
                <a:lnTo>
                  <a:pt x="3379" y="3644"/>
                </a:lnTo>
                <a:lnTo>
                  <a:pt x="3379" y="3644"/>
                </a:lnTo>
                <a:lnTo>
                  <a:pt x="3386" y="3643"/>
                </a:lnTo>
                <a:lnTo>
                  <a:pt x="3395" y="3638"/>
                </a:lnTo>
                <a:lnTo>
                  <a:pt x="3421" y="3623"/>
                </a:lnTo>
                <a:lnTo>
                  <a:pt x="3435" y="3618"/>
                </a:lnTo>
                <a:lnTo>
                  <a:pt x="3448" y="3615"/>
                </a:lnTo>
                <a:lnTo>
                  <a:pt x="3455" y="3615"/>
                </a:lnTo>
                <a:lnTo>
                  <a:pt x="3461" y="3615"/>
                </a:lnTo>
                <a:lnTo>
                  <a:pt x="3466" y="3617"/>
                </a:lnTo>
                <a:lnTo>
                  <a:pt x="3471" y="3622"/>
                </a:lnTo>
                <a:lnTo>
                  <a:pt x="3471" y="3622"/>
                </a:lnTo>
                <a:lnTo>
                  <a:pt x="3480" y="3628"/>
                </a:lnTo>
                <a:lnTo>
                  <a:pt x="3488" y="3631"/>
                </a:lnTo>
                <a:lnTo>
                  <a:pt x="3498" y="3631"/>
                </a:lnTo>
                <a:lnTo>
                  <a:pt x="3509" y="3631"/>
                </a:lnTo>
                <a:lnTo>
                  <a:pt x="3520" y="3633"/>
                </a:lnTo>
                <a:lnTo>
                  <a:pt x="3535" y="3636"/>
                </a:lnTo>
                <a:lnTo>
                  <a:pt x="3551" y="3643"/>
                </a:lnTo>
                <a:lnTo>
                  <a:pt x="3569" y="3654"/>
                </a:lnTo>
                <a:lnTo>
                  <a:pt x="3569" y="3654"/>
                </a:lnTo>
                <a:lnTo>
                  <a:pt x="3578" y="3659"/>
                </a:lnTo>
                <a:lnTo>
                  <a:pt x="3588" y="3663"/>
                </a:lnTo>
                <a:lnTo>
                  <a:pt x="3597" y="3665"/>
                </a:lnTo>
                <a:lnTo>
                  <a:pt x="3609" y="3665"/>
                </a:lnTo>
                <a:lnTo>
                  <a:pt x="3618" y="3665"/>
                </a:lnTo>
                <a:lnTo>
                  <a:pt x="3630" y="3663"/>
                </a:lnTo>
                <a:lnTo>
                  <a:pt x="3649" y="3659"/>
                </a:lnTo>
                <a:lnTo>
                  <a:pt x="3670" y="3652"/>
                </a:lnTo>
                <a:lnTo>
                  <a:pt x="3689" y="3649"/>
                </a:lnTo>
                <a:lnTo>
                  <a:pt x="3697" y="3647"/>
                </a:lnTo>
                <a:lnTo>
                  <a:pt x="3705" y="3649"/>
                </a:lnTo>
                <a:lnTo>
                  <a:pt x="3713" y="3651"/>
                </a:lnTo>
                <a:lnTo>
                  <a:pt x="3721" y="3654"/>
                </a:lnTo>
                <a:lnTo>
                  <a:pt x="3721" y="3654"/>
                </a:lnTo>
                <a:lnTo>
                  <a:pt x="3732" y="3662"/>
                </a:lnTo>
                <a:lnTo>
                  <a:pt x="3742" y="3671"/>
                </a:lnTo>
                <a:lnTo>
                  <a:pt x="3755" y="3688"/>
                </a:lnTo>
                <a:lnTo>
                  <a:pt x="3761" y="3694"/>
                </a:lnTo>
                <a:lnTo>
                  <a:pt x="3769" y="3699"/>
                </a:lnTo>
                <a:lnTo>
                  <a:pt x="3777" y="3704"/>
                </a:lnTo>
                <a:lnTo>
                  <a:pt x="3790" y="3704"/>
                </a:lnTo>
                <a:lnTo>
                  <a:pt x="3790" y="3704"/>
                </a:lnTo>
                <a:lnTo>
                  <a:pt x="3796" y="3705"/>
                </a:lnTo>
                <a:lnTo>
                  <a:pt x="3803" y="3707"/>
                </a:lnTo>
                <a:lnTo>
                  <a:pt x="3809" y="3710"/>
                </a:lnTo>
                <a:lnTo>
                  <a:pt x="3816" y="3713"/>
                </a:lnTo>
                <a:lnTo>
                  <a:pt x="3829" y="3724"/>
                </a:lnTo>
                <a:lnTo>
                  <a:pt x="3843" y="3737"/>
                </a:lnTo>
                <a:lnTo>
                  <a:pt x="3875" y="3771"/>
                </a:lnTo>
                <a:lnTo>
                  <a:pt x="3894" y="3789"/>
                </a:lnTo>
                <a:lnTo>
                  <a:pt x="3918" y="3806"/>
                </a:lnTo>
                <a:lnTo>
                  <a:pt x="3918" y="3806"/>
                </a:lnTo>
                <a:lnTo>
                  <a:pt x="3931" y="3814"/>
                </a:lnTo>
                <a:lnTo>
                  <a:pt x="3944" y="3821"/>
                </a:lnTo>
                <a:lnTo>
                  <a:pt x="3970" y="3830"/>
                </a:lnTo>
                <a:lnTo>
                  <a:pt x="3994" y="3835"/>
                </a:lnTo>
                <a:lnTo>
                  <a:pt x="4016" y="3840"/>
                </a:lnTo>
                <a:lnTo>
                  <a:pt x="4039" y="3843"/>
                </a:lnTo>
                <a:lnTo>
                  <a:pt x="4060" y="3850"/>
                </a:lnTo>
                <a:lnTo>
                  <a:pt x="4069" y="3853"/>
                </a:lnTo>
                <a:lnTo>
                  <a:pt x="4081" y="3858"/>
                </a:lnTo>
                <a:lnTo>
                  <a:pt x="4090" y="3864"/>
                </a:lnTo>
                <a:lnTo>
                  <a:pt x="4100" y="3871"/>
                </a:lnTo>
                <a:lnTo>
                  <a:pt x="4100" y="3871"/>
                </a:lnTo>
                <a:lnTo>
                  <a:pt x="4118" y="3887"/>
                </a:lnTo>
                <a:lnTo>
                  <a:pt x="4134" y="3903"/>
                </a:lnTo>
                <a:lnTo>
                  <a:pt x="4146" y="3920"/>
                </a:lnTo>
                <a:lnTo>
                  <a:pt x="4158" y="3936"/>
                </a:lnTo>
                <a:lnTo>
                  <a:pt x="4166" y="3951"/>
                </a:lnTo>
                <a:lnTo>
                  <a:pt x="4170" y="3967"/>
                </a:lnTo>
                <a:lnTo>
                  <a:pt x="4174" y="3980"/>
                </a:lnTo>
                <a:lnTo>
                  <a:pt x="4174" y="3991"/>
                </a:lnTo>
                <a:lnTo>
                  <a:pt x="4174" y="3991"/>
                </a:lnTo>
                <a:lnTo>
                  <a:pt x="4170" y="4001"/>
                </a:lnTo>
                <a:lnTo>
                  <a:pt x="4164" y="4012"/>
                </a:lnTo>
                <a:lnTo>
                  <a:pt x="4158" y="4021"/>
                </a:lnTo>
                <a:lnTo>
                  <a:pt x="4151" y="4031"/>
                </a:lnTo>
                <a:lnTo>
                  <a:pt x="4137" y="4046"/>
                </a:lnTo>
                <a:lnTo>
                  <a:pt x="4132" y="4050"/>
                </a:lnTo>
                <a:lnTo>
                  <a:pt x="4132" y="4050"/>
                </a:lnTo>
                <a:lnTo>
                  <a:pt x="4151" y="4047"/>
                </a:lnTo>
                <a:lnTo>
                  <a:pt x="4159" y="4046"/>
                </a:lnTo>
                <a:lnTo>
                  <a:pt x="4166" y="4047"/>
                </a:lnTo>
                <a:lnTo>
                  <a:pt x="4170" y="4047"/>
                </a:lnTo>
                <a:lnTo>
                  <a:pt x="4174" y="4050"/>
                </a:lnTo>
                <a:lnTo>
                  <a:pt x="4179" y="4055"/>
                </a:lnTo>
                <a:lnTo>
                  <a:pt x="4182" y="4060"/>
                </a:lnTo>
                <a:lnTo>
                  <a:pt x="4185" y="4066"/>
                </a:lnTo>
                <a:lnTo>
                  <a:pt x="4188" y="4068"/>
                </a:lnTo>
                <a:lnTo>
                  <a:pt x="4191" y="4070"/>
                </a:lnTo>
                <a:lnTo>
                  <a:pt x="4196" y="4070"/>
                </a:lnTo>
                <a:lnTo>
                  <a:pt x="4201" y="4070"/>
                </a:lnTo>
                <a:lnTo>
                  <a:pt x="4201" y="4070"/>
                </a:lnTo>
                <a:lnTo>
                  <a:pt x="4214" y="4066"/>
                </a:lnTo>
                <a:lnTo>
                  <a:pt x="4227" y="4062"/>
                </a:lnTo>
                <a:lnTo>
                  <a:pt x="4238" y="4057"/>
                </a:lnTo>
                <a:lnTo>
                  <a:pt x="4251" y="4054"/>
                </a:lnTo>
                <a:lnTo>
                  <a:pt x="4264" y="4052"/>
                </a:lnTo>
                <a:lnTo>
                  <a:pt x="4270" y="4052"/>
                </a:lnTo>
                <a:lnTo>
                  <a:pt x="4276" y="4054"/>
                </a:lnTo>
                <a:lnTo>
                  <a:pt x="4281" y="4055"/>
                </a:lnTo>
                <a:lnTo>
                  <a:pt x="4288" y="4058"/>
                </a:lnTo>
                <a:lnTo>
                  <a:pt x="4292" y="4063"/>
                </a:lnTo>
                <a:lnTo>
                  <a:pt x="4297" y="4070"/>
                </a:lnTo>
                <a:lnTo>
                  <a:pt x="4297" y="4070"/>
                </a:lnTo>
                <a:lnTo>
                  <a:pt x="4304" y="4076"/>
                </a:lnTo>
                <a:lnTo>
                  <a:pt x="4313" y="4082"/>
                </a:lnTo>
                <a:lnTo>
                  <a:pt x="4323" y="4089"/>
                </a:lnTo>
                <a:lnTo>
                  <a:pt x="4334" y="4095"/>
                </a:lnTo>
                <a:lnTo>
                  <a:pt x="4362" y="4105"/>
                </a:lnTo>
                <a:lnTo>
                  <a:pt x="4392" y="4116"/>
                </a:lnTo>
                <a:lnTo>
                  <a:pt x="4456" y="4132"/>
                </a:lnTo>
                <a:lnTo>
                  <a:pt x="4511" y="4148"/>
                </a:lnTo>
                <a:lnTo>
                  <a:pt x="4511" y="4148"/>
                </a:lnTo>
                <a:lnTo>
                  <a:pt x="4553" y="4163"/>
                </a:lnTo>
                <a:lnTo>
                  <a:pt x="4591" y="4177"/>
                </a:lnTo>
                <a:lnTo>
                  <a:pt x="4628" y="4193"/>
                </a:lnTo>
                <a:lnTo>
                  <a:pt x="4668" y="4208"/>
                </a:lnTo>
                <a:lnTo>
                  <a:pt x="4668" y="4208"/>
                </a:lnTo>
                <a:lnTo>
                  <a:pt x="4676" y="4212"/>
                </a:lnTo>
                <a:lnTo>
                  <a:pt x="4684" y="4219"/>
                </a:lnTo>
                <a:lnTo>
                  <a:pt x="4689" y="4229"/>
                </a:lnTo>
                <a:lnTo>
                  <a:pt x="4692" y="4238"/>
                </a:lnTo>
                <a:lnTo>
                  <a:pt x="4692" y="4249"/>
                </a:lnTo>
                <a:lnTo>
                  <a:pt x="4692" y="4262"/>
                </a:lnTo>
                <a:lnTo>
                  <a:pt x="4692" y="4275"/>
                </a:lnTo>
                <a:lnTo>
                  <a:pt x="4689" y="4290"/>
                </a:lnTo>
                <a:lnTo>
                  <a:pt x="4683" y="4315"/>
                </a:lnTo>
                <a:lnTo>
                  <a:pt x="4673" y="4339"/>
                </a:lnTo>
                <a:lnTo>
                  <a:pt x="4665" y="4359"/>
                </a:lnTo>
                <a:lnTo>
                  <a:pt x="4658" y="4370"/>
                </a:lnTo>
                <a:lnTo>
                  <a:pt x="4658" y="4370"/>
                </a:lnTo>
                <a:close/>
                <a:moveTo>
                  <a:pt x="2546" y="313"/>
                </a:moveTo>
                <a:lnTo>
                  <a:pt x="2546" y="313"/>
                </a:lnTo>
                <a:lnTo>
                  <a:pt x="2546" y="308"/>
                </a:lnTo>
                <a:lnTo>
                  <a:pt x="2544" y="303"/>
                </a:lnTo>
                <a:lnTo>
                  <a:pt x="2538" y="292"/>
                </a:lnTo>
                <a:lnTo>
                  <a:pt x="2530" y="279"/>
                </a:lnTo>
                <a:lnTo>
                  <a:pt x="2530" y="279"/>
                </a:lnTo>
                <a:lnTo>
                  <a:pt x="2544" y="271"/>
                </a:lnTo>
                <a:lnTo>
                  <a:pt x="2567" y="262"/>
                </a:lnTo>
                <a:lnTo>
                  <a:pt x="2567" y="262"/>
                </a:lnTo>
                <a:lnTo>
                  <a:pt x="2576" y="257"/>
                </a:lnTo>
                <a:lnTo>
                  <a:pt x="2586" y="250"/>
                </a:lnTo>
                <a:lnTo>
                  <a:pt x="2596" y="241"/>
                </a:lnTo>
                <a:lnTo>
                  <a:pt x="2593" y="217"/>
                </a:lnTo>
                <a:lnTo>
                  <a:pt x="2593" y="217"/>
                </a:lnTo>
                <a:lnTo>
                  <a:pt x="2591" y="212"/>
                </a:lnTo>
                <a:lnTo>
                  <a:pt x="2591" y="209"/>
                </a:lnTo>
                <a:lnTo>
                  <a:pt x="2591" y="204"/>
                </a:lnTo>
                <a:lnTo>
                  <a:pt x="2593" y="199"/>
                </a:lnTo>
                <a:lnTo>
                  <a:pt x="2597" y="196"/>
                </a:lnTo>
                <a:lnTo>
                  <a:pt x="2605" y="193"/>
                </a:lnTo>
                <a:lnTo>
                  <a:pt x="2617" y="193"/>
                </a:lnTo>
                <a:lnTo>
                  <a:pt x="2617" y="193"/>
                </a:lnTo>
                <a:lnTo>
                  <a:pt x="2637" y="193"/>
                </a:lnTo>
                <a:lnTo>
                  <a:pt x="2650" y="194"/>
                </a:lnTo>
                <a:lnTo>
                  <a:pt x="2660" y="197"/>
                </a:lnTo>
                <a:lnTo>
                  <a:pt x="2671" y="202"/>
                </a:lnTo>
                <a:lnTo>
                  <a:pt x="2671" y="202"/>
                </a:lnTo>
                <a:lnTo>
                  <a:pt x="2676" y="205"/>
                </a:lnTo>
                <a:lnTo>
                  <a:pt x="2679" y="209"/>
                </a:lnTo>
                <a:lnTo>
                  <a:pt x="2681" y="218"/>
                </a:lnTo>
                <a:lnTo>
                  <a:pt x="2682" y="223"/>
                </a:lnTo>
                <a:lnTo>
                  <a:pt x="2686" y="228"/>
                </a:lnTo>
                <a:lnTo>
                  <a:pt x="2690" y="234"/>
                </a:lnTo>
                <a:lnTo>
                  <a:pt x="2698" y="241"/>
                </a:lnTo>
                <a:lnTo>
                  <a:pt x="2698" y="241"/>
                </a:lnTo>
                <a:lnTo>
                  <a:pt x="2731" y="262"/>
                </a:lnTo>
                <a:lnTo>
                  <a:pt x="2743" y="268"/>
                </a:lnTo>
                <a:lnTo>
                  <a:pt x="2751" y="270"/>
                </a:lnTo>
                <a:lnTo>
                  <a:pt x="2761" y="271"/>
                </a:lnTo>
                <a:lnTo>
                  <a:pt x="2761" y="271"/>
                </a:lnTo>
                <a:lnTo>
                  <a:pt x="2772" y="273"/>
                </a:lnTo>
                <a:lnTo>
                  <a:pt x="2785" y="273"/>
                </a:lnTo>
                <a:lnTo>
                  <a:pt x="2812" y="270"/>
                </a:lnTo>
                <a:lnTo>
                  <a:pt x="2841" y="265"/>
                </a:lnTo>
                <a:lnTo>
                  <a:pt x="2841" y="265"/>
                </a:lnTo>
                <a:lnTo>
                  <a:pt x="2841" y="260"/>
                </a:lnTo>
                <a:lnTo>
                  <a:pt x="2841" y="254"/>
                </a:lnTo>
                <a:lnTo>
                  <a:pt x="2840" y="247"/>
                </a:lnTo>
                <a:lnTo>
                  <a:pt x="2837" y="241"/>
                </a:lnTo>
                <a:lnTo>
                  <a:pt x="2832" y="236"/>
                </a:lnTo>
                <a:lnTo>
                  <a:pt x="2822" y="231"/>
                </a:lnTo>
                <a:lnTo>
                  <a:pt x="2811" y="230"/>
                </a:lnTo>
                <a:lnTo>
                  <a:pt x="2811" y="230"/>
                </a:lnTo>
                <a:lnTo>
                  <a:pt x="2785" y="230"/>
                </a:lnTo>
                <a:lnTo>
                  <a:pt x="2766" y="226"/>
                </a:lnTo>
                <a:lnTo>
                  <a:pt x="2759" y="225"/>
                </a:lnTo>
                <a:lnTo>
                  <a:pt x="2756" y="222"/>
                </a:lnTo>
                <a:lnTo>
                  <a:pt x="2756" y="218"/>
                </a:lnTo>
                <a:lnTo>
                  <a:pt x="2758" y="214"/>
                </a:lnTo>
                <a:lnTo>
                  <a:pt x="2758" y="214"/>
                </a:lnTo>
                <a:lnTo>
                  <a:pt x="2766" y="204"/>
                </a:lnTo>
                <a:lnTo>
                  <a:pt x="2771" y="196"/>
                </a:lnTo>
                <a:lnTo>
                  <a:pt x="2772" y="191"/>
                </a:lnTo>
                <a:lnTo>
                  <a:pt x="2771" y="189"/>
                </a:lnTo>
                <a:lnTo>
                  <a:pt x="2769" y="186"/>
                </a:lnTo>
                <a:lnTo>
                  <a:pt x="2764" y="185"/>
                </a:lnTo>
                <a:lnTo>
                  <a:pt x="2764" y="185"/>
                </a:lnTo>
                <a:lnTo>
                  <a:pt x="2695" y="164"/>
                </a:lnTo>
                <a:lnTo>
                  <a:pt x="2695" y="164"/>
                </a:lnTo>
                <a:lnTo>
                  <a:pt x="2731" y="149"/>
                </a:lnTo>
                <a:lnTo>
                  <a:pt x="2759" y="140"/>
                </a:lnTo>
                <a:lnTo>
                  <a:pt x="2771" y="136"/>
                </a:lnTo>
                <a:lnTo>
                  <a:pt x="2779" y="136"/>
                </a:lnTo>
                <a:lnTo>
                  <a:pt x="2779" y="136"/>
                </a:lnTo>
                <a:lnTo>
                  <a:pt x="2787" y="138"/>
                </a:lnTo>
                <a:lnTo>
                  <a:pt x="2796" y="136"/>
                </a:lnTo>
                <a:lnTo>
                  <a:pt x="2817" y="133"/>
                </a:lnTo>
                <a:lnTo>
                  <a:pt x="2837" y="128"/>
                </a:lnTo>
                <a:lnTo>
                  <a:pt x="2851" y="122"/>
                </a:lnTo>
                <a:lnTo>
                  <a:pt x="2851" y="122"/>
                </a:lnTo>
                <a:lnTo>
                  <a:pt x="2862" y="116"/>
                </a:lnTo>
                <a:lnTo>
                  <a:pt x="2875" y="108"/>
                </a:lnTo>
                <a:lnTo>
                  <a:pt x="2881" y="103"/>
                </a:lnTo>
                <a:lnTo>
                  <a:pt x="2889" y="100"/>
                </a:lnTo>
                <a:lnTo>
                  <a:pt x="2899" y="96"/>
                </a:lnTo>
                <a:lnTo>
                  <a:pt x="2910" y="95"/>
                </a:lnTo>
                <a:lnTo>
                  <a:pt x="2910" y="95"/>
                </a:lnTo>
                <a:lnTo>
                  <a:pt x="2930" y="95"/>
                </a:lnTo>
                <a:lnTo>
                  <a:pt x="2944" y="96"/>
                </a:lnTo>
                <a:lnTo>
                  <a:pt x="2976" y="106"/>
                </a:lnTo>
                <a:lnTo>
                  <a:pt x="2976" y="106"/>
                </a:lnTo>
                <a:lnTo>
                  <a:pt x="2981" y="106"/>
                </a:lnTo>
                <a:lnTo>
                  <a:pt x="2986" y="106"/>
                </a:lnTo>
                <a:lnTo>
                  <a:pt x="2994" y="103"/>
                </a:lnTo>
                <a:lnTo>
                  <a:pt x="3002" y="98"/>
                </a:lnTo>
                <a:lnTo>
                  <a:pt x="3008" y="90"/>
                </a:lnTo>
                <a:lnTo>
                  <a:pt x="3016" y="83"/>
                </a:lnTo>
                <a:lnTo>
                  <a:pt x="3026" y="75"/>
                </a:lnTo>
                <a:lnTo>
                  <a:pt x="3036" y="71"/>
                </a:lnTo>
                <a:lnTo>
                  <a:pt x="3050" y="67"/>
                </a:lnTo>
                <a:lnTo>
                  <a:pt x="3050" y="67"/>
                </a:lnTo>
                <a:lnTo>
                  <a:pt x="3076" y="64"/>
                </a:lnTo>
                <a:lnTo>
                  <a:pt x="3097" y="61"/>
                </a:lnTo>
                <a:lnTo>
                  <a:pt x="3132" y="53"/>
                </a:lnTo>
                <a:lnTo>
                  <a:pt x="3132" y="53"/>
                </a:lnTo>
                <a:lnTo>
                  <a:pt x="3154" y="50"/>
                </a:lnTo>
                <a:lnTo>
                  <a:pt x="3183" y="47"/>
                </a:lnTo>
                <a:lnTo>
                  <a:pt x="3215" y="45"/>
                </a:lnTo>
                <a:lnTo>
                  <a:pt x="3230" y="45"/>
                </a:lnTo>
                <a:lnTo>
                  <a:pt x="3243" y="47"/>
                </a:lnTo>
                <a:lnTo>
                  <a:pt x="3243" y="47"/>
                </a:lnTo>
                <a:lnTo>
                  <a:pt x="3255" y="48"/>
                </a:lnTo>
                <a:lnTo>
                  <a:pt x="3270" y="48"/>
                </a:lnTo>
                <a:lnTo>
                  <a:pt x="3302" y="47"/>
                </a:lnTo>
                <a:lnTo>
                  <a:pt x="3334" y="43"/>
                </a:lnTo>
                <a:lnTo>
                  <a:pt x="3350" y="42"/>
                </a:lnTo>
                <a:lnTo>
                  <a:pt x="3365" y="43"/>
                </a:lnTo>
                <a:lnTo>
                  <a:pt x="3365" y="43"/>
                </a:lnTo>
                <a:lnTo>
                  <a:pt x="3379" y="43"/>
                </a:lnTo>
                <a:lnTo>
                  <a:pt x="3394" y="43"/>
                </a:lnTo>
                <a:lnTo>
                  <a:pt x="3421" y="43"/>
                </a:lnTo>
                <a:lnTo>
                  <a:pt x="3432" y="43"/>
                </a:lnTo>
                <a:lnTo>
                  <a:pt x="3443" y="43"/>
                </a:lnTo>
                <a:lnTo>
                  <a:pt x="3451" y="47"/>
                </a:lnTo>
                <a:lnTo>
                  <a:pt x="3458" y="50"/>
                </a:lnTo>
                <a:lnTo>
                  <a:pt x="3458" y="50"/>
                </a:lnTo>
                <a:lnTo>
                  <a:pt x="3467" y="59"/>
                </a:lnTo>
                <a:lnTo>
                  <a:pt x="3477" y="66"/>
                </a:lnTo>
                <a:lnTo>
                  <a:pt x="3487" y="69"/>
                </a:lnTo>
                <a:lnTo>
                  <a:pt x="3496" y="71"/>
                </a:lnTo>
                <a:lnTo>
                  <a:pt x="3496" y="71"/>
                </a:lnTo>
                <a:lnTo>
                  <a:pt x="3508" y="72"/>
                </a:lnTo>
                <a:lnTo>
                  <a:pt x="3520" y="74"/>
                </a:lnTo>
                <a:lnTo>
                  <a:pt x="3535" y="77"/>
                </a:lnTo>
                <a:lnTo>
                  <a:pt x="3535" y="77"/>
                </a:lnTo>
                <a:lnTo>
                  <a:pt x="3564" y="71"/>
                </a:lnTo>
                <a:lnTo>
                  <a:pt x="3589" y="66"/>
                </a:lnTo>
                <a:lnTo>
                  <a:pt x="3613" y="64"/>
                </a:lnTo>
                <a:lnTo>
                  <a:pt x="3613" y="64"/>
                </a:lnTo>
                <a:lnTo>
                  <a:pt x="3626" y="64"/>
                </a:lnTo>
                <a:lnTo>
                  <a:pt x="3639" y="67"/>
                </a:lnTo>
                <a:lnTo>
                  <a:pt x="3670" y="75"/>
                </a:lnTo>
                <a:lnTo>
                  <a:pt x="3695" y="85"/>
                </a:lnTo>
                <a:lnTo>
                  <a:pt x="3711" y="88"/>
                </a:lnTo>
                <a:lnTo>
                  <a:pt x="3711" y="88"/>
                </a:lnTo>
                <a:lnTo>
                  <a:pt x="3723" y="90"/>
                </a:lnTo>
                <a:lnTo>
                  <a:pt x="3739" y="92"/>
                </a:lnTo>
                <a:lnTo>
                  <a:pt x="3771" y="98"/>
                </a:lnTo>
                <a:lnTo>
                  <a:pt x="3771" y="98"/>
                </a:lnTo>
                <a:lnTo>
                  <a:pt x="3772" y="100"/>
                </a:lnTo>
                <a:lnTo>
                  <a:pt x="3774" y="103"/>
                </a:lnTo>
                <a:lnTo>
                  <a:pt x="3774" y="106"/>
                </a:lnTo>
                <a:lnTo>
                  <a:pt x="3772" y="109"/>
                </a:lnTo>
                <a:lnTo>
                  <a:pt x="3766" y="119"/>
                </a:lnTo>
                <a:lnTo>
                  <a:pt x="3756" y="128"/>
                </a:lnTo>
                <a:lnTo>
                  <a:pt x="3745" y="138"/>
                </a:lnTo>
                <a:lnTo>
                  <a:pt x="3732" y="148"/>
                </a:lnTo>
                <a:lnTo>
                  <a:pt x="3718" y="153"/>
                </a:lnTo>
                <a:lnTo>
                  <a:pt x="3711" y="154"/>
                </a:lnTo>
                <a:lnTo>
                  <a:pt x="3705" y="154"/>
                </a:lnTo>
                <a:lnTo>
                  <a:pt x="3705" y="154"/>
                </a:lnTo>
                <a:lnTo>
                  <a:pt x="3687" y="154"/>
                </a:lnTo>
                <a:lnTo>
                  <a:pt x="3666" y="156"/>
                </a:lnTo>
                <a:lnTo>
                  <a:pt x="3617" y="164"/>
                </a:lnTo>
                <a:lnTo>
                  <a:pt x="3569" y="173"/>
                </a:lnTo>
                <a:lnTo>
                  <a:pt x="3538" y="181"/>
                </a:lnTo>
                <a:lnTo>
                  <a:pt x="3538" y="181"/>
                </a:lnTo>
                <a:lnTo>
                  <a:pt x="3533" y="185"/>
                </a:lnTo>
                <a:lnTo>
                  <a:pt x="3533" y="185"/>
                </a:lnTo>
                <a:lnTo>
                  <a:pt x="3535" y="186"/>
                </a:lnTo>
                <a:lnTo>
                  <a:pt x="3543" y="188"/>
                </a:lnTo>
                <a:lnTo>
                  <a:pt x="3552" y="189"/>
                </a:lnTo>
                <a:lnTo>
                  <a:pt x="3578" y="188"/>
                </a:lnTo>
                <a:lnTo>
                  <a:pt x="3589" y="188"/>
                </a:lnTo>
                <a:lnTo>
                  <a:pt x="3601" y="185"/>
                </a:lnTo>
                <a:lnTo>
                  <a:pt x="3601" y="185"/>
                </a:lnTo>
                <a:lnTo>
                  <a:pt x="3621" y="181"/>
                </a:lnTo>
                <a:lnTo>
                  <a:pt x="3646" y="178"/>
                </a:lnTo>
                <a:lnTo>
                  <a:pt x="3673" y="175"/>
                </a:lnTo>
                <a:lnTo>
                  <a:pt x="3673" y="175"/>
                </a:lnTo>
                <a:lnTo>
                  <a:pt x="3660" y="185"/>
                </a:lnTo>
                <a:lnTo>
                  <a:pt x="3626" y="204"/>
                </a:lnTo>
                <a:lnTo>
                  <a:pt x="3607" y="215"/>
                </a:lnTo>
                <a:lnTo>
                  <a:pt x="3586" y="226"/>
                </a:lnTo>
                <a:lnTo>
                  <a:pt x="3569" y="233"/>
                </a:lnTo>
                <a:lnTo>
                  <a:pt x="3552" y="238"/>
                </a:lnTo>
                <a:lnTo>
                  <a:pt x="3552" y="238"/>
                </a:lnTo>
                <a:lnTo>
                  <a:pt x="3536" y="241"/>
                </a:lnTo>
                <a:lnTo>
                  <a:pt x="3520" y="246"/>
                </a:lnTo>
                <a:lnTo>
                  <a:pt x="3503" y="254"/>
                </a:lnTo>
                <a:lnTo>
                  <a:pt x="3487" y="263"/>
                </a:lnTo>
                <a:lnTo>
                  <a:pt x="3458" y="281"/>
                </a:lnTo>
                <a:lnTo>
                  <a:pt x="3437" y="295"/>
                </a:lnTo>
                <a:lnTo>
                  <a:pt x="3437" y="295"/>
                </a:lnTo>
                <a:lnTo>
                  <a:pt x="3424" y="308"/>
                </a:lnTo>
                <a:lnTo>
                  <a:pt x="3410" y="321"/>
                </a:lnTo>
                <a:lnTo>
                  <a:pt x="3402" y="327"/>
                </a:lnTo>
                <a:lnTo>
                  <a:pt x="3392" y="332"/>
                </a:lnTo>
                <a:lnTo>
                  <a:pt x="3382" y="334"/>
                </a:lnTo>
                <a:lnTo>
                  <a:pt x="3371" y="334"/>
                </a:lnTo>
                <a:lnTo>
                  <a:pt x="3371" y="334"/>
                </a:lnTo>
                <a:lnTo>
                  <a:pt x="3350" y="332"/>
                </a:lnTo>
                <a:lnTo>
                  <a:pt x="3333" y="334"/>
                </a:lnTo>
                <a:lnTo>
                  <a:pt x="3316" y="337"/>
                </a:lnTo>
                <a:lnTo>
                  <a:pt x="3299" y="340"/>
                </a:lnTo>
                <a:lnTo>
                  <a:pt x="3299" y="340"/>
                </a:lnTo>
                <a:lnTo>
                  <a:pt x="3292" y="344"/>
                </a:lnTo>
                <a:lnTo>
                  <a:pt x="3288" y="348"/>
                </a:lnTo>
                <a:lnTo>
                  <a:pt x="3286" y="352"/>
                </a:lnTo>
                <a:lnTo>
                  <a:pt x="3284" y="355"/>
                </a:lnTo>
                <a:lnTo>
                  <a:pt x="3283" y="358"/>
                </a:lnTo>
                <a:lnTo>
                  <a:pt x="3280" y="361"/>
                </a:lnTo>
                <a:lnTo>
                  <a:pt x="3272" y="363"/>
                </a:lnTo>
                <a:lnTo>
                  <a:pt x="3260" y="361"/>
                </a:lnTo>
                <a:lnTo>
                  <a:pt x="3260" y="361"/>
                </a:lnTo>
                <a:lnTo>
                  <a:pt x="3247" y="361"/>
                </a:lnTo>
                <a:lnTo>
                  <a:pt x="3238" y="364"/>
                </a:lnTo>
                <a:lnTo>
                  <a:pt x="3231" y="368"/>
                </a:lnTo>
                <a:lnTo>
                  <a:pt x="3227" y="371"/>
                </a:lnTo>
                <a:lnTo>
                  <a:pt x="3225" y="376"/>
                </a:lnTo>
                <a:lnTo>
                  <a:pt x="3227" y="380"/>
                </a:lnTo>
                <a:lnTo>
                  <a:pt x="3230" y="384"/>
                </a:lnTo>
                <a:lnTo>
                  <a:pt x="3236" y="387"/>
                </a:lnTo>
                <a:lnTo>
                  <a:pt x="3236" y="387"/>
                </a:lnTo>
                <a:lnTo>
                  <a:pt x="3244" y="387"/>
                </a:lnTo>
                <a:lnTo>
                  <a:pt x="3254" y="387"/>
                </a:lnTo>
                <a:lnTo>
                  <a:pt x="3275" y="387"/>
                </a:lnTo>
                <a:lnTo>
                  <a:pt x="3284" y="387"/>
                </a:lnTo>
                <a:lnTo>
                  <a:pt x="3292" y="388"/>
                </a:lnTo>
                <a:lnTo>
                  <a:pt x="3299" y="392"/>
                </a:lnTo>
                <a:lnTo>
                  <a:pt x="3302" y="397"/>
                </a:lnTo>
                <a:lnTo>
                  <a:pt x="3302" y="397"/>
                </a:lnTo>
                <a:lnTo>
                  <a:pt x="3304" y="403"/>
                </a:lnTo>
                <a:lnTo>
                  <a:pt x="3304" y="409"/>
                </a:lnTo>
                <a:lnTo>
                  <a:pt x="3300" y="417"/>
                </a:lnTo>
                <a:lnTo>
                  <a:pt x="3297" y="424"/>
                </a:lnTo>
                <a:lnTo>
                  <a:pt x="3288" y="435"/>
                </a:lnTo>
                <a:lnTo>
                  <a:pt x="3278" y="445"/>
                </a:lnTo>
                <a:lnTo>
                  <a:pt x="3278" y="445"/>
                </a:lnTo>
                <a:lnTo>
                  <a:pt x="3270" y="451"/>
                </a:lnTo>
                <a:lnTo>
                  <a:pt x="3247" y="464"/>
                </a:lnTo>
                <a:lnTo>
                  <a:pt x="3235" y="470"/>
                </a:lnTo>
                <a:lnTo>
                  <a:pt x="3220" y="475"/>
                </a:lnTo>
                <a:lnTo>
                  <a:pt x="3206" y="478"/>
                </a:lnTo>
                <a:lnTo>
                  <a:pt x="3198" y="478"/>
                </a:lnTo>
                <a:lnTo>
                  <a:pt x="3191" y="477"/>
                </a:lnTo>
                <a:lnTo>
                  <a:pt x="3191" y="477"/>
                </a:lnTo>
                <a:lnTo>
                  <a:pt x="3186" y="475"/>
                </a:lnTo>
                <a:lnTo>
                  <a:pt x="3182" y="475"/>
                </a:lnTo>
                <a:lnTo>
                  <a:pt x="3178" y="477"/>
                </a:lnTo>
                <a:lnTo>
                  <a:pt x="3177" y="480"/>
                </a:lnTo>
                <a:lnTo>
                  <a:pt x="3177" y="490"/>
                </a:lnTo>
                <a:lnTo>
                  <a:pt x="3177" y="499"/>
                </a:lnTo>
                <a:lnTo>
                  <a:pt x="3177" y="511"/>
                </a:lnTo>
                <a:lnTo>
                  <a:pt x="3177" y="519"/>
                </a:lnTo>
                <a:lnTo>
                  <a:pt x="3174" y="522"/>
                </a:lnTo>
                <a:lnTo>
                  <a:pt x="3170" y="525"/>
                </a:lnTo>
                <a:lnTo>
                  <a:pt x="3166" y="525"/>
                </a:lnTo>
                <a:lnTo>
                  <a:pt x="3161" y="525"/>
                </a:lnTo>
                <a:lnTo>
                  <a:pt x="3161" y="525"/>
                </a:lnTo>
                <a:lnTo>
                  <a:pt x="3148" y="523"/>
                </a:lnTo>
                <a:lnTo>
                  <a:pt x="3140" y="527"/>
                </a:lnTo>
                <a:lnTo>
                  <a:pt x="3135" y="530"/>
                </a:lnTo>
                <a:lnTo>
                  <a:pt x="3133" y="535"/>
                </a:lnTo>
                <a:lnTo>
                  <a:pt x="3135" y="541"/>
                </a:lnTo>
                <a:lnTo>
                  <a:pt x="3137" y="547"/>
                </a:lnTo>
                <a:lnTo>
                  <a:pt x="3142" y="552"/>
                </a:lnTo>
                <a:lnTo>
                  <a:pt x="3146" y="555"/>
                </a:lnTo>
                <a:lnTo>
                  <a:pt x="3146" y="555"/>
                </a:lnTo>
                <a:lnTo>
                  <a:pt x="3150" y="557"/>
                </a:lnTo>
                <a:lnTo>
                  <a:pt x="3153" y="557"/>
                </a:lnTo>
                <a:lnTo>
                  <a:pt x="3164" y="555"/>
                </a:lnTo>
                <a:lnTo>
                  <a:pt x="3186" y="547"/>
                </a:lnTo>
                <a:lnTo>
                  <a:pt x="3196" y="546"/>
                </a:lnTo>
                <a:lnTo>
                  <a:pt x="3203" y="546"/>
                </a:lnTo>
                <a:lnTo>
                  <a:pt x="3204" y="546"/>
                </a:lnTo>
                <a:lnTo>
                  <a:pt x="3204" y="549"/>
                </a:lnTo>
                <a:lnTo>
                  <a:pt x="3198" y="555"/>
                </a:lnTo>
                <a:lnTo>
                  <a:pt x="3198" y="555"/>
                </a:lnTo>
                <a:lnTo>
                  <a:pt x="3180" y="575"/>
                </a:lnTo>
                <a:lnTo>
                  <a:pt x="3170" y="583"/>
                </a:lnTo>
                <a:lnTo>
                  <a:pt x="3161" y="589"/>
                </a:lnTo>
                <a:lnTo>
                  <a:pt x="3151" y="594"/>
                </a:lnTo>
                <a:lnTo>
                  <a:pt x="3142" y="597"/>
                </a:lnTo>
                <a:lnTo>
                  <a:pt x="3132" y="599"/>
                </a:lnTo>
                <a:lnTo>
                  <a:pt x="3122" y="597"/>
                </a:lnTo>
                <a:lnTo>
                  <a:pt x="3122" y="597"/>
                </a:lnTo>
                <a:lnTo>
                  <a:pt x="3106" y="594"/>
                </a:lnTo>
                <a:lnTo>
                  <a:pt x="3093" y="596"/>
                </a:lnTo>
                <a:lnTo>
                  <a:pt x="3082" y="597"/>
                </a:lnTo>
                <a:lnTo>
                  <a:pt x="3069" y="597"/>
                </a:lnTo>
                <a:lnTo>
                  <a:pt x="3069" y="597"/>
                </a:lnTo>
                <a:lnTo>
                  <a:pt x="3064" y="597"/>
                </a:lnTo>
                <a:lnTo>
                  <a:pt x="3060" y="594"/>
                </a:lnTo>
                <a:lnTo>
                  <a:pt x="3050" y="588"/>
                </a:lnTo>
                <a:lnTo>
                  <a:pt x="3044" y="583"/>
                </a:lnTo>
                <a:lnTo>
                  <a:pt x="3036" y="578"/>
                </a:lnTo>
                <a:lnTo>
                  <a:pt x="3024" y="575"/>
                </a:lnTo>
                <a:lnTo>
                  <a:pt x="3011" y="573"/>
                </a:lnTo>
                <a:lnTo>
                  <a:pt x="3011" y="573"/>
                </a:lnTo>
                <a:lnTo>
                  <a:pt x="2997" y="573"/>
                </a:lnTo>
                <a:lnTo>
                  <a:pt x="2984" y="575"/>
                </a:lnTo>
                <a:lnTo>
                  <a:pt x="2975" y="576"/>
                </a:lnTo>
                <a:lnTo>
                  <a:pt x="2965" y="580"/>
                </a:lnTo>
                <a:lnTo>
                  <a:pt x="2947" y="584"/>
                </a:lnTo>
                <a:lnTo>
                  <a:pt x="2938" y="586"/>
                </a:lnTo>
                <a:lnTo>
                  <a:pt x="2928" y="588"/>
                </a:lnTo>
                <a:lnTo>
                  <a:pt x="2928" y="588"/>
                </a:lnTo>
                <a:lnTo>
                  <a:pt x="2917" y="586"/>
                </a:lnTo>
                <a:lnTo>
                  <a:pt x="2902" y="584"/>
                </a:lnTo>
                <a:lnTo>
                  <a:pt x="2873" y="578"/>
                </a:lnTo>
                <a:lnTo>
                  <a:pt x="2843" y="572"/>
                </a:lnTo>
                <a:lnTo>
                  <a:pt x="2832" y="570"/>
                </a:lnTo>
                <a:lnTo>
                  <a:pt x="2820" y="570"/>
                </a:lnTo>
                <a:lnTo>
                  <a:pt x="2820" y="570"/>
                </a:lnTo>
                <a:lnTo>
                  <a:pt x="2814" y="572"/>
                </a:lnTo>
                <a:lnTo>
                  <a:pt x="2809" y="575"/>
                </a:lnTo>
                <a:lnTo>
                  <a:pt x="2809" y="580"/>
                </a:lnTo>
                <a:lnTo>
                  <a:pt x="2808" y="583"/>
                </a:lnTo>
                <a:lnTo>
                  <a:pt x="2808" y="584"/>
                </a:lnTo>
                <a:lnTo>
                  <a:pt x="2808" y="584"/>
                </a:lnTo>
                <a:lnTo>
                  <a:pt x="2796" y="573"/>
                </a:lnTo>
                <a:lnTo>
                  <a:pt x="2796" y="573"/>
                </a:lnTo>
                <a:lnTo>
                  <a:pt x="2793" y="568"/>
                </a:lnTo>
                <a:lnTo>
                  <a:pt x="2790" y="563"/>
                </a:lnTo>
                <a:lnTo>
                  <a:pt x="2788" y="559"/>
                </a:lnTo>
                <a:lnTo>
                  <a:pt x="2787" y="554"/>
                </a:lnTo>
                <a:lnTo>
                  <a:pt x="2788" y="546"/>
                </a:lnTo>
                <a:lnTo>
                  <a:pt x="2793" y="536"/>
                </a:lnTo>
                <a:lnTo>
                  <a:pt x="2800" y="530"/>
                </a:lnTo>
                <a:lnTo>
                  <a:pt x="2806" y="523"/>
                </a:lnTo>
                <a:lnTo>
                  <a:pt x="2814" y="519"/>
                </a:lnTo>
                <a:lnTo>
                  <a:pt x="2820" y="519"/>
                </a:lnTo>
                <a:lnTo>
                  <a:pt x="2820" y="519"/>
                </a:lnTo>
                <a:lnTo>
                  <a:pt x="2827" y="519"/>
                </a:lnTo>
                <a:lnTo>
                  <a:pt x="2835" y="523"/>
                </a:lnTo>
                <a:lnTo>
                  <a:pt x="2849" y="531"/>
                </a:lnTo>
                <a:lnTo>
                  <a:pt x="2854" y="533"/>
                </a:lnTo>
                <a:lnTo>
                  <a:pt x="2856" y="533"/>
                </a:lnTo>
                <a:lnTo>
                  <a:pt x="2857" y="533"/>
                </a:lnTo>
                <a:lnTo>
                  <a:pt x="2859" y="531"/>
                </a:lnTo>
                <a:lnTo>
                  <a:pt x="2859" y="528"/>
                </a:lnTo>
                <a:lnTo>
                  <a:pt x="2859" y="519"/>
                </a:lnTo>
                <a:lnTo>
                  <a:pt x="2859" y="519"/>
                </a:lnTo>
                <a:lnTo>
                  <a:pt x="2854" y="506"/>
                </a:lnTo>
                <a:lnTo>
                  <a:pt x="2849" y="496"/>
                </a:lnTo>
                <a:lnTo>
                  <a:pt x="2843" y="488"/>
                </a:lnTo>
                <a:lnTo>
                  <a:pt x="2835" y="482"/>
                </a:lnTo>
                <a:lnTo>
                  <a:pt x="2830" y="475"/>
                </a:lnTo>
                <a:lnTo>
                  <a:pt x="2827" y="470"/>
                </a:lnTo>
                <a:lnTo>
                  <a:pt x="2827" y="467"/>
                </a:lnTo>
                <a:lnTo>
                  <a:pt x="2830" y="462"/>
                </a:lnTo>
                <a:lnTo>
                  <a:pt x="2830" y="462"/>
                </a:lnTo>
                <a:lnTo>
                  <a:pt x="2838" y="459"/>
                </a:lnTo>
                <a:lnTo>
                  <a:pt x="2846" y="456"/>
                </a:lnTo>
                <a:lnTo>
                  <a:pt x="2856" y="454"/>
                </a:lnTo>
                <a:lnTo>
                  <a:pt x="2865" y="454"/>
                </a:lnTo>
                <a:lnTo>
                  <a:pt x="2875" y="456"/>
                </a:lnTo>
                <a:lnTo>
                  <a:pt x="2883" y="458"/>
                </a:lnTo>
                <a:lnTo>
                  <a:pt x="2891" y="462"/>
                </a:lnTo>
                <a:lnTo>
                  <a:pt x="2898" y="469"/>
                </a:lnTo>
                <a:lnTo>
                  <a:pt x="2898" y="469"/>
                </a:lnTo>
                <a:lnTo>
                  <a:pt x="2901" y="475"/>
                </a:lnTo>
                <a:lnTo>
                  <a:pt x="2901" y="480"/>
                </a:lnTo>
                <a:lnTo>
                  <a:pt x="2899" y="483"/>
                </a:lnTo>
                <a:lnTo>
                  <a:pt x="2898" y="485"/>
                </a:lnTo>
                <a:lnTo>
                  <a:pt x="2896" y="486"/>
                </a:lnTo>
                <a:lnTo>
                  <a:pt x="2898" y="486"/>
                </a:lnTo>
                <a:lnTo>
                  <a:pt x="2910" y="490"/>
                </a:lnTo>
                <a:lnTo>
                  <a:pt x="2910" y="490"/>
                </a:lnTo>
                <a:lnTo>
                  <a:pt x="2922" y="491"/>
                </a:lnTo>
                <a:lnTo>
                  <a:pt x="2930" y="490"/>
                </a:lnTo>
                <a:lnTo>
                  <a:pt x="2936" y="485"/>
                </a:lnTo>
                <a:lnTo>
                  <a:pt x="2942" y="480"/>
                </a:lnTo>
                <a:lnTo>
                  <a:pt x="2946" y="474"/>
                </a:lnTo>
                <a:lnTo>
                  <a:pt x="2949" y="466"/>
                </a:lnTo>
                <a:lnTo>
                  <a:pt x="2952" y="456"/>
                </a:lnTo>
                <a:lnTo>
                  <a:pt x="2952" y="456"/>
                </a:lnTo>
                <a:lnTo>
                  <a:pt x="2952" y="454"/>
                </a:lnTo>
                <a:lnTo>
                  <a:pt x="2952" y="453"/>
                </a:lnTo>
                <a:lnTo>
                  <a:pt x="2947" y="450"/>
                </a:lnTo>
                <a:lnTo>
                  <a:pt x="2941" y="448"/>
                </a:lnTo>
                <a:lnTo>
                  <a:pt x="2933" y="446"/>
                </a:lnTo>
                <a:lnTo>
                  <a:pt x="2917" y="445"/>
                </a:lnTo>
                <a:lnTo>
                  <a:pt x="2910" y="445"/>
                </a:lnTo>
                <a:lnTo>
                  <a:pt x="2910" y="445"/>
                </a:lnTo>
                <a:lnTo>
                  <a:pt x="2894" y="448"/>
                </a:lnTo>
                <a:lnTo>
                  <a:pt x="2881" y="448"/>
                </a:lnTo>
                <a:lnTo>
                  <a:pt x="2875" y="448"/>
                </a:lnTo>
                <a:lnTo>
                  <a:pt x="2869" y="445"/>
                </a:lnTo>
                <a:lnTo>
                  <a:pt x="2869" y="445"/>
                </a:lnTo>
                <a:lnTo>
                  <a:pt x="2857" y="438"/>
                </a:lnTo>
                <a:lnTo>
                  <a:pt x="2846" y="429"/>
                </a:lnTo>
                <a:lnTo>
                  <a:pt x="2835" y="417"/>
                </a:lnTo>
                <a:lnTo>
                  <a:pt x="2835" y="417"/>
                </a:lnTo>
                <a:lnTo>
                  <a:pt x="2830" y="416"/>
                </a:lnTo>
                <a:lnTo>
                  <a:pt x="2817" y="414"/>
                </a:lnTo>
                <a:lnTo>
                  <a:pt x="2811" y="414"/>
                </a:lnTo>
                <a:lnTo>
                  <a:pt x="2804" y="416"/>
                </a:lnTo>
                <a:lnTo>
                  <a:pt x="2798" y="419"/>
                </a:lnTo>
                <a:lnTo>
                  <a:pt x="2793" y="424"/>
                </a:lnTo>
                <a:lnTo>
                  <a:pt x="2793" y="424"/>
                </a:lnTo>
                <a:lnTo>
                  <a:pt x="2780" y="448"/>
                </a:lnTo>
                <a:lnTo>
                  <a:pt x="2777" y="451"/>
                </a:lnTo>
                <a:lnTo>
                  <a:pt x="2774" y="454"/>
                </a:lnTo>
                <a:lnTo>
                  <a:pt x="2769" y="456"/>
                </a:lnTo>
                <a:lnTo>
                  <a:pt x="2764" y="456"/>
                </a:lnTo>
                <a:lnTo>
                  <a:pt x="2764" y="456"/>
                </a:lnTo>
                <a:lnTo>
                  <a:pt x="2756" y="453"/>
                </a:lnTo>
                <a:lnTo>
                  <a:pt x="2748" y="448"/>
                </a:lnTo>
                <a:lnTo>
                  <a:pt x="2739" y="443"/>
                </a:lnTo>
                <a:lnTo>
                  <a:pt x="2724" y="438"/>
                </a:lnTo>
                <a:lnTo>
                  <a:pt x="2724" y="438"/>
                </a:lnTo>
                <a:lnTo>
                  <a:pt x="2686" y="427"/>
                </a:lnTo>
                <a:lnTo>
                  <a:pt x="2666" y="421"/>
                </a:lnTo>
                <a:lnTo>
                  <a:pt x="2647" y="414"/>
                </a:lnTo>
                <a:lnTo>
                  <a:pt x="2647" y="414"/>
                </a:lnTo>
                <a:lnTo>
                  <a:pt x="2639" y="409"/>
                </a:lnTo>
                <a:lnTo>
                  <a:pt x="2633" y="403"/>
                </a:lnTo>
                <a:lnTo>
                  <a:pt x="2628" y="397"/>
                </a:lnTo>
                <a:lnTo>
                  <a:pt x="2625" y="388"/>
                </a:lnTo>
                <a:lnTo>
                  <a:pt x="2623" y="382"/>
                </a:lnTo>
                <a:lnTo>
                  <a:pt x="2623" y="377"/>
                </a:lnTo>
                <a:lnTo>
                  <a:pt x="2626" y="374"/>
                </a:lnTo>
                <a:lnTo>
                  <a:pt x="2629" y="372"/>
                </a:lnTo>
                <a:lnTo>
                  <a:pt x="2629" y="372"/>
                </a:lnTo>
                <a:lnTo>
                  <a:pt x="2644" y="371"/>
                </a:lnTo>
                <a:lnTo>
                  <a:pt x="2663" y="366"/>
                </a:lnTo>
                <a:lnTo>
                  <a:pt x="2692" y="358"/>
                </a:lnTo>
                <a:lnTo>
                  <a:pt x="2692" y="358"/>
                </a:lnTo>
                <a:lnTo>
                  <a:pt x="2694" y="358"/>
                </a:lnTo>
                <a:lnTo>
                  <a:pt x="2692" y="356"/>
                </a:lnTo>
                <a:lnTo>
                  <a:pt x="2684" y="355"/>
                </a:lnTo>
                <a:lnTo>
                  <a:pt x="2654" y="348"/>
                </a:lnTo>
                <a:lnTo>
                  <a:pt x="2620" y="345"/>
                </a:lnTo>
                <a:lnTo>
                  <a:pt x="2605" y="344"/>
                </a:lnTo>
                <a:lnTo>
                  <a:pt x="2599" y="345"/>
                </a:lnTo>
                <a:lnTo>
                  <a:pt x="2599" y="345"/>
                </a:lnTo>
                <a:lnTo>
                  <a:pt x="2589" y="347"/>
                </a:lnTo>
                <a:lnTo>
                  <a:pt x="2580" y="348"/>
                </a:lnTo>
                <a:lnTo>
                  <a:pt x="2570" y="347"/>
                </a:lnTo>
                <a:lnTo>
                  <a:pt x="2565" y="345"/>
                </a:lnTo>
                <a:lnTo>
                  <a:pt x="2560" y="340"/>
                </a:lnTo>
                <a:lnTo>
                  <a:pt x="2560" y="340"/>
                </a:lnTo>
                <a:lnTo>
                  <a:pt x="2554" y="334"/>
                </a:lnTo>
                <a:lnTo>
                  <a:pt x="2549" y="327"/>
                </a:lnTo>
                <a:lnTo>
                  <a:pt x="2548" y="321"/>
                </a:lnTo>
                <a:lnTo>
                  <a:pt x="2546" y="313"/>
                </a:lnTo>
                <a:lnTo>
                  <a:pt x="2546" y="313"/>
                </a:lnTo>
                <a:close/>
                <a:moveTo>
                  <a:pt x="3556" y="1058"/>
                </a:moveTo>
                <a:lnTo>
                  <a:pt x="3556" y="1058"/>
                </a:lnTo>
                <a:lnTo>
                  <a:pt x="3548" y="1069"/>
                </a:lnTo>
                <a:lnTo>
                  <a:pt x="3543" y="1080"/>
                </a:lnTo>
                <a:lnTo>
                  <a:pt x="3541" y="1087"/>
                </a:lnTo>
                <a:lnTo>
                  <a:pt x="3543" y="1092"/>
                </a:lnTo>
                <a:lnTo>
                  <a:pt x="3544" y="1096"/>
                </a:lnTo>
                <a:lnTo>
                  <a:pt x="3548" y="1100"/>
                </a:lnTo>
                <a:lnTo>
                  <a:pt x="3548" y="1100"/>
                </a:lnTo>
                <a:lnTo>
                  <a:pt x="3570" y="1119"/>
                </a:lnTo>
                <a:lnTo>
                  <a:pt x="3585" y="1129"/>
                </a:lnTo>
                <a:lnTo>
                  <a:pt x="3591" y="1132"/>
                </a:lnTo>
                <a:lnTo>
                  <a:pt x="3601" y="1135"/>
                </a:lnTo>
                <a:lnTo>
                  <a:pt x="3601" y="1135"/>
                </a:lnTo>
                <a:lnTo>
                  <a:pt x="3610" y="1140"/>
                </a:lnTo>
                <a:lnTo>
                  <a:pt x="3625" y="1148"/>
                </a:lnTo>
                <a:lnTo>
                  <a:pt x="3655" y="1167"/>
                </a:lnTo>
                <a:lnTo>
                  <a:pt x="3673" y="1178"/>
                </a:lnTo>
                <a:lnTo>
                  <a:pt x="3691" y="1188"/>
                </a:lnTo>
                <a:lnTo>
                  <a:pt x="3707" y="1196"/>
                </a:lnTo>
                <a:lnTo>
                  <a:pt x="3721" y="1201"/>
                </a:lnTo>
                <a:lnTo>
                  <a:pt x="3721" y="1201"/>
                </a:lnTo>
                <a:lnTo>
                  <a:pt x="3743" y="1204"/>
                </a:lnTo>
                <a:lnTo>
                  <a:pt x="3748" y="1207"/>
                </a:lnTo>
                <a:lnTo>
                  <a:pt x="3752" y="1209"/>
                </a:lnTo>
                <a:lnTo>
                  <a:pt x="3753" y="1214"/>
                </a:lnTo>
                <a:lnTo>
                  <a:pt x="3752" y="1218"/>
                </a:lnTo>
                <a:lnTo>
                  <a:pt x="3745" y="1239"/>
                </a:lnTo>
                <a:lnTo>
                  <a:pt x="3745" y="1239"/>
                </a:lnTo>
                <a:lnTo>
                  <a:pt x="3742" y="1249"/>
                </a:lnTo>
                <a:lnTo>
                  <a:pt x="3739" y="1257"/>
                </a:lnTo>
                <a:lnTo>
                  <a:pt x="3735" y="1260"/>
                </a:lnTo>
                <a:lnTo>
                  <a:pt x="3734" y="1262"/>
                </a:lnTo>
                <a:lnTo>
                  <a:pt x="3727" y="1265"/>
                </a:lnTo>
                <a:lnTo>
                  <a:pt x="3723" y="1268"/>
                </a:lnTo>
                <a:lnTo>
                  <a:pt x="3718" y="1273"/>
                </a:lnTo>
                <a:lnTo>
                  <a:pt x="3718" y="1273"/>
                </a:lnTo>
                <a:lnTo>
                  <a:pt x="3713" y="1281"/>
                </a:lnTo>
                <a:lnTo>
                  <a:pt x="3708" y="1291"/>
                </a:lnTo>
                <a:lnTo>
                  <a:pt x="3700" y="1310"/>
                </a:lnTo>
                <a:lnTo>
                  <a:pt x="3697" y="1318"/>
                </a:lnTo>
                <a:lnTo>
                  <a:pt x="3692" y="1324"/>
                </a:lnTo>
                <a:lnTo>
                  <a:pt x="3689" y="1328"/>
                </a:lnTo>
                <a:lnTo>
                  <a:pt x="3686" y="1326"/>
                </a:lnTo>
                <a:lnTo>
                  <a:pt x="3684" y="1326"/>
                </a:lnTo>
                <a:lnTo>
                  <a:pt x="3684" y="1326"/>
                </a:lnTo>
                <a:lnTo>
                  <a:pt x="3679" y="1321"/>
                </a:lnTo>
                <a:lnTo>
                  <a:pt x="3676" y="1318"/>
                </a:lnTo>
                <a:lnTo>
                  <a:pt x="3670" y="1308"/>
                </a:lnTo>
                <a:lnTo>
                  <a:pt x="3666" y="1305"/>
                </a:lnTo>
                <a:lnTo>
                  <a:pt x="3662" y="1302"/>
                </a:lnTo>
                <a:lnTo>
                  <a:pt x="3654" y="1299"/>
                </a:lnTo>
                <a:lnTo>
                  <a:pt x="3646" y="1297"/>
                </a:lnTo>
                <a:lnTo>
                  <a:pt x="3646" y="1297"/>
                </a:lnTo>
                <a:lnTo>
                  <a:pt x="3636" y="1296"/>
                </a:lnTo>
                <a:lnTo>
                  <a:pt x="3630" y="1294"/>
                </a:lnTo>
                <a:lnTo>
                  <a:pt x="3625" y="1291"/>
                </a:lnTo>
                <a:lnTo>
                  <a:pt x="3620" y="1286"/>
                </a:lnTo>
                <a:lnTo>
                  <a:pt x="3613" y="1275"/>
                </a:lnTo>
                <a:lnTo>
                  <a:pt x="3604" y="1260"/>
                </a:lnTo>
                <a:lnTo>
                  <a:pt x="3604" y="1260"/>
                </a:lnTo>
                <a:lnTo>
                  <a:pt x="3593" y="1246"/>
                </a:lnTo>
                <a:lnTo>
                  <a:pt x="3589" y="1243"/>
                </a:lnTo>
                <a:lnTo>
                  <a:pt x="3585" y="1239"/>
                </a:lnTo>
                <a:lnTo>
                  <a:pt x="3573" y="1236"/>
                </a:lnTo>
                <a:lnTo>
                  <a:pt x="3556" y="1231"/>
                </a:lnTo>
                <a:lnTo>
                  <a:pt x="3556" y="1231"/>
                </a:lnTo>
                <a:lnTo>
                  <a:pt x="3546" y="1231"/>
                </a:lnTo>
                <a:lnTo>
                  <a:pt x="3541" y="1233"/>
                </a:lnTo>
                <a:lnTo>
                  <a:pt x="3538" y="1236"/>
                </a:lnTo>
                <a:lnTo>
                  <a:pt x="3538" y="1241"/>
                </a:lnTo>
                <a:lnTo>
                  <a:pt x="3538" y="1254"/>
                </a:lnTo>
                <a:lnTo>
                  <a:pt x="3536" y="1260"/>
                </a:lnTo>
                <a:lnTo>
                  <a:pt x="3532" y="1267"/>
                </a:lnTo>
                <a:lnTo>
                  <a:pt x="3532" y="1267"/>
                </a:lnTo>
                <a:lnTo>
                  <a:pt x="3527" y="1271"/>
                </a:lnTo>
                <a:lnTo>
                  <a:pt x="3525" y="1278"/>
                </a:lnTo>
                <a:lnTo>
                  <a:pt x="3527" y="1283"/>
                </a:lnTo>
                <a:lnTo>
                  <a:pt x="3532" y="1289"/>
                </a:lnTo>
                <a:lnTo>
                  <a:pt x="3538" y="1296"/>
                </a:lnTo>
                <a:lnTo>
                  <a:pt x="3546" y="1300"/>
                </a:lnTo>
                <a:lnTo>
                  <a:pt x="3565" y="1312"/>
                </a:lnTo>
                <a:lnTo>
                  <a:pt x="3565" y="1312"/>
                </a:lnTo>
                <a:lnTo>
                  <a:pt x="3583" y="1321"/>
                </a:lnTo>
                <a:lnTo>
                  <a:pt x="3597" y="1331"/>
                </a:lnTo>
                <a:lnTo>
                  <a:pt x="3610" y="1340"/>
                </a:lnTo>
                <a:lnTo>
                  <a:pt x="3628" y="1350"/>
                </a:lnTo>
                <a:lnTo>
                  <a:pt x="3628" y="1350"/>
                </a:lnTo>
                <a:lnTo>
                  <a:pt x="3636" y="1355"/>
                </a:lnTo>
                <a:lnTo>
                  <a:pt x="3641" y="1360"/>
                </a:lnTo>
                <a:lnTo>
                  <a:pt x="3642" y="1365"/>
                </a:lnTo>
                <a:lnTo>
                  <a:pt x="3642" y="1369"/>
                </a:lnTo>
                <a:lnTo>
                  <a:pt x="3639" y="1379"/>
                </a:lnTo>
                <a:lnTo>
                  <a:pt x="3638" y="1384"/>
                </a:lnTo>
                <a:lnTo>
                  <a:pt x="3639" y="1389"/>
                </a:lnTo>
                <a:lnTo>
                  <a:pt x="3639" y="1389"/>
                </a:lnTo>
                <a:lnTo>
                  <a:pt x="3641" y="1401"/>
                </a:lnTo>
                <a:lnTo>
                  <a:pt x="3639" y="1422"/>
                </a:lnTo>
                <a:lnTo>
                  <a:pt x="3638" y="1434"/>
                </a:lnTo>
                <a:lnTo>
                  <a:pt x="3636" y="1442"/>
                </a:lnTo>
                <a:lnTo>
                  <a:pt x="3633" y="1448"/>
                </a:lnTo>
                <a:lnTo>
                  <a:pt x="3631" y="1450"/>
                </a:lnTo>
                <a:lnTo>
                  <a:pt x="3628" y="1450"/>
                </a:lnTo>
                <a:lnTo>
                  <a:pt x="3628" y="1450"/>
                </a:lnTo>
                <a:lnTo>
                  <a:pt x="3621" y="1450"/>
                </a:lnTo>
                <a:lnTo>
                  <a:pt x="3615" y="1445"/>
                </a:lnTo>
                <a:lnTo>
                  <a:pt x="3597" y="1434"/>
                </a:lnTo>
                <a:lnTo>
                  <a:pt x="3581" y="1419"/>
                </a:lnTo>
                <a:lnTo>
                  <a:pt x="3565" y="1408"/>
                </a:lnTo>
                <a:lnTo>
                  <a:pt x="3565" y="1408"/>
                </a:lnTo>
                <a:lnTo>
                  <a:pt x="3559" y="1406"/>
                </a:lnTo>
                <a:lnTo>
                  <a:pt x="3552" y="1408"/>
                </a:lnTo>
                <a:lnTo>
                  <a:pt x="3546" y="1411"/>
                </a:lnTo>
                <a:lnTo>
                  <a:pt x="3541" y="1416"/>
                </a:lnTo>
                <a:lnTo>
                  <a:pt x="3538" y="1422"/>
                </a:lnTo>
                <a:lnTo>
                  <a:pt x="3538" y="1429"/>
                </a:lnTo>
                <a:lnTo>
                  <a:pt x="3540" y="1432"/>
                </a:lnTo>
                <a:lnTo>
                  <a:pt x="3543" y="1437"/>
                </a:lnTo>
                <a:lnTo>
                  <a:pt x="3552" y="1443"/>
                </a:lnTo>
                <a:lnTo>
                  <a:pt x="3552" y="1443"/>
                </a:lnTo>
                <a:lnTo>
                  <a:pt x="3562" y="1450"/>
                </a:lnTo>
                <a:lnTo>
                  <a:pt x="3569" y="1458"/>
                </a:lnTo>
                <a:lnTo>
                  <a:pt x="3572" y="1466"/>
                </a:lnTo>
                <a:lnTo>
                  <a:pt x="3573" y="1472"/>
                </a:lnTo>
                <a:lnTo>
                  <a:pt x="3570" y="1479"/>
                </a:lnTo>
                <a:lnTo>
                  <a:pt x="3565" y="1483"/>
                </a:lnTo>
                <a:lnTo>
                  <a:pt x="3556" y="1487"/>
                </a:lnTo>
                <a:lnTo>
                  <a:pt x="3544" y="1488"/>
                </a:lnTo>
                <a:lnTo>
                  <a:pt x="3544" y="1488"/>
                </a:lnTo>
                <a:lnTo>
                  <a:pt x="3533" y="1487"/>
                </a:lnTo>
                <a:lnTo>
                  <a:pt x="3522" y="1483"/>
                </a:lnTo>
                <a:lnTo>
                  <a:pt x="3514" y="1477"/>
                </a:lnTo>
                <a:lnTo>
                  <a:pt x="3504" y="1471"/>
                </a:lnTo>
                <a:lnTo>
                  <a:pt x="3496" y="1464"/>
                </a:lnTo>
                <a:lnTo>
                  <a:pt x="3487" y="1458"/>
                </a:lnTo>
                <a:lnTo>
                  <a:pt x="3477" y="1453"/>
                </a:lnTo>
                <a:lnTo>
                  <a:pt x="3466" y="1450"/>
                </a:lnTo>
                <a:lnTo>
                  <a:pt x="3466" y="1450"/>
                </a:lnTo>
                <a:lnTo>
                  <a:pt x="3455" y="1448"/>
                </a:lnTo>
                <a:lnTo>
                  <a:pt x="3445" y="1446"/>
                </a:lnTo>
                <a:lnTo>
                  <a:pt x="3432" y="1440"/>
                </a:lnTo>
                <a:lnTo>
                  <a:pt x="3418" y="1434"/>
                </a:lnTo>
                <a:lnTo>
                  <a:pt x="3408" y="1430"/>
                </a:lnTo>
                <a:lnTo>
                  <a:pt x="3395" y="1426"/>
                </a:lnTo>
                <a:lnTo>
                  <a:pt x="3395" y="1426"/>
                </a:lnTo>
                <a:lnTo>
                  <a:pt x="3386" y="1422"/>
                </a:lnTo>
                <a:lnTo>
                  <a:pt x="3382" y="1419"/>
                </a:lnTo>
                <a:lnTo>
                  <a:pt x="3382" y="1418"/>
                </a:lnTo>
                <a:lnTo>
                  <a:pt x="3382" y="1411"/>
                </a:lnTo>
                <a:lnTo>
                  <a:pt x="3386" y="1406"/>
                </a:lnTo>
                <a:lnTo>
                  <a:pt x="3389" y="1401"/>
                </a:lnTo>
                <a:lnTo>
                  <a:pt x="3389" y="1395"/>
                </a:lnTo>
                <a:lnTo>
                  <a:pt x="3387" y="1392"/>
                </a:lnTo>
                <a:lnTo>
                  <a:pt x="3386" y="1390"/>
                </a:lnTo>
                <a:lnTo>
                  <a:pt x="3381" y="1387"/>
                </a:lnTo>
                <a:lnTo>
                  <a:pt x="3374" y="1384"/>
                </a:lnTo>
                <a:lnTo>
                  <a:pt x="3374" y="1384"/>
                </a:lnTo>
                <a:lnTo>
                  <a:pt x="3361" y="1379"/>
                </a:lnTo>
                <a:lnTo>
                  <a:pt x="3352" y="1371"/>
                </a:lnTo>
                <a:lnTo>
                  <a:pt x="3334" y="1357"/>
                </a:lnTo>
                <a:lnTo>
                  <a:pt x="3325" y="1349"/>
                </a:lnTo>
                <a:lnTo>
                  <a:pt x="3315" y="1344"/>
                </a:lnTo>
                <a:lnTo>
                  <a:pt x="3305" y="1339"/>
                </a:lnTo>
                <a:lnTo>
                  <a:pt x="3292" y="1336"/>
                </a:lnTo>
                <a:lnTo>
                  <a:pt x="3292" y="1336"/>
                </a:lnTo>
                <a:lnTo>
                  <a:pt x="3280" y="1336"/>
                </a:lnTo>
                <a:lnTo>
                  <a:pt x="3268" y="1337"/>
                </a:lnTo>
                <a:lnTo>
                  <a:pt x="3260" y="1340"/>
                </a:lnTo>
                <a:lnTo>
                  <a:pt x="3252" y="1345"/>
                </a:lnTo>
                <a:lnTo>
                  <a:pt x="3238" y="1357"/>
                </a:lnTo>
                <a:lnTo>
                  <a:pt x="3231" y="1360"/>
                </a:lnTo>
                <a:lnTo>
                  <a:pt x="3222" y="1363"/>
                </a:lnTo>
                <a:lnTo>
                  <a:pt x="3222" y="1363"/>
                </a:lnTo>
                <a:lnTo>
                  <a:pt x="3214" y="1365"/>
                </a:lnTo>
                <a:lnTo>
                  <a:pt x="3206" y="1365"/>
                </a:lnTo>
                <a:lnTo>
                  <a:pt x="3198" y="1363"/>
                </a:lnTo>
                <a:lnTo>
                  <a:pt x="3190" y="1360"/>
                </a:lnTo>
                <a:lnTo>
                  <a:pt x="3177" y="1355"/>
                </a:lnTo>
                <a:lnTo>
                  <a:pt x="3167" y="1350"/>
                </a:lnTo>
                <a:lnTo>
                  <a:pt x="3167" y="1350"/>
                </a:lnTo>
                <a:lnTo>
                  <a:pt x="3164" y="1349"/>
                </a:lnTo>
                <a:lnTo>
                  <a:pt x="3164" y="1345"/>
                </a:lnTo>
                <a:lnTo>
                  <a:pt x="3167" y="1337"/>
                </a:lnTo>
                <a:lnTo>
                  <a:pt x="3175" y="1324"/>
                </a:lnTo>
                <a:lnTo>
                  <a:pt x="3185" y="1308"/>
                </a:lnTo>
                <a:lnTo>
                  <a:pt x="3185" y="1308"/>
                </a:lnTo>
                <a:lnTo>
                  <a:pt x="3188" y="1300"/>
                </a:lnTo>
                <a:lnTo>
                  <a:pt x="3193" y="1297"/>
                </a:lnTo>
                <a:lnTo>
                  <a:pt x="3198" y="1296"/>
                </a:lnTo>
                <a:lnTo>
                  <a:pt x="3203" y="1297"/>
                </a:lnTo>
                <a:lnTo>
                  <a:pt x="3215" y="1302"/>
                </a:lnTo>
                <a:lnTo>
                  <a:pt x="3230" y="1308"/>
                </a:lnTo>
                <a:lnTo>
                  <a:pt x="3230" y="1308"/>
                </a:lnTo>
                <a:lnTo>
                  <a:pt x="3238" y="1310"/>
                </a:lnTo>
                <a:lnTo>
                  <a:pt x="3249" y="1312"/>
                </a:lnTo>
                <a:lnTo>
                  <a:pt x="3262" y="1310"/>
                </a:lnTo>
                <a:lnTo>
                  <a:pt x="3275" y="1308"/>
                </a:lnTo>
                <a:lnTo>
                  <a:pt x="3302" y="1304"/>
                </a:lnTo>
                <a:lnTo>
                  <a:pt x="3329" y="1294"/>
                </a:lnTo>
                <a:lnTo>
                  <a:pt x="3329" y="1294"/>
                </a:lnTo>
                <a:lnTo>
                  <a:pt x="3339" y="1289"/>
                </a:lnTo>
                <a:lnTo>
                  <a:pt x="3341" y="1287"/>
                </a:lnTo>
                <a:lnTo>
                  <a:pt x="3341" y="1286"/>
                </a:lnTo>
                <a:lnTo>
                  <a:pt x="3337" y="1283"/>
                </a:lnTo>
                <a:lnTo>
                  <a:pt x="3331" y="1279"/>
                </a:lnTo>
                <a:lnTo>
                  <a:pt x="3325" y="1275"/>
                </a:lnTo>
                <a:lnTo>
                  <a:pt x="3320" y="1268"/>
                </a:lnTo>
                <a:lnTo>
                  <a:pt x="3320" y="1265"/>
                </a:lnTo>
                <a:lnTo>
                  <a:pt x="3318" y="1262"/>
                </a:lnTo>
                <a:lnTo>
                  <a:pt x="3320" y="1257"/>
                </a:lnTo>
                <a:lnTo>
                  <a:pt x="3323" y="1252"/>
                </a:lnTo>
                <a:lnTo>
                  <a:pt x="3323" y="1252"/>
                </a:lnTo>
                <a:lnTo>
                  <a:pt x="3331" y="1244"/>
                </a:lnTo>
                <a:lnTo>
                  <a:pt x="3339" y="1238"/>
                </a:lnTo>
                <a:lnTo>
                  <a:pt x="3353" y="1228"/>
                </a:lnTo>
                <a:lnTo>
                  <a:pt x="3365" y="1222"/>
                </a:lnTo>
                <a:lnTo>
                  <a:pt x="3371" y="1217"/>
                </a:lnTo>
                <a:lnTo>
                  <a:pt x="3374" y="1210"/>
                </a:lnTo>
                <a:lnTo>
                  <a:pt x="3374" y="1210"/>
                </a:lnTo>
                <a:lnTo>
                  <a:pt x="3379" y="1204"/>
                </a:lnTo>
                <a:lnTo>
                  <a:pt x="3381" y="1193"/>
                </a:lnTo>
                <a:lnTo>
                  <a:pt x="3382" y="1182"/>
                </a:lnTo>
                <a:lnTo>
                  <a:pt x="3382" y="1170"/>
                </a:lnTo>
                <a:lnTo>
                  <a:pt x="3379" y="1159"/>
                </a:lnTo>
                <a:lnTo>
                  <a:pt x="3374" y="1149"/>
                </a:lnTo>
                <a:lnTo>
                  <a:pt x="3369" y="1146"/>
                </a:lnTo>
                <a:lnTo>
                  <a:pt x="3366" y="1143"/>
                </a:lnTo>
                <a:lnTo>
                  <a:pt x="3360" y="1140"/>
                </a:lnTo>
                <a:lnTo>
                  <a:pt x="3355" y="1138"/>
                </a:lnTo>
                <a:lnTo>
                  <a:pt x="3355" y="1138"/>
                </a:lnTo>
                <a:lnTo>
                  <a:pt x="3342" y="1135"/>
                </a:lnTo>
                <a:lnTo>
                  <a:pt x="3333" y="1130"/>
                </a:lnTo>
                <a:lnTo>
                  <a:pt x="3325" y="1125"/>
                </a:lnTo>
                <a:lnTo>
                  <a:pt x="3318" y="1119"/>
                </a:lnTo>
                <a:lnTo>
                  <a:pt x="3313" y="1111"/>
                </a:lnTo>
                <a:lnTo>
                  <a:pt x="3308" y="1104"/>
                </a:lnTo>
                <a:lnTo>
                  <a:pt x="3299" y="1087"/>
                </a:lnTo>
                <a:lnTo>
                  <a:pt x="3299" y="1087"/>
                </a:lnTo>
                <a:lnTo>
                  <a:pt x="3292" y="1079"/>
                </a:lnTo>
                <a:lnTo>
                  <a:pt x="3286" y="1072"/>
                </a:lnTo>
                <a:lnTo>
                  <a:pt x="3278" y="1068"/>
                </a:lnTo>
                <a:lnTo>
                  <a:pt x="3270" y="1064"/>
                </a:lnTo>
                <a:lnTo>
                  <a:pt x="3251" y="1058"/>
                </a:lnTo>
                <a:lnTo>
                  <a:pt x="3230" y="1052"/>
                </a:lnTo>
                <a:lnTo>
                  <a:pt x="3230" y="1052"/>
                </a:lnTo>
                <a:lnTo>
                  <a:pt x="3220" y="1047"/>
                </a:lnTo>
                <a:lnTo>
                  <a:pt x="3214" y="1040"/>
                </a:lnTo>
                <a:lnTo>
                  <a:pt x="3207" y="1032"/>
                </a:lnTo>
                <a:lnTo>
                  <a:pt x="3203" y="1024"/>
                </a:lnTo>
                <a:lnTo>
                  <a:pt x="3196" y="1015"/>
                </a:lnTo>
                <a:lnTo>
                  <a:pt x="3190" y="1007"/>
                </a:lnTo>
                <a:lnTo>
                  <a:pt x="3180" y="999"/>
                </a:lnTo>
                <a:lnTo>
                  <a:pt x="3167" y="992"/>
                </a:lnTo>
                <a:lnTo>
                  <a:pt x="3167" y="992"/>
                </a:lnTo>
                <a:lnTo>
                  <a:pt x="3161" y="991"/>
                </a:lnTo>
                <a:lnTo>
                  <a:pt x="3154" y="991"/>
                </a:lnTo>
                <a:lnTo>
                  <a:pt x="3150" y="991"/>
                </a:lnTo>
                <a:lnTo>
                  <a:pt x="3146" y="992"/>
                </a:lnTo>
                <a:lnTo>
                  <a:pt x="3140" y="995"/>
                </a:lnTo>
                <a:lnTo>
                  <a:pt x="3133" y="1002"/>
                </a:lnTo>
                <a:lnTo>
                  <a:pt x="3130" y="1007"/>
                </a:lnTo>
                <a:lnTo>
                  <a:pt x="3125" y="1011"/>
                </a:lnTo>
                <a:lnTo>
                  <a:pt x="3122" y="1013"/>
                </a:lnTo>
                <a:lnTo>
                  <a:pt x="3119" y="1013"/>
                </a:lnTo>
                <a:lnTo>
                  <a:pt x="3116" y="1011"/>
                </a:lnTo>
                <a:lnTo>
                  <a:pt x="3111" y="1010"/>
                </a:lnTo>
                <a:lnTo>
                  <a:pt x="3111" y="1010"/>
                </a:lnTo>
                <a:lnTo>
                  <a:pt x="3108" y="1008"/>
                </a:lnTo>
                <a:lnTo>
                  <a:pt x="3103" y="1007"/>
                </a:lnTo>
                <a:lnTo>
                  <a:pt x="3095" y="1008"/>
                </a:lnTo>
                <a:lnTo>
                  <a:pt x="3089" y="1011"/>
                </a:lnTo>
                <a:lnTo>
                  <a:pt x="3084" y="1016"/>
                </a:lnTo>
                <a:lnTo>
                  <a:pt x="3076" y="1029"/>
                </a:lnTo>
                <a:lnTo>
                  <a:pt x="3074" y="1034"/>
                </a:lnTo>
                <a:lnTo>
                  <a:pt x="3074" y="1034"/>
                </a:lnTo>
                <a:lnTo>
                  <a:pt x="2987" y="1013"/>
                </a:lnTo>
                <a:lnTo>
                  <a:pt x="2987" y="1013"/>
                </a:lnTo>
                <a:lnTo>
                  <a:pt x="2970" y="1011"/>
                </a:lnTo>
                <a:lnTo>
                  <a:pt x="2955" y="1010"/>
                </a:lnTo>
                <a:lnTo>
                  <a:pt x="2942" y="1011"/>
                </a:lnTo>
                <a:lnTo>
                  <a:pt x="2930" y="1013"/>
                </a:lnTo>
                <a:lnTo>
                  <a:pt x="2914" y="1018"/>
                </a:lnTo>
                <a:lnTo>
                  <a:pt x="2907" y="1021"/>
                </a:lnTo>
                <a:lnTo>
                  <a:pt x="2907" y="1021"/>
                </a:lnTo>
                <a:lnTo>
                  <a:pt x="2885" y="1011"/>
                </a:lnTo>
                <a:lnTo>
                  <a:pt x="2865" y="1005"/>
                </a:lnTo>
                <a:lnTo>
                  <a:pt x="2848" y="1000"/>
                </a:lnTo>
                <a:lnTo>
                  <a:pt x="2848" y="1000"/>
                </a:lnTo>
                <a:lnTo>
                  <a:pt x="2790" y="989"/>
                </a:lnTo>
                <a:lnTo>
                  <a:pt x="2790" y="989"/>
                </a:lnTo>
                <a:lnTo>
                  <a:pt x="2784" y="987"/>
                </a:lnTo>
                <a:lnTo>
                  <a:pt x="2779" y="982"/>
                </a:lnTo>
                <a:lnTo>
                  <a:pt x="2777" y="978"/>
                </a:lnTo>
                <a:lnTo>
                  <a:pt x="2777" y="973"/>
                </a:lnTo>
                <a:lnTo>
                  <a:pt x="2780" y="968"/>
                </a:lnTo>
                <a:lnTo>
                  <a:pt x="2785" y="963"/>
                </a:lnTo>
                <a:lnTo>
                  <a:pt x="2792" y="962"/>
                </a:lnTo>
                <a:lnTo>
                  <a:pt x="2800" y="962"/>
                </a:lnTo>
                <a:lnTo>
                  <a:pt x="2800" y="962"/>
                </a:lnTo>
                <a:lnTo>
                  <a:pt x="2819" y="963"/>
                </a:lnTo>
                <a:lnTo>
                  <a:pt x="2838" y="963"/>
                </a:lnTo>
                <a:lnTo>
                  <a:pt x="2846" y="962"/>
                </a:lnTo>
                <a:lnTo>
                  <a:pt x="2851" y="958"/>
                </a:lnTo>
                <a:lnTo>
                  <a:pt x="2854" y="955"/>
                </a:lnTo>
                <a:lnTo>
                  <a:pt x="2856" y="950"/>
                </a:lnTo>
                <a:lnTo>
                  <a:pt x="2856" y="950"/>
                </a:lnTo>
                <a:lnTo>
                  <a:pt x="2854" y="949"/>
                </a:lnTo>
                <a:lnTo>
                  <a:pt x="2851" y="947"/>
                </a:lnTo>
                <a:lnTo>
                  <a:pt x="2845" y="942"/>
                </a:lnTo>
                <a:lnTo>
                  <a:pt x="2835" y="939"/>
                </a:lnTo>
                <a:lnTo>
                  <a:pt x="2824" y="938"/>
                </a:lnTo>
                <a:lnTo>
                  <a:pt x="2801" y="934"/>
                </a:lnTo>
                <a:lnTo>
                  <a:pt x="2785" y="934"/>
                </a:lnTo>
                <a:lnTo>
                  <a:pt x="2785" y="934"/>
                </a:lnTo>
                <a:lnTo>
                  <a:pt x="2776" y="933"/>
                </a:lnTo>
                <a:lnTo>
                  <a:pt x="2769" y="931"/>
                </a:lnTo>
                <a:lnTo>
                  <a:pt x="2761" y="928"/>
                </a:lnTo>
                <a:lnTo>
                  <a:pt x="2756" y="925"/>
                </a:lnTo>
                <a:lnTo>
                  <a:pt x="2751" y="920"/>
                </a:lnTo>
                <a:lnTo>
                  <a:pt x="2748" y="912"/>
                </a:lnTo>
                <a:lnTo>
                  <a:pt x="2748" y="902"/>
                </a:lnTo>
                <a:lnTo>
                  <a:pt x="2748" y="902"/>
                </a:lnTo>
                <a:lnTo>
                  <a:pt x="2750" y="886"/>
                </a:lnTo>
                <a:lnTo>
                  <a:pt x="2753" y="877"/>
                </a:lnTo>
                <a:lnTo>
                  <a:pt x="2755" y="870"/>
                </a:lnTo>
                <a:lnTo>
                  <a:pt x="2755" y="860"/>
                </a:lnTo>
                <a:lnTo>
                  <a:pt x="2755" y="860"/>
                </a:lnTo>
                <a:lnTo>
                  <a:pt x="2756" y="856"/>
                </a:lnTo>
                <a:lnTo>
                  <a:pt x="2759" y="848"/>
                </a:lnTo>
                <a:lnTo>
                  <a:pt x="2772" y="832"/>
                </a:lnTo>
                <a:lnTo>
                  <a:pt x="2792" y="812"/>
                </a:lnTo>
                <a:lnTo>
                  <a:pt x="2814" y="791"/>
                </a:lnTo>
                <a:lnTo>
                  <a:pt x="2814" y="791"/>
                </a:lnTo>
                <a:lnTo>
                  <a:pt x="2827" y="783"/>
                </a:lnTo>
                <a:lnTo>
                  <a:pt x="2841" y="777"/>
                </a:lnTo>
                <a:lnTo>
                  <a:pt x="2857" y="772"/>
                </a:lnTo>
                <a:lnTo>
                  <a:pt x="2872" y="769"/>
                </a:lnTo>
                <a:lnTo>
                  <a:pt x="2898" y="767"/>
                </a:lnTo>
                <a:lnTo>
                  <a:pt x="2907" y="767"/>
                </a:lnTo>
                <a:lnTo>
                  <a:pt x="2907" y="767"/>
                </a:lnTo>
                <a:lnTo>
                  <a:pt x="2928" y="777"/>
                </a:lnTo>
                <a:lnTo>
                  <a:pt x="2944" y="783"/>
                </a:lnTo>
                <a:lnTo>
                  <a:pt x="2957" y="785"/>
                </a:lnTo>
                <a:lnTo>
                  <a:pt x="2970" y="783"/>
                </a:lnTo>
                <a:lnTo>
                  <a:pt x="2979" y="779"/>
                </a:lnTo>
                <a:lnTo>
                  <a:pt x="2989" y="774"/>
                </a:lnTo>
                <a:lnTo>
                  <a:pt x="2997" y="769"/>
                </a:lnTo>
                <a:lnTo>
                  <a:pt x="3008" y="764"/>
                </a:lnTo>
                <a:lnTo>
                  <a:pt x="3008" y="764"/>
                </a:lnTo>
                <a:lnTo>
                  <a:pt x="3013" y="763"/>
                </a:lnTo>
                <a:lnTo>
                  <a:pt x="3018" y="763"/>
                </a:lnTo>
                <a:lnTo>
                  <a:pt x="3021" y="764"/>
                </a:lnTo>
                <a:lnTo>
                  <a:pt x="3024" y="767"/>
                </a:lnTo>
                <a:lnTo>
                  <a:pt x="3031" y="774"/>
                </a:lnTo>
                <a:lnTo>
                  <a:pt x="3037" y="782"/>
                </a:lnTo>
                <a:lnTo>
                  <a:pt x="3042" y="790"/>
                </a:lnTo>
                <a:lnTo>
                  <a:pt x="3045" y="795"/>
                </a:lnTo>
                <a:lnTo>
                  <a:pt x="3047" y="796"/>
                </a:lnTo>
                <a:lnTo>
                  <a:pt x="3048" y="796"/>
                </a:lnTo>
                <a:lnTo>
                  <a:pt x="3052" y="795"/>
                </a:lnTo>
                <a:lnTo>
                  <a:pt x="3053" y="791"/>
                </a:lnTo>
                <a:lnTo>
                  <a:pt x="3053" y="791"/>
                </a:lnTo>
                <a:lnTo>
                  <a:pt x="3058" y="785"/>
                </a:lnTo>
                <a:lnTo>
                  <a:pt x="3064" y="780"/>
                </a:lnTo>
                <a:lnTo>
                  <a:pt x="3072" y="779"/>
                </a:lnTo>
                <a:lnTo>
                  <a:pt x="3084" y="777"/>
                </a:lnTo>
                <a:lnTo>
                  <a:pt x="3109" y="777"/>
                </a:lnTo>
                <a:lnTo>
                  <a:pt x="3143" y="779"/>
                </a:lnTo>
                <a:lnTo>
                  <a:pt x="3143" y="779"/>
                </a:lnTo>
                <a:lnTo>
                  <a:pt x="3158" y="779"/>
                </a:lnTo>
                <a:lnTo>
                  <a:pt x="3169" y="779"/>
                </a:lnTo>
                <a:lnTo>
                  <a:pt x="3177" y="782"/>
                </a:lnTo>
                <a:lnTo>
                  <a:pt x="3183" y="785"/>
                </a:lnTo>
                <a:lnTo>
                  <a:pt x="3198" y="795"/>
                </a:lnTo>
                <a:lnTo>
                  <a:pt x="3209" y="803"/>
                </a:lnTo>
                <a:lnTo>
                  <a:pt x="3222" y="812"/>
                </a:lnTo>
                <a:lnTo>
                  <a:pt x="3222" y="812"/>
                </a:lnTo>
                <a:lnTo>
                  <a:pt x="3236" y="822"/>
                </a:lnTo>
                <a:lnTo>
                  <a:pt x="3246" y="828"/>
                </a:lnTo>
                <a:lnTo>
                  <a:pt x="3254" y="838"/>
                </a:lnTo>
                <a:lnTo>
                  <a:pt x="3255" y="840"/>
                </a:lnTo>
                <a:lnTo>
                  <a:pt x="3259" y="841"/>
                </a:lnTo>
                <a:lnTo>
                  <a:pt x="3268" y="840"/>
                </a:lnTo>
                <a:lnTo>
                  <a:pt x="3268" y="840"/>
                </a:lnTo>
                <a:lnTo>
                  <a:pt x="3272" y="840"/>
                </a:lnTo>
                <a:lnTo>
                  <a:pt x="3273" y="841"/>
                </a:lnTo>
                <a:lnTo>
                  <a:pt x="3278" y="844"/>
                </a:lnTo>
                <a:lnTo>
                  <a:pt x="3280" y="851"/>
                </a:lnTo>
                <a:lnTo>
                  <a:pt x="3281" y="859"/>
                </a:lnTo>
                <a:lnTo>
                  <a:pt x="3283" y="868"/>
                </a:lnTo>
                <a:lnTo>
                  <a:pt x="3284" y="880"/>
                </a:lnTo>
                <a:lnTo>
                  <a:pt x="3289" y="889"/>
                </a:lnTo>
                <a:lnTo>
                  <a:pt x="3296" y="899"/>
                </a:lnTo>
                <a:lnTo>
                  <a:pt x="3296" y="899"/>
                </a:lnTo>
                <a:lnTo>
                  <a:pt x="3299" y="904"/>
                </a:lnTo>
                <a:lnTo>
                  <a:pt x="3305" y="907"/>
                </a:lnTo>
                <a:lnTo>
                  <a:pt x="3316" y="912"/>
                </a:lnTo>
                <a:lnTo>
                  <a:pt x="3329" y="915"/>
                </a:lnTo>
                <a:lnTo>
                  <a:pt x="3344" y="915"/>
                </a:lnTo>
                <a:lnTo>
                  <a:pt x="3371" y="915"/>
                </a:lnTo>
                <a:lnTo>
                  <a:pt x="3382" y="915"/>
                </a:lnTo>
                <a:lnTo>
                  <a:pt x="3392" y="917"/>
                </a:lnTo>
                <a:lnTo>
                  <a:pt x="3392" y="917"/>
                </a:lnTo>
                <a:lnTo>
                  <a:pt x="3398" y="918"/>
                </a:lnTo>
                <a:lnTo>
                  <a:pt x="3402" y="923"/>
                </a:lnTo>
                <a:lnTo>
                  <a:pt x="3408" y="933"/>
                </a:lnTo>
                <a:lnTo>
                  <a:pt x="3411" y="938"/>
                </a:lnTo>
                <a:lnTo>
                  <a:pt x="3418" y="944"/>
                </a:lnTo>
                <a:lnTo>
                  <a:pt x="3427" y="947"/>
                </a:lnTo>
                <a:lnTo>
                  <a:pt x="3442" y="950"/>
                </a:lnTo>
                <a:lnTo>
                  <a:pt x="3442" y="950"/>
                </a:lnTo>
                <a:lnTo>
                  <a:pt x="3464" y="955"/>
                </a:lnTo>
                <a:lnTo>
                  <a:pt x="3471" y="958"/>
                </a:lnTo>
                <a:lnTo>
                  <a:pt x="3474" y="960"/>
                </a:lnTo>
                <a:lnTo>
                  <a:pt x="3480" y="970"/>
                </a:lnTo>
                <a:lnTo>
                  <a:pt x="3487" y="976"/>
                </a:lnTo>
                <a:lnTo>
                  <a:pt x="3496" y="986"/>
                </a:lnTo>
                <a:lnTo>
                  <a:pt x="3496" y="986"/>
                </a:lnTo>
                <a:lnTo>
                  <a:pt x="3514" y="1000"/>
                </a:lnTo>
                <a:lnTo>
                  <a:pt x="3525" y="1007"/>
                </a:lnTo>
                <a:lnTo>
                  <a:pt x="3536" y="1011"/>
                </a:lnTo>
                <a:lnTo>
                  <a:pt x="3552" y="1024"/>
                </a:lnTo>
                <a:lnTo>
                  <a:pt x="3552" y="1024"/>
                </a:lnTo>
                <a:lnTo>
                  <a:pt x="3565" y="1037"/>
                </a:lnTo>
                <a:lnTo>
                  <a:pt x="3569" y="1042"/>
                </a:lnTo>
                <a:lnTo>
                  <a:pt x="3569" y="1045"/>
                </a:lnTo>
                <a:lnTo>
                  <a:pt x="3565" y="1048"/>
                </a:lnTo>
                <a:lnTo>
                  <a:pt x="3564" y="1052"/>
                </a:lnTo>
                <a:lnTo>
                  <a:pt x="3556" y="1058"/>
                </a:lnTo>
                <a:lnTo>
                  <a:pt x="3556" y="1058"/>
                </a:lnTo>
                <a:close/>
                <a:moveTo>
                  <a:pt x="2904" y="1294"/>
                </a:moveTo>
                <a:lnTo>
                  <a:pt x="2904" y="1294"/>
                </a:lnTo>
                <a:lnTo>
                  <a:pt x="2915" y="1287"/>
                </a:lnTo>
                <a:lnTo>
                  <a:pt x="2923" y="1284"/>
                </a:lnTo>
                <a:lnTo>
                  <a:pt x="2931" y="1281"/>
                </a:lnTo>
                <a:lnTo>
                  <a:pt x="2938" y="1281"/>
                </a:lnTo>
                <a:lnTo>
                  <a:pt x="2942" y="1283"/>
                </a:lnTo>
                <a:lnTo>
                  <a:pt x="2946" y="1286"/>
                </a:lnTo>
                <a:lnTo>
                  <a:pt x="2949" y="1289"/>
                </a:lnTo>
                <a:lnTo>
                  <a:pt x="2952" y="1294"/>
                </a:lnTo>
                <a:lnTo>
                  <a:pt x="2952" y="1294"/>
                </a:lnTo>
                <a:lnTo>
                  <a:pt x="2955" y="1305"/>
                </a:lnTo>
                <a:lnTo>
                  <a:pt x="2957" y="1308"/>
                </a:lnTo>
                <a:lnTo>
                  <a:pt x="2960" y="1313"/>
                </a:lnTo>
                <a:lnTo>
                  <a:pt x="2965" y="1316"/>
                </a:lnTo>
                <a:lnTo>
                  <a:pt x="2973" y="1318"/>
                </a:lnTo>
                <a:lnTo>
                  <a:pt x="2984" y="1320"/>
                </a:lnTo>
                <a:lnTo>
                  <a:pt x="3000" y="1318"/>
                </a:lnTo>
                <a:lnTo>
                  <a:pt x="3000" y="1318"/>
                </a:lnTo>
                <a:lnTo>
                  <a:pt x="3016" y="1320"/>
                </a:lnTo>
                <a:lnTo>
                  <a:pt x="3021" y="1320"/>
                </a:lnTo>
                <a:lnTo>
                  <a:pt x="3026" y="1323"/>
                </a:lnTo>
                <a:lnTo>
                  <a:pt x="3028" y="1324"/>
                </a:lnTo>
                <a:lnTo>
                  <a:pt x="3031" y="1328"/>
                </a:lnTo>
                <a:lnTo>
                  <a:pt x="3032" y="1334"/>
                </a:lnTo>
                <a:lnTo>
                  <a:pt x="3034" y="1342"/>
                </a:lnTo>
                <a:lnTo>
                  <a:pt x="3036" y="1350"/>
                </a:lnTo>
                <a:lnTo>
                  <a:pt x="3039" y="1353"/>
                </a:lnTo>
                <a:lnTo>
                  <a:pt x="3042" y="1358"/>
                </a:lnTo>
                <a:lnTo>
                  <a:pt x="3047" y="1361"/>
                </a:lnTo>
                <a:lnTo>
                  <a:pt x="3053" y="1363"/>
                </a:lnTo>
                <a:lnTo>
                  <a:pt x="3053" y="1363"/>
                </a:lnTo>
                <a:lnTo>
                  <a:pt x="3077" y="1373"/>
                </a:lnTo>
                <a:lnTo>
                  <a:pt x="3092" y="1377"/>
                </a:lnTo>
                <a:lnTo>
                  <a:pt x="3097" y="1381"/>
                </a:lnTo>
                <a:lnTo>
                  <a:pt x="3100" y="1384"/>
                </a:lnTo>
                <a:lnTo>
                  <a:pt x="3100" y="1389"/>
                </a:lnTo>
                <a:lnTo>
                  <a:pt x="3098" y="1395"/>
                </a:lnTo>
                <a:lnTo>
                  <a:pt x="3098" y="1395"/>
                </a:lnTo>
                <a:lnTo>
                  <a:pt x="3093" y="1401"/>
                </a:lnTo>
                <a:lnTo>
                  <a:pt x="3085" y="1406"/>
                </a:lnTo>
                <a:lnTo>
                  <a:pt x="3076" y="1410"/>
                </a:lnTo>
                <a:lnTo>
                  <a:pt x="3063" y="1411"/>
                </a:lnTo>
                <a:lnTo>
                  <a:pt x="3050" y="1410"/>
                </a:lnTo>
                <a:lnTo>
                  <a:pt x="3039" y="1408"/>
                </a:lnTo>
                <a:lnTo>
                  <a:pt x="3028" y="1403"/>
                </a:lnTo>
                <a:lnTo>
                  <a:pt x="3023" y="1398"/>
                </a:lnTo>
                <a:lnTo>
                  <a:pt x="3018" y="1395"/>
                </a:lnTo>
                <a:lnTo>
                  <a:pt x="3018" y="1395"/>
                </a:lnTo>
                <a:lnTo>
                  <a:pt x="3013" y="1390"/>
                </a:lnTo>
                <a:lnTo>
                  <a:pt x="3010" y="1387"/>
                </a:lnTo>
                <a:lnTo>
                  <a:pt x="2999" y="1384"/>
                </a:lnTo>
                <a:lnTo>
                  <a:pt x="2987" y="1382"/>
                </a:lnTo>
                <a:lnTo>
                  <a:pt x="2975" y="1382"/>
                </a:lnTo>
                <a:lnTo>
                  <a:pt x="2963" y="1385"/>
                </a:lnTo>
                <a:lnTo>
                  <a:pt x="2954" y="1390"/>
                </a:lnTo>
                <a:lnTo>
                  <a:pt x="2946" y="1395"/>
                </a:lnTo>
                <a:lnTo>
                  <a:pt x="2942" y="1401"/>
                </a:lnTo>
                <a:lnTo>
                  <a:pt x="2942" y="1401"/>
                </a:lnTo>
                <a:lnTo>
                  <a:pt x="2936" y="1416"/>
                </a:lnTo>
                <a:lnTo>
                  <a:pt x="2926" y="1432"/>
                </a:lnTo>
                <a:lnTo>
                  <a:pt x="2923" y="1438"/>
                </a:lnTo>
                <a:lnTo>
                  <a:pt x="2917" y="1442"/>
                </a:lnTo>
                <a:lnTo>
                  <a:pt x="2912" y="1445"/>
                </a:lnTo>
                <a:lnTo>
                  <a:pt x="2907" y="1443"/>
                </a:lnTo>
                <a:lnTo>
                  <a:pt x="2907" y="1443"/>
                </a:lnTo>
                <a:lnTo>
                  <a:pt x="2904" y="1442"/>
                </a:lnTo>
                <a:lnTo>
                  <a:pt x="2902" y="1438"/>
                </a:lnTo>
                <a:lnTo>
                  <a:pt x="2898" y="1429"/>
                </a:lnTo>
                <a:lnTo>
                  <a:pt x="2888" y="1406"/>
                </a:lnTo>
                <a:lnTo>
                  <a:pt x="2881" y="1398"/>
                </a:lnTo>
                <a:lnTo>
                  <a:pt x="2877" y="1395"/>
                </a:lnTo>
                <a:lnTo>
                  <a:pt x="2873" y="1392"/>
                </a:lnTo>
                <a:lnTo>
                  <a:pt x="2869" y="1392"/>
                </a:lnTo>
                <a:lnTo>
                  <a:pt x="2864" y="1393"/>
                </a:lnTo>
                <a:lnTo>
                  <a:pt x="2857" y="1397"/>
                </a:lnTo>
                <a:lnTo>
                  <a:pt x="2851" y="1401"/>
                </a:lnTo>
                <a:lnTo>
                  <a:pt x="2851" y="1401"/>
                </a:lnTo>
                <a:lnTo>
                  <a:pt x="2854" y="1395"/>
                </a:lnTo>
                <a:lnTo>
                  <a:pt x="2861" y="1382"/>
                </a:lnTo>
                <a:lnTo>
                  <a:pt x="2865" y="1374"/>
                </a:lnTo>
                <a:lnTo>
                  <a:pt x="2870" y="1368"/>
                </a:lnTo>
                <a:lnTo>
                  <a:pt x="2877" y="1363"/>
                </a:lnTo>
                <a:lnTo>
                  <a:pt x="2883" y="1360"/>
                </a:lnTo>
                <a:lnTo>
                  <a:pt x="2883" y="1360"/>
                </a:lnTo>
                <a:lnTo>
                  <a:pt x="2886" y="1360"/>
                </a:lnTo>
                <a:lnTo>
                  <a:pt x="2888" y="1357"/>
                </a:lnTo>
                <a:lnTo>
                  <a:pt x="2889" y="1352"/>
                </a:lnTo>
                <a:lnTo>
                  <a:pt x="2888" y="1334"/>
                </a:lnTo>
                <a:lnTo>
                  <a:pt x="2888" y="1323"/>
                </a:lnTo>
                <a:lnTo>
                  <a:pt x="2889" y="1313"/>
                </a:lnTo>
                <a:lnTo>
                  <a:pt x="2891" y="1308"/>
                </a:lnTo>
                <a:lnTo>
                  <a:pt x="2894" y="1304"/>
                </a:lnTo>
                <a:lnTo>
                  <a:pt x="2899" y="1299"/>
                </a:lnTo>
                <a:lnTo>
                  <a:pt x="2904" y="1294"/>
                </a:lnTo>
                <a:lnTo>
                  <a:pt x="2904" y="1294"/>
                </a:lnTo>
                <a:close/>
                <a:moveTo>
                  <a:pt x="1493" y="857"/>
                </a:moveTo>
                <a:lnTo>
                  <a:pt x="1493" y="857"/>
                </a:lnTo>
                <a:lnTo>
                  <a:pt x="1504" y="840"/>
                </a:lnTo>
                <a:lnTo>
                  <a:pt x="1514" y="824"/>
                </a:lnTo>
                <a:lnTo>
                  <a:pt x="1520" y="809"/>
                </a:lnTo>
                <a:lnTo>
                  <a:pt x="1520" y="809"/>
                </a:lnTo>
                <a:lnTo>
                  <a:pt x="1523" y="803"/>
                </a:lnTo>
                <a:lnTo>
                  <a:pt x="1528" y="796"/>
                </a:lnTo>
                <a:lnTo>
                  <a:pt x="1538" y="785"/>
                </a:lnTo>
                <a:lnTo>
                  <a:pt x="1546" y="772"/>
                </a:lnTo>
                <a:lnTo>
                  <a:pt x="1547" y="767"/>
                </a:lnTo>
                <a:lnTo>
                  <a:pt x="1549" y="761"/>
                </a:lnTo>
                <a:lnTo>
                  <a:pt x="1549" y="761"/>
                </a:lnTo>
                <a:lnTo>
                  <a:pt x="1546" y="753"/>
                </a:lnTo>
                <a:lnTo>
                  <a:pt x="1541" y="746"/>
                </a:lnTo>
                <a:lnTo>
                  <a:pt x="1528" y="730"/>
                </a:lnTo>
                <a:lnTo>
                  <a:pt x="1523" y="724"/>
                </a:lnTo>
                <a:lnTo>
                  <a:pt x="1522" y="719"/>
                </a:lnTo>
                <a:lnTo>
                  <a:pt x="1523" y="716"/>
                </a:lnTo>
                <a:lnTo>
                  <a:pt x="1525" y="714"/>
                </a:lnTo>
                <a:lnTo>
                  <a:pt x="1535" y="713"/>
                </a:lnTo>
                <a:lnTo>
                  <a:pt x="1535" y="713"/>
                </a:lnTo>
                <a:lnTo>
                  <a:pt x="1573" y="710"/>
                </a:lnTo>
                <a:lnTo>
                  <a:pt x="1600" y="708"/>
                </a:lnTo>
                <a:lnTo>
                  <a:pt x="1600" y="708"/>
                </a:lnTo>
                <a:lnTo>
                  <a:pt x="1621" y="706"/>
                </a:lnTo>
                <a:lnTo>
                  <a:pt x="1645" y="705"/>
                </a:lnTo>
                <a:lnTo>
                  <a:pt x="1658" y="705"/>
                </a:lnTo>
                <a:lnTo>
                  <a:pt x="1669" y="706"/>
                </a:lnTo>
                <a:lnTo>
                  <a:pt x="1678" y="710"/>
                </a:lnTo>
                <a:lnTo>
                  <a:pt x="1681" y="713"/>
                </a:lnTo>
                <a:lnTo>
                  <a:pt x="1684" y="716"/>
                </a:lnTo>
                <a:lnTo>
                  <a:pt x="1684" y="716"/>
                </a:lnTo>
                <a:lnTo>
                  <a:pt x="1689" y="724"/>
                </a:lnTo>
                <a:lnTo>
                  <a:pt x="1694" y="730"/>
                </a:lnTo>
                <a:lnTo>
                  <a:pt x="1708" y="743"/>
                </a:lnTo>
                <a:lnTo>
                  <a:pt x="1724" y="753"/>
                </a:lnTo>
                <a:lnTo>
                  <a:pt x="1730" y="756"/>
                </a:lnTo>
                <a:lnTo>
                  <a:pt x="1735" y="758"/>
                </a:lnTo>
                <a:lnTo>
                  <a:pt x="1735" y="758"/>
                </a:lnTo>
                <a:lnTo>
                  <a:pt x="1742" y="756"/>
                </a:lnTo>
                <a:lnTo>
                  <a:pt x="1750" y="753"/>
                </a:lnTo>
                <a:lnTo>
                  <a:pt x="1767" y="745"/>
                </a:lnTo>
                <a:lnTo>
                  <a:pt x="1777" y="742"/>
                </a:lnTo>
                <a:lnTo>
                  <a:pt x="1787" y="740"/>
                </a:lnTo>
                <a:lnTo>
                  <a:pt x="1796" y="740"/>
                </a:lnTo>
                <a:lnTo>
                  <a:pt x="1804" y="743"/>
                </a:lnTo>
                <a:lnTo>
                  <a:pt x="1804" y="743"/>
                </a:lnTo>
                <a:lnTo>
                  <a:pt x="1841" y="769"/>
                </a:lnTo>
                <a:lnTo>
                  <a:pt x="1861" y="785"/>
                </a:lnTo>
                <a:lnTo>
                  <a:pt x="1798" y="824"/>
                </a:lnTo>
                <a:lnTo>
                  <a:pt x="1798" y="824"/>
                </a:lnTo>
                <a:lnTo>
                  <a:pt x="1772" y="827"/>
                </a:lnTo>
                <a:lnTo>
                  <a:pt x="1758" y="830"/>
                </a:lnTo>
                <a:lnTo>
                  <a:pt x="1745" y="833"/>
                </a:lnTo>
                <a:lnTo>
                  <a:pt x="1734" y="838"/>
                </a:lnTo>
                <a:lnTo>
                  <a:pt x="1724" y="844"/>
                </a:lnTo>
                <a:lnTo>
                  <a:pt x="1716" y="851"/>
                </a:lnTo>
                <a:lnTo>
                  <a:pt x="1711" y="857"/>
                </a:lnTo>
                <a:lnTo>
                  <a:pt x="1711" y="857"/>
                </a:lnTo>
                <a:lnTo>
                  <a:pt x="1705" y="873"/>
                </a:lnTo>
                <a:lnTo>
                  <a:pt x="1697" y="889"/>
                </a:lnTo>
                <a:lnTo>
                  <a:pt x="1692" y="896"/>
                </a:lnTo>
                <a:lnTo>
                  <a:pt x="1687" y="902"/>
                </a:lnTo>
                <a:lnTo>
                  <a:pt x="1681" y="905"/>
                </a:lnTo>
                <a:lnTo>
                  <a:pt x="1673" y="905"/>
                </a:lnTo>
                <a:lnTo>
                  <a:pt x="1673" y="905"/>
                </a:lnTo>
                <a:lnTo>
                  <a:pt x="1660" y="907"/>
                </a:lnTo>
                <a:lnTo>
                  <a:pt x="1649" y="909"/>
                </a:lnTo>
                <a:lnTo>
                  <a:pt x="1631" y="915"/>
                </a:lnTo>
                <a:lnTo>
                  <a:pt x="1604" y="926"/>
                </a:lnTo>
                <a:lnTo>
                  <a:pt x="1604" y="926"/>
                </a:lnTo>
                <a:lnTo>
                  <a:pt x="1589" y="933"/>
                </a:lnTo>
                <a:lnTo>
                  <a:pt x="1580" y="933"/>
                </a:lnTo>
                <a:lnTo>
                  <a:pt x="1572" y="931"/>
                </a:lnTo>
                <a:lnTo>
                  <a:pt x="1565" y="926"/>
                </a:lnTo>
                <a:lnTo>
                  <a:pt x="1557" y="915"/>
                </a:lnTo>
                <a:lnTo>
                  <a:pt x="1552" y="910"/>
                </a:lnTo>
                <a:lnTo>
                  <a:pt x="1546" y="905"/>
                </a:lnTo>
                <a:lnTo>
                  <a:pt x="1546" y="905"/>
                </a:lnTo>
                <a:lnTo>
                  <a:pt x="1536" y="902"/>
                </a:lnTo>
                <a:lnTo>
                  <a:pt x="1527" y="897"/>
                </a:lnTo>
                <a:lnTo>
                  <a:pt x="1507" y="883"/>
                </a:lnTo>
                <a:lnTo>
                  <a:pt x="1499" y="875"/>
                </a:lnTo>
                <a:lnTo>
                  <a:pt x="1495" y="868"/>
                </a:lnTo>
                <a:lnTo>
                  <a:pt x="1491" y="862"/>
                </a:lnTo>
                <a:lnTo>
                  <a:pt x="1491" y="860"/>
                </a:lnTo>
                <a:lnTo>
                  <a:pt x="1493" y="857"/>
                </a:lnTo>
                <a:lnTo>
                  <a:pt x="1493" y="857"/>
                </a:lnTo>
                <a:close/>
                <a:moveTo>
                  <a:pt x="2279" y="1069"/>
                </a:moveTo>
                <a:lnTo>
                  <a:pt x="2279" y="1069"/>
                </a:lnTo>
                <a:lnTo>
                  <a:pt x="2281" y="1071"/>
                </a:lnTo>
                <a:lnTo>
                  <a:pt x="2283" y="1071"/>
                </a:lnTo>
                <a:lnTo>
                  <a:pt x="2291" y="1071"/>
                </a:lnTo>
                <a:lnTo>
                  <a:pt x="2315" y="1064"/>
                </a:lnTo>
                <a:lnTo>
                  <a:pt x="2326" y="1061"/>
                </a:lnTo>
                <a:lnTo>
                  <a:pt x="2334" y="1061"/>
                </a:lnTo>
                <a:lnTo>
                  <a:pt x="2336" y="1063"/>
                </a:lnTo>
                <a:lnTo>
                  <a:pt x="2337" y="1064"/>
                </a:lnTo>
                <a:lnTo>
                  <a:pt x="2336" y="1068"/>
                </a:lnTo>
                <a:lnTo>
                  <a:pt x="2332" y="1072"/>
                </a:lnTo>
                <a:lnTo>
                  <a:pt x="2332" y="1072"/>
                </a:lnTo>
                <a:lnTo>
                  <a:pt x="2328" y="1077"/>
                </a:lnTo>
                <a:lnTo>
                  <a:pt x="2321" y="1082"/>
                </a:lnTo>
                <a:lnTo>
                  <a:pt x="2307" y="1087"/>
                </a:lnTo>
                <a:lnTo>
                  <a:pt x="2292" y="1092"/>
                </a:lnTo>
                <a:lnTo>
                  <a:pt x="2278" y="1093"/>
                </a:lnTo>
                <a:lnTo>
                  <a:pt x="2252" y="1093"/>
                </a:lnTo>
                <a:lnTo>
                  <a:pt x="2243" y="1093"/>
                </a:lnTo>
                <a:lnTo>
                  <a:pt x="2243" y="1093"/>
                </a:lnTo>
                <a:lnTo>
                  <a:pt x="2238" y="1087"/>
                </a:lnTo>
                <a:lnTo>
                  <a:pt x="2225" y="1071"/>
                </a:lnTo>
                <a:lnTo>
                  <a:pt x="2218" y="1063"/>
                </a:lnTo>
                <a:lnTo>
                  <a:pt x="2209" y="1055"/>
                </a:lnTo>
                <a:lnTo>
                  <a:pt x="2201" y="1050"/>
                </a:lnTo>
                <a:lnTo>
                  <a:pt x="2193" y="1048"/>
                </a:lnTo>
                <a:lnTo>
                  <a:pt x="2193" y="1048"/>
                </a:lnTo>
                <a:lnTo>
                  <a:pt x="2182" y="1050"/>
                </a:lnTo>
                <a:lnTo>
                  <a:pt x="2170" y="1053"/>
                </a:lnTo>
                <a:lnTo>
                  <a:pt x="2149" y="1060"/>
                </a:lnTo>
                <a:lnTo>
                  <a:pt x="2109" y="1072"/>
                </a:lnTo>
                <a:lnTo>
                  <a:pt x="2109" y="1072"/>
                </a:lnTo>
                <a:lnTo>
                  <a:pt x="2087" y="1080"/>
                </a:lnTo>
                <a:lnTo>
                  <a:pt x="2066" y="1088"/>
                </a:lnTo>
                <a:lnTo>
                  <a:pt x="2035" y="1104"/>
                </a:lnTo>
                <a:lnTo>
                  <a:pt x="2021" y="1109"/>
                </a:lnTo>
                <a:lnTo>
                  <a:pt x="2007" y="1113"/>
                </a:lnTo>
                <a:lnTo>
                  <a:pt x="1992" y="1111"/>
                </a:lnTo>
                <a:lnTo>
                  <a:pt x="1974" y="1108"/>
                </a:lnTo>
                <a:lnTo>
                  <a:pt x="1974" y="1108"/>
                </a:lnTo>
                <a:lnTo>
                  <a:pt x="1958" y="1100"/>
                </a:lnTo>
                <a:lnTo>
                  <a:pt x="1947" y="1092"/>
                </a:lnTo>
                <a:lnTo>
                  <a:pt x="1939" y="1084"/>
                </a:lnTo>
                <a:lnTo>
                  <a:pt x="1933" y="1074"/>
                </a:lnTo>
                <a:lnTo>
                  <a:pt x="1926" y="1068"/>
                </a:lnTo>
                <a:lnTo>
                  <a:pt x="1920" y="1061"/>
                </a:lnTo>
                <a:lnTo>
                  <a:pt x="1912" y="1056"/>
                </a:lnTo>
                <a:lnTo>
                  <a:pt x="1902" y="1055"/>
                </a:lnTo>
                <a:lnTo>
                  <a:pt x="1902" y="1055"/>
                </a:lnTo>
                <a:lnTo>
                  <a:pt x="1877" y="1055"/>
                </a:lnTo>
                <a:lnTo>
                  <a:pt x="1848" y="1053"/>
                </a:lnTo>
                <a:lnTo>
                  <a:pt x="1822" y="1050"/>
                </a:lnTo>
                <a:lnTo>
                  <a:pt x="1801" y="1045"/>
                </a:lnTo>
                <a:lnTo>
                  <a:pt x="1801" y="1045"/>
                </a:lnTo>
                <a:lnTo>
                  <a:pt x="1795" y="1040"/>
                </a:lnTo>
                <a:lnTo>
                  <a:pt x="1788" y="1035"/>
                </a:lnTo>
                <a:lnTo>
                  <a:pt x="1783" y="1029"/>
                </a:lnTo>
                <a:lnTo>
                  <a:pt x="1780" y="1021"/>
                </a:lnTo>
                <a:lnTo>
                  <a:pt x="1775" y="1008"/>
                </a:lnTo>
                <a:lnTo>
                  <a:pt x="1774" y="1003"/>
                </a:lnTo>
                <a:lnTo>
                  <a:pt x="1774" y="1003"/>
                </a:lnTo>
                <a:lnTo>
                  <a:pt x="1783" y="1000"/>
                </a:lnTo>
                <a:lnTo>
                  <a:pt x="1809" y="995"/>
                </a:lnTo>
                <a:lnTo>
                  <a:pt x="1825" y="994"/>
                </a:lnTo>
                <a:lnTo>
                  <a:pt x="1843" y="992"/>
                </a:lnTo>
                <a:lnTo>
                  <a:pt x="1859" y="994"/>
                </a:lnTo>
                <a:lnTo>
                  <a:pt x="1875" y="997"/>
                </a:lnTo>
                <a:lnTo>
                  <a:pt x="1875" y="997"/>
                </a:lnTo>
                <a:lnTo>
                  <a:pt x="1901" y="1003"/>
                </a:lnTo>
                <a:lnTo>
                  <a:pt x="1912" y="1005"/>
                </a:lnTo>
                <a:lnTo>
                  <a:pt x="1922" y="1005"/>
                </a:lnTo>
                <a:lnTo>
                  <a:pt x="1928" y="1003"/>
                </a:lnTo>
                <a:lnTo>
                  <a:pt x="1931" y="1002"/>
                </a:lnTo>
                <a:lnTo>
                  <a:pt x="1933" y="999"/>
                </a:lnTo>
                <a:lnTo>
                  <a:pt x="1933" y="995"/>
                </a:lnTo>
                <a:lnTo>
                  <a:pt x="1933" y="991"/>
                </a:lnTo>
                <a:lnTo>
                  <a:pt x="1930" y="979"/>
                </a:lnTo>
                <a:lnTo>
                  <a:pt x="1930" y="979"/>
                </a:lnTo>
                <a:lnTo>
                  <a:pt x="1925" y="968"/>
                </a:lnTo>
                <a:lnTo>
                  <a:pt x="1920" y="960"/>
                </a:lnTo>
                <a:lnTo>
                  <a:pt x="1913" y="958"/>
                </a:lnTo>
                <a:lnTo>
                  <a:pt x="1907" y="957"/>
                </a:lnTo>
                <a:lnTo>
                  <a:pt x="1889" y="962"/>
                </a:lnTo>
                <a:lnTo>
                  <a:pt x="1878" y="963"/>
                </a:lnTo>
                <a:lnTo>
                  <a:pt x="1864" y="965"/>
                </a:lnTo>
                <a:lnTo>
                  <a:pt x="1864" y="965"/>
                </a:lnTo>
                <a:lnTo>
                  <a:pt x="1849" y="965"/>
                </a:lnTo>
                <a:lnTo>
                  <a:pt x="1838" y="966"/>
                </a:lnTo>
                <a:lnTo>
                  <a:pt x="1820" y="971"/>
                </a:lnTo>
                <a:lnTo>
                  <a:pt x="1814" y="971"/>
                </a:lnTo>
                <a:lnTo>
                  <a:pt x="1808" y="973"/>
                </a:lnTo>
                <a:lnTo>
                  <a:pt x="1800" y="971"/>
                </a:lnTo>
                <a:lnTo>
                  <a:pt x="1791" y="968"/>
                </a:lnTo>
                <a:lnTo>
                  <a:pt x="1791" y="968"/>
                </a:lnTo>
                <a:lnTo>
                  <a:pt x="1782" y="965"/>
                </a:lnTo>
                <a:lnTo>
                  <a:pt x="1772" y="963"/>
                </a:lnTo>
                <a:lnTo>
                  <a:pt x="1755" y="962"/>
                </a:lnTo>
                <a:lnTo>
                  <a:pt x="1748" y="962"/>
                </a:lnTo>
                <a:lnTo>
                  <a:pt x="1745" y="960"/>
                </a:lnTo>
                <a:lnTo>
                  <a:pt x="1747" y="957"/>
                </a:lnTo>
                <a:lnTo>
                  <a:pt x="1753" y="950"/>
                </a:lnTo>
                <a:lnTo>
                  <a:pt x="1753" y="950"/>
                </a:lnTo>
                <a:lnTo>
                  <a:pt x="1769" y="942"/>
                </a:lnTo>
                <a:lnTo>
                  <a:pt x="1780" y="938"/>
                </a:lnTo>
                <a:lnTo>
                  <a:pt x="1809" y="931"/>
                </a:lnTo>
                <a:lnTo>
                  <a:pt x="1809" y="931"/>
                </a:lnTo>
                <a:lnTo>
                  <a:pt x="1817" y="930"/>
                </a:lnTo>
                <a:lnTo>
                  <a:pt x="1825" y="930"/>
                </a:lnTo>
                <a:lnTo>
                  <a:pt x="1836" y="931"/>
                </a:lnTo>
                <a:lnTo>
                  <a:pt x="1840" y="931"/>
                </a:lnTo>
                <a:lnTo>
                  <a:pt x="1840" y="931"/>
                </a:lnTo>
                <a:lnTo>
                  <a:pt x="1833" y="923"/>
                </a:lnTo>
                <a:lnTo>
                  <a:pt x="1833" y="923"/>
                </a:lnTo>
                <a:lnTo>
                  <a:pt x="1828" y="920"/>
                </a:lnTo>
                <a:lnTo>
                  <a:pt x="1824" y="918"/>
                </a:lnTo>
                <a:lnTo>
                  <a:pt x="1812" y="915"/>
                </a:lnTo>
                <a:lnTo>
                  <a:pt x="1798" y="912"/>
                </a:lnTo>
                <a:lnTo>
                  <a:pt x="1783" y="910"/>
                </a:lnTo>
                <a:lnTo>
                  <a:pt x="1758" y="907"/>
                </a:lnTo>
                <a:lnTo>
                  <a:pt x="1748" y="904"/>
                </a:lnTo>
                <a:lnTo>
                  <a:pt x="1745" y="902"/>
                </a:lnTo>
                <a:lnTo>
                  <a:pt x="1743" y="899"/>
                </a:lnTo>
                <a:lnTo>
                  <a:pt x="1743" y="899"/>
                </a:lnTo>
                <a:lnTo>
                  <a:pt x="1742" y="894"/>
                </a:lnTo>
                <a:lnTo>
                  <a:pt x="1742" y="885"/>
                </a:lnTo>
                <a:lnTo>
                  <a:pt x="1743" y="878"/>
                </a:lnTo>
                <a:lnTo>
                  <a:pt x="1747" y="873"/>
                </a:lnTo>
                <a:lnTo>
                  <a:pt x="1753" y="868"/>
                </a:lnTo>
                <a:lnTo>
                  <a:pt x="1759" y="865"/>
                </a:lnTo>
                <a:lnTo>
                  <a:pt x="1759" y="865"/>
                </a:lnTo>
                <a:lnTo>
                  <a:pt x="1767" y="860"/>
                </a:lnTo>
                <a:lnTo>
                  <a:pt x="1775" y="856"/>
                </a:lnTo>
                <a:lnTo>
                  <a:pt x="1788" y="843"/>
                </a:lnTo>
                <a:lnTo>
                  <a:pt x="1796" y="836"/>
                </a:lnTo>
                <a:lnTo>
                  <a:pt x="1808" y="830"/>
                </a:lnTo>
                <a:lnTo>
                  <a:pt x="1822" y="824"/>
                </a:lnTo>
                <a:lnTo>
                  <a:pt x="1840" y="819"/>
                </a:lnTo>
                <a:lnTo>
                  <a:pt x="1840" y="819"/>
                </a:lnTo>
                <a:lnTo>
                  <a:pt x="1849" y="819"/>
                </a:lnTo>
                <a:lnTo>
                  <a:pt x="1857" y="817"/>
                </a:lnTo>
                <a:lnTo>
                  <a:pt x="1864" y="819"/>
                </a:lnTo>
                <a:lnTo>
                  <a:pt x="1870" y="820"/>
                </a:lnTo>
                <a:lnTo>
                  <a:pt x="1878" y="825"/>
                </a:lnTo>
                <a:lnTo>
                  <a:pt x="1885" y="830"/>
                </a:lnTo>
                <a:lnTo>
                  <a:pt x="1889" y="836"/>
                </a:lnTo>
                <a:lnTo>
                  <a:pt x="1894" y="843"/>
                </a:lnTo>
                <a:lnTo>
                  <a:pt x="1901" y="846"/>
                </a:lnTo>
                <a:lnTo>
                  <a:pt x="1904" y="848"/>
                </a:lnTo>
                <a:lnTo>
                  <a:pt x="1909" y="848"/>
                </a:lnTo>
                <a:lnTo>
                  <a:pt x="1909" y="848"/>
                </a:lnTo>
                <a:lnTo>
                  <a:pt x="1918" y="844"/>
                </a:lnTo>
                <a:lnTo>
                  <a:pt x="1923" y="840"/>
                </a:lnTo>
                <a:lnTo>
                  <a:pt x="1928" y="835"/>
                </a:lnTo>
                <a:lnTo>
                  <a:pt x="1930" y="828"/>
                </a:lnTo>
                <a:lnTo>
                  <a:pt x="1933" y="824"/>
                </a:lnTo>
                <a:lnTo>
                  <a:pt x="1938" y="819"/>
                </a:lnTo>
                <a:lnTo>
                  <a:pt x="1944" y="816"/>
                </a:lnTo>
                <a:lnTo>
                  <a:pt x="1954" y="816"/>
                </a:lnTo>
                <a:lnTo>
                  <a:pt x="1954" y="816"/>
                </a:lnTo>
                <a:lnTo>
                  <a:pt x="1974" y="820"/>
                </a:lnTo>
                <a:lnTo>
                  <a:pt x="1983" y="824"/>
                </a:lnTo>
                <a:lnTo>
                  <a:pt x="1991" y="827"/>
                </a:lnTo>
                <a:lnTo>
                  <a:pt x="1995" y="830"/>
                </a:lnTo>
                <a:lnTo>
                  <a:pt x="2000" y="835"/>
                </a:lnTo>
                <a:lnTo>
                  <a:pt x="2002" y="841"/>
                </a:lnTo>
                <a:lnTo>
                  <a:pt x="2003" y="848"/>
                </a:lnTo>
                <a:lnTo>
                  <a:pt x="2003" y="848"/>
                </a:lnTo>
                <a:lnTo>
                  <a:pt x="2003" y="854"/>
                </a:lnTo>
                <a:lnTo>
                  <a:pt x="2008" y="859"/>
                </a:lnTo>
                <a:lnTo>
                  <a:pt x="2013" y="864"/>
                </a:lnTo>
                <a:lnTo>
                  <a:pt x="2018" y="867"/>
                </a:lnTo>
                <a:lnTo>
                  <a:pt x="2029" y="873"/>
                </a:lnTo>
                <a:lnTo>
                  <a:pt x="2034" y="875"/>
                </a:lnTo>
                <a:lnTo>
                  <a:pt x="2034" y="875"/>
                </a:lnTo>
                <a:lnTo>
                  <a:pt x="2034" y="867"/>
                </a:lnTo>
                <a:lnTo>
                  <a:pt x="2034" y="848"/>
                </a:lnTo>
                <a:lnTo>
                  <a:pt x="2035" y="838"/>
                </a:lnTo>
                <a:lnTo>
                  <a:pt x="2040" y="830"/>
                </a:lnTo>
                <a:lnTo>
                  <a:pt x="2042" y="825"/>
                </a:lnTo>
                <a:lnTo>
                  <a:pt x="2045" y="824"/>
                </a:lnTo>
                <a:lnTo>
                  <a:pt x="2050" y="820"/>
                </a:lnTo>
                <a:lnTo>
                  <a:pt x="2055" y="819"/>
                </a:lnTo>
                <a:lnTo>
                  <a:pt x="2055" y="819"/>
                </a:lnTo>
                <a:lnTo>
                  <a:pt x="2060" y="820"/>
                </a:lnTo>
                <a:lnTo>
                  <a:pt x="2064" y="824"/>
                </a:lnTo>
                <a:lnTo>
                  <a:pt x="2068" y="828"/>
                </a:lnTo>
                <a:lnTo>
                  <a:pt x="2072" y="835"/>
                </a:lnTo>
                <a:lnTo>
                  <a:pt x="2079" y="851"/>
                </a:lnTo>
                <a:lnTo>
                  <a:pt x="2085" y="870"/>
                </a:lnTo>
                <a:lnTo>
                  <a:pt x="2092" y="889"/>
                </a:lnTo>
                <a:lnTo>
                  <a:pt x="2100" y="905"/>
                </a:lnTo>
                <a:lnTo>
                  <a:pt x="2103" y="912"/>
                </a:lnTo>
                <a:lnTo>
                  <a:pt x="2108" y="917"/>
                </a:lnTo>
                <a:lnTo>
                  <a:pt x="2113" y="920"/>
                </a:lnTo>
                <a:lnTo>
                  <a:pt x="2117" y="920"/>
                </a:lnTo>
                <a:lnTo>
                  <a:pt x="2117" y="920"/>
                </a:lnTo>
                <a:lnTo>
                  <a:pt x="2122" y="918"/>
                </a:lnTo>
                <a:lnTo>
                  <a:pt x="2125" y="917"/>
                </a:lnTo>
                <a:lnTo>
                  <a:pt x="2132" y="912"/>
                </a:lnTo>
                <a:lnTo>
                  <a:pt x="2135" y="904"/>
                </a:lnTo>
                <a:lnTo>
                  <a:pt x="2135" y="894"/>
                </a:lnTo>
                <a:lnTo>
                  <a:pt x="2135" y="885"/>
                </a:lnTo>
                <a:lnTo>
                  <a:pt x="2133" y="873"/>
                </a:lnTo>
                <a:lnTo>
                  <a:pt x="2130" y="854"/>
                </a:lnTo>
                <a:lnTo>
                  <a:pt x="2130" y="854"/>
                </a:lnTo>
                <a:lnTo>
                  <a:pt x="2129" y="844"/>
                </a:lnTo>
                <a:lnTo>
                  <a:pt x="2124" y="835"/>
                </a:lnTo>
                <a:lnTo>
                  <a:pt x="2116" y="816"/>
                </a:lnTo>
                <a:lnTo>
                  <a:pt x="2114" y="806"/>
                </a:lnTo>
                <a:lnTo>
                  <a:pt x="2114" y="799"/>
                </a:lnTo>
                <a:lnTo>
                  <a:pt x="2116" y="796"/>
                </a:lnTo>
                <a:lnTo>
                  <a:pt x="2119" y="795"/>
                </a:lnTo>
                <a:lnTo>
                  <a:pt x="2122" y="793"/>
                </a:lnTo>
                <a:lnTo>
                  <a:pt x="2127" y="791"/>
                </a:lnTo>
                <a:lnTo>
                  <a:pt x="2127" y="791"/>
                </a:lnTo>
                <a:lnTo>
                  <a:pt x="2138" y="791"/>
                </a:lnTo>
                <a:lnTo>
                  <a:pt x="2146" y="793"/>
                </a:lnTo>
                <a:lnTo>
                  <a:pt x="2151" y="796"/>
                </a:lnTo>
                <a:lnTo>
                  <a:pt x="2156" y="799"/>
                </a:lnTo>
                <a:lnTo>
                  <a:pt x="2164" y="807"/>
                </a:lnTo>
                <a:lnTo>
                  <a:pt x="2167" y="811"/>
                </a:lnTo>
                <a:lnTo>
                  <a:pt x="2172" y="812"/>
                </a:lnTo>
                <a:lnTo>
                  <a:pt x="2172" y="812"/>
                </a:lnTo>
                <a:lnTo>
                  <a:pt x="2175" y="812"/>
                </a:lnTo>
                <a:lnTo>
                  <a:pt x="2175" y="812"/>
                </a:lnTo>
                <a:lnTo>
                  <a:pt x="2177" y="807"/>
                </a:lnTo>
                <a:lnTo>
                  <a:pt x="2174" y="793"/>
                </a:lnTo>
                <a:lnTo>
                  <a:pt x="2172" y="787"/>
                </a:lnTo>
                <a:lnTo>
                  <a:pt x="2174" y="779"/>
                </a:lnTo>
                <a:lnTo>
                  <a:pt x="2174" y="777"/>
                </a:lnTo>
                <a:lnTo>
                  <a:pt x="2177" y="775"/>
                </a:lnTo>
                <a:lnTo>
                  <a:pt x="2178" y="774"/>
                </a:lnTo>
                <a:lnTo>
                  <a:pt x="2183" y="774"/>
                </a:lnTo>
                <a:lnTo>
                  <a:pt x="2183" y="774"/>
                </a:lnTo>
                <a:lnTo>
                  <a:pt x="2201" y="777"/>
                </a:lnTo>
                <a:lnTo>
                  <a:pt x="2215" y="779"/>
                </a:lnTo>
                <a:lnTo>
                  <a:pt x="2223" y="782"/>
                </a:lnTo>
                <a:lnTo>
                  <a:pt x="2228" y="783"/>
                </a:lnTo>
                <a:lnTo>
                  <a:pt x="2235" y="787"/>
                </a:lnTo>
                <a:lnTo>
                  <a:pt x="2238" y="791"/>
                </a:lnTo>
                <a:lnTo>
                  <a:pt x="2238" y="791"/>
                </a:lnTo>
                <a:lnTo>
                  <a:pt x="2239" y="795"/>
                </a:lnTo>
                <a:lnTo>
                  <a:pt x="2239" y="798"/>
                </a:lnTo>
                <a:lnTo>
                  <a:pt x="2238" y="804"/>
                </a:lnTo>
                <a:lnTo>
                  <a:pt x="2233" y="812"/>
                </a:lnTo>
                <a:lnTo>
                  <a:pt x="2227" y="822"/>
                </a:lnTo>
                <a:lnTo>
                  <a:pt x="2220" y="830"/>
                </a:lnTo>
                <a:lnTo>
                  <a:pt x="2215" y="840"/>
                </a:lnTo>
                <a:lnTo>
                  <a:pt x="2212" y="848"/>
                </a:lnTo>
                <a:lnTo>
                  <a:pt x="2212" y="851"/>
                </a:lnTo>
                <a:lnTo>
                  <a:pt x="2214" y="854"/>
                </a:lnTo>
                <a:lnTo>
                  <a:pt x="2214" y="854"/>
                </a:lnTo>
                <a:lnTo>
                  <a:pt x="2217" y="860"/>
                </a:lnTo>
                <a:lnTo>
                  <a:pt x="2218" y="868"/>
                </a:lnTo>
                <a:lnTo>
                  <a:pt x="2220" y="883"/>
                </a:lnTo>
                <a:lnTo>
                  <a:pt x="2223" y="902"/>
                </a:lnTo>
                <a:lnTo>
                  <a:pt x="2227" y="912"/>
                </a:lnTo>
                <a:lnTo>
                  <a:pt x="2231" y="923"/>
                </a:lnTo>
                <a:lnTo>
                  <a:pt x="2231" y="923"/>
                </a:lnTo>
                <a:lnTo>
                  <a:pt x="2241" y="944"/>
                </a:lnTo>
                <a:lnTo>
                  <a:pt x="2249" y="958"/>
                </a:lnTo>
                <a:lnTo>
                  <a:pt x="2252" y="963"/>
                </a:lnTo>
                <a:lnTo>
                  <a:pt x="2257" y="968"/>
                </a:lnTo>
                <a:lnTo>
                  <a:pt x="2263" y="970"/>
                </a:lnTo>
                <a:lnTo>
                  <a:pt x="2273" y="971"/>
                </a:lnTo>
                <a:lnTo>
                  <a:pt x="2273" y="971"/>
                </a:lnTo>
                <a:lnTo>
                  <a:pt x="2296" y="976"/>
                </a:lnTo>
                <a:lnTo>
                  <a:pt x="2320" y="984"/>
                </a:lnTo>
                <a:lnTo>
                  <a:pt x="2340" y="992"/>
                </a:lnTo>
                <a:lnTo>
                  <a:pt x="2353" y="1000"/>
                </a:lnTo>
                <a:lnTo>
                  <a:pt x="2353" y="1000"/>
                </a:lnTo>
                <a:lnTo>
                  <a:pt x="2361" y="1005"/>
                </a:lnTo>
                <a:lnTo>
                  <a:pt x="2371" y="1011"/>
                </a:lnTo>
                <a:lnTo>
                  <a:pt x="2374" y="1016"/>
                </a:lnTo>
                <a:lnTo>
                  <a:pt x="2377" y="1021"/>
                </a:lnTo>
                <a:lnTo>
                  <a:pt x="2379" y="1027"/>
                </a:lnTo>
                <a:lnTo>
                  <a:pt x="2381" y="1034"/>
                </a:lnTo>
                <a:lnTo>
                  <a:pt x="2381" y="1034"/>
                </a:lnTo>
                <a:lnTo>
                  <a:pt x="2379" y="1037"/>
                </a:lnTo>
                <a:lnTo>
                  <a:pt x="2377" y="1039"/>
                </a:lnTo>
                <a:lnTo>
                  <a:pt x="2376" y="1040"/>
                </a:lnTo>
                <a:lnTo>
                  <a:pt x="2371" y="1040"/>
                </a:lnTo>
                <a:lnTo>
                  <a:pt x="2361" y="1037"/>
                </a:lnTo>
                <a:lnTo>
                  <a:pt x="2350" y="1032"/>
                </a:lnTo>
                <a:lnTo>
                  <a:pt x="2339" y="1029"/>
                </a:lnTo>
                <a:lnTo>
                  <a:pt x="2328" y="1027"/>
                </a:lnTo>
                <a:lnTo>
                  <a:pt x="2323" y="1027"/>
                </a:lnTo>
                <a:lnTo>
                  <a:pt x="2318" y="1027"/>
                </a:lnTo>
                <a:lnTo>
                  <a:pt x="2315" y="1031"/>
                </a:lnTo>
                <a:lnTo>
                  <a:pt x="2312" y="1034"/>
                </a:lnTo>
                <a:lnTo>
                  <a:pt x="2312" y="1034"/>
                </a:lnTo>
                <a:lnTo>
                  <a:pt x="2305" y="1042"/>
                </a:lnTo>
                <a:lnTo>
                  <a:pt x="2300" y="1048"/>
                </a:lnTo>
                <a:lnTo>
                  <a:pt x="2291" y="1056"/>
                </a:lnTo>
                <a:lnTo>
                  <a:pt x="2283" y="1063"/>
                </a:lnTo>
                <a:lnTo>
                  <a:pt x="2281" y="1066"/>
                </a:lnTo>
                <a:lnTo>
                  <a:pt x="2279" y="1069"/>
                </a:lnTo>
                <a:lnTo>
                  <a:pt x="2279" y="1069"/>
                </a:lnTo>
                <a:close/>
                <a:moveTo>
                  <a:pt x="1592" y="584"/>
                </a:moveTo>
                <a:lnTo>
                  <a:pt x="1592" y="584"/>
                </a:lnTo>
                <a:lnTo>
                  <a:pt x="1623" y="573"/>
                </a:lnTo>
                <a:lnTo>
                  <a:pt x="1634" y="568"/>
                </a:lnTo>
                <a:lnTo>
                  <a:pt x="1644" y="567"/>
                </a:lnTo>
                <a:lnTo>
                  <a:pt x="1644" y="567"/>
                </a:lnTo>
                <a:lnTo>
                  <a:pt x="1652" y="563"/>
                </a:lnTo>
                <a:lnTo>
                  <a:pt x="1660" y="557"/>
                </a:lnTo>
                <a:lnTo>
                  <a:pt x="1676" y="541"/>
                </a:lnTo>
                <a:lnTo>
                  <a:pt x="1676" y="541"/>
                </a:lnTo>
                <a:lnTo>
                  <a:pt x="1679" y="538"/>
                </a:lnTo>
                <a:lnTo>
                  <a:pt x="1682" y="533"/>
                </a:lnTo>
                <a:lnTo>
                  <a:pt x="1689" y="525"/>
                </a:lnTo>
                <a:lnTo>
                  <a:pt x="1692" y="520"/>
                </a:lnTo>
                <a:lnTo>
                  <a:pt x="1698" y="517"/>
                </a:lnTo>
                <a:lnTo>
                  <a:pt x="1708" y="514"/>
                </a:lnTo>
                <a:lnTo>
                  <a:pt x="1719" y="511"/>
                </a:lnTo>
                <a:lnTo>
                  <a:pt x="1719" y="511"/>
                </a:lnTo>
                <a:lnTo>
                  <a:pt x="1732" y="511"/>
                </a:lnTo>
                <a:lnTo>
                  <a:pt x="1745" y="511"/>
                </a:lnTo>
                <a:lnTo>
                  <a:pt x="1766" y="512"/>
                </a:lnTo>
                <a:lnTo>
                  <a:pt x="1782" y="514"/>
                </a:lnTo>
                <a:lnTo>
                  <a:pt x="1788" y="514"/>
                </a:lnTo>
                <a:lnTo>
                  <a:pt x="1793" y="511"/>
                </a:lnTo>
                <a:lnTo>
                  <a:pt x="1793" y="511"/>
                </a:lnTo>
                <a:lnTo>
                  <a:pt x="1798" y="507"/>
                </a:lnTo>
                <a:lnTo>
                  <a:pt x="1803" y="502"/>
                </a:lnTo>
                <a:lnTo>
                  <a:pt x="1809" y="493"/>
                </a:lnTo>
                <a:lnTo>
                  <a:pt x="1812" y="490"/>
                </a:lnTo>
                <a:lnTo>
                  <a:pt x="1816" y="488"/>
                </a:lnTo>
                <a:lnTo>
                  <a:pt x="1819" y="488"/>
                </a:lnTo>
                <a:lnTo>
                  <a:pt x="1822" y="490"/>
                </a:lnTo>
                <a:lnTo>
                  <a:pt x="1822" y="490"/>
                </a:lnTo>
                <a:lnTo>
                  <a:pt x="1827" y="498"/>
                </a:lnTo>
                <a:lnTo>
                  <a:pt x="1832" y="504"/>
                </a:lnTo>
                <a:lnTo>
                  <a:pt x="1838" y="511"/>
                </a:lnTo>
                <a:lnTo>
                  <a:pt x="1841" y="512"/>
                </a:lnTo>
                <a:lnTo>
                  <a:pt x="1846" y="514"/>
                </a:lnTo>
                <a:lnTo>
                  <a:pt x="1846" y="514"/>
                </a:lnTo>
                <a:lnTo>
                  <a:pt x="1851" y="514"/>
                </a:lnTo>
                <a:lnTo>
                  <a:pt x="1851" y="517"/>
                </a:lnTo>
                <a:lnTo>
                  <a:pt x="1844" y="520"/>
                </a:lnTo>
                <a:lnTo>
                  <a:pt x="1828" y="530"/>
                </a:lnTo>
                <a:lnTo>
                  <a:pt x="1828" y="530"/>
                </a:lnTo>
                <a:lnTo>
                  <a:pt x="1824" y="531"/>
                </a:lnTo>
                <a:lnTo>
                  <a:pt x="1822" y="533"/>
                </a:lnTo>
                <a:lnTo>
                  <a:pt x="1822" y="539"/>
                </a:lnTo>
                <a:lnTo>
                  <a:pt x="1822" y="551"/>
                </a:lnTo>
                <a:lnTo>
                  <a:pt x="1822" y="551"/>
                </a:lnTo>
                <a:lnTo>
                  <a:pt x="1820" y="557"/>
                </a:lnTo>
                <a:lnTo>
                  <a:pt x="1817" y="563"/>
                </a:lnTo>
                <a:lnTo>
                  <a:pt x="1814" y="568"/>
                </a:lnTo>
                <a:lnTo>
                  <a:pt x="1809" y="572"/>
                </a:lnTo>
                <a:lnTo>
                  <a:pt x="1798" y="576"/>
                </a:lnTo>
                <a:lnTo>
                  <a:pt x="1788" y="578"/>
                </a:lnTo>
                <a:lnTo>
                  <a:pt x="1788" y="578"/>
                </a:lnTo>
                <a:lnTo>
                  <a:pt x="1785" y="578"/>
                </a:lnTo>
                <a:lnTo>
                  <a:pt x="1782" y="575"/>
                </a:lnTo>
                <a:lnTo>
                  <a:pt x="1775" y="563"/>
                </a:lnTo>
                <a:lnTo>
                  <a:pt x="1772" y="557"/>
                </a:lnTo>
                <a:lnTo>
                  <a:pt x="1767" y="552"/>
                </a:lnTo>
                <a:lnTo>
                  <a:pt x="1761" y="551"/>
                </a:lnTo>
                <a:lnTo>
                  <a:pt x="1755" y="551"/>
                </a:lnTo>
                <a:lnTo>
                  <a:pt x="1755" y="551"/>
                </a:lnTo>
                <a:lnTo>
                  <a:pt x="1742" y="554"/>
                </a:lnTo>
                <a:lnTo>
                  <a:pt x="1735" y="560"/>
                </a:lnTo>
                <a:lnTo>
                  <a:pt x="1732" y="567"/>
                </a:lnTo>
                <a:lnTo>
                  <a:pt x="1727" y="576"/>
                </a:lnTo>
                <a:lnTo>
                  <a:pt x="1727" y="576"/>
                </a:lnTo>
                <a:lnTo>
                  <a:pt x="1724" y="581"/>
                </a:lnTo>
                <a:lnTo>
                  <a:pt x="1724" y="589"/>
                </a:lnTo>
                <a:lnTo>
                  <a:pt x="1727" y="604"/>
                </a:lnTo>
                <a:lnTo>
                  <a:pt x="1727" y="610"/>
                </a:lnTo>
                <a:lnTo>
                  <a:pt x="1726" y="615"/>
                </a:lnTo>
                <a:lnTo>
                  <a:pt x="1722" y="616"/>
                </a:lnTo>
                <a:lnTo>
                  <a:pt x="1719" y="618"/>
                </a:lnTo>
                <a:lnTo>
                  <a:pt x="1710" y="618"/>
                </a:lnTo>
                <a:lnTo>
                  <a:pt x="1710" y="618"/>
                </a:lnTo>
                <a:lnTo>
                  <a:pt x="1698" y="613"/>
                </a:lnTo>
                <a:lnTo>
                  <a:pt x="1687" y="610"/>
                </a:lnTo>
                <a:lnTo>
                  <a:pt x="1668" y="602"/>
                </a:lnTo>
                <a:lnTo>
                  <a:pt x="1660" y="599"/>
                </a:lnTo>
                <a:lnTo>
                  <a:pt x="1652" y="599"/>
                </a:lnTo>
                <a:lnTo>
                  <a:pt x="1647" y="600"/>
                </a:lnTo>
                <a:lnTo>
                  <a:pt x="1644" y="605"/>
                </a:lnTo>
                <a:lnTo>
                  <a:pt x="1644" y="605"/>
                </a:lnTo>
                <a:lnTo>
                  <a:pt x="1642" y="608"/>
                </a:lnTo>
                <a:lnTo>
                  <a:pt x="1639" y="612"/>
                </a:lnTo>
                <a:lnTo>
                  <a:pt x="1634" y="613"/>
                </a:lnTo>
                <a:lnTo>
                  <a:pt x="1626" y="615"/>
                </a:lnTo>
                <a:lnTo>
                  <a:pt x="1618" y="613"/>
                </a:lnTo>
                <a:lnTo>
                  <a:pt x="1605" y="610"/>
                </a:lnTo>
                <a:lnTo>
                  <a:pt x="1599" y="608"/>
                </a:lnTo>
                <a:lnTo>
                  <a:pt x="1599" y="608"/>
                </a:lnTo>
                <a:lnTo>
                  <a:pt x="1594" y="605"/>
                </a:lnTo>
                <a:lnTo>
                  <a:pt x="1586" y="600"/>
                </a:lnTo>
                <a:lnTo>
                  <a:pt x="1583" y="596"/>
                </a:lnTo>
                <a:lnTo>
                  <a:pt x="1583" y="592"/>
                </a:lnTo>
                <a:lnTo>
                  <a:pt x="1586" y="589"/>
                </a:lnTo>
                <a:lnTo>
                  <a:pt x="1592" y="584"/>
                </a:lnTo>
                <a:lnTo>
                  <a:pt x="1592" y="584"/>
                </a:lnTo>
                <a:close/>
                <a:moveTo>
                  <a:pt x="1875" y="572"/>
                </a:moveTo>
                <a:lnTo>
                  <a:pt x="1875" y="572"/>
                </a:lnTo>
                <a:lnTo>
                  <a:pt x="1886" y="575"/>
                </a:lnTo>
                <a:lnTo>
                  <a:pt x="1894" y="580"/>
                </a:lnTo>
                <a:lnTo>
                  <a:pt x="1899" y="583"/>
                </a:lnTo>
                <a:lnTo>
                  <a:pt x="1904" y="588"/>
                </a:lnTo>
                <a:lnTo>
                  <a:pt x="1907" y="591"/>
                </a:lnTo>
                <a:lnTo>
                  <a:pt x="1910" y="592"/>
                </a:lnTo>
                <a:lnTo>
                  <a:pt x="1917" y="594"/>
                </a:lnTo>
                <a:lnTo>
                  <a:pt x="1925" y="594"/>
                </a:lnTo>
                <a:lnTo>
                  <a:pt x="1925" y="594"/>
                </a:lnTo>
                <a:lnTo>
                  <a:pt x="1944" y="592"/>
                </a:lnTo>
                <a:lnTo>
                  <a:pt x="1957" y="594"/>
                </a:lnTo>
                <a:lnTo>
                  <a:pt x="1962" y="596"/>
                </a:lnTo>
                <a:lnTo>
                  <a:pt x="1966" y="597"/>
                </a:lnTo>
                <a:lnTo>
                  <a:pt x="1976" y="605"/>
                </a:lnTo>
                <a:lnTo>
                  <a:pt x="1976" y="605"/>
                </a:lnTo>
                <a:lnTo>
                  <a:pt x="1981" y="612"/>
                </a:lnTo>
                <a:lnTo>
                  <a:pt x="1984" y="620"/>
                </a:lnTo>
                <a:lnTo>
                  <a:pt x="1989" y="634"/>
                </a:lnTo>
                <a:lnTo>
                  <a:pt x="1991" y="642"/>
                </a:lnTo>
                <a:lnTo>
                  <a:pt x="1994" y="647"/>
                </a:lnTo>
                <a:lnTo>
                  <a:pt x="1999" y="650"/>
                </a:lnTo>
                <a:lnTo>
                  <a:pt x="2003" y="650"/>
                </a:lnTo>
                <a:lnTo>
                  <a:pt x="2003" y="650"/>
                </a:lnTo>
                <a:lnTo>
                  <a:pt x="2026" y="644"/>
                </a:lnTo>
                <a:lnTo>
                  <a:pt x="2055" y="634"/>
                </a:lnTo>
                <a:lnTo>
                  <a:pt x="2066" y="628"/>
                </a:lnTo>
                <a:lnTo>
                  <a:pt x="2074" y="623"/>
                </a:lnTo>
                <a:lnTo>
                  <a:pt x="2077" y="621"/>
                </a:lnTo>
                <a:lnTo>
                  <a:pt x="2077" y="620"/>
                </a:lnTo>
                <a:lnTo>
                  <a:pt x="2076" y="618"/>
                </a:lnTo>
                <a:lnTo>
                  <a:pt x="2072" y="618"/>
                </a:lnTo>
                <a:lnTo>
                  <a:pt x="2072" y="618"/>
                </a:lnTo>
                <a:lnTo>
                  <a:pt x="2066" y="615"/>
                </a:lnTo>
                <a:lnTo>
                  <a:pt x="2063" y="610"/>
                </a:lnTo>
                <a:lnTo>
                  <a:pt x="2061" y="604"/>
                </a:lnTo>
                <a:lnTo>
                  <a:pt x="2061" y="597"/>
                </a:lnTo>
                <a:lnTo>
                  <a:pt x="2060" y="591"/>
                </a:lnTo>
                <a:lnTo>
                  <a:pt x="2058" y="584"/>
                </a:lnTo>
                <a:lnTo>
                  <a:pt x="2053" y="580"/>
                </a:lnTo>
                <a:lnTo>
                  <a:pt x="2045" y="576"/>
                </a:lnTo>
                <a:lnTo>
                  <a:pt x="2045" y="576"/>
                </a:lnTo>
                <a:lnTo>
                  <a:pt x="2039" y="573"/>
                </a:lnTo>
                <a:lnTo>
                  <a:pt x="2039" y="572"/>
                </a:lnTo>
                <a:lnTo>
                  <a:pt x="2039" y="570"/>
                </a:lnTo>
                <a:lnTo>
                  <a:pt x="2044" y="565"/>
                </a:lnTo>
                <a:lnTo>
                  <a:pt x="2052" y="560"/>
                </a:lnTo>
                <a:lnTo>
                  <a:pt x="2069" y="551"/>
                </a:lnTo>
                <a:lnTo>
                  <a:pt x="2077" y="544"/>
                </a:lnTo>
                <a:lnTo>
                  <a:pt x="2079" y="541"/>
                </a:lnTo>
                <a:lnTo>
                  <a:pt x="2080" y="539"/>
                </a:lnTo>
                <a:lnTo>
                  <a:pt x="2080" y="539"/>
                </a:lnTo>
                <a:lnTo>
                  <a:pt x="2082" y="535"/>
                </a:lnTo>
                <a:lnTo>
                  <a:pt x="2085" y="533"/>
                </a:lnTo>
                <a:lnTo>
                  <a:pt x="2088" y="536"/>
                </a:lnTo>
                <a:lnTo>
                  <a:pt x="2093" y="539"/>
                </a:lnTo>
                <a:lnTo>
                  <a:pt x="2101" y="552"/>
                </a:lnTo>
                <a:lnTo>
                  <a:pt x="2106" y="560"/>
                </a:lnTo>
                <a:lnTo>
                  <a:pt x="2108" y="568"/>
                </a:lnTo>
                <a:lnTo>
                  <a:pt x="2108" y="568"/>
                </a:lnTo>
                <a:lnTo>
                  <a:pt x="2109" y="576"/>
                </a:lnTo>
                <a:lnTo>
                  <a:pt x="2108" y="581"/>
                </a:lnTo>
                <a:lnTo>
                  <a:pt x="2105" y="589"/>
                </a:lnTo>
                <a:lnTo>
                  <a:pt x="2105" y="594"/>
                </a:lnTo>
                <a:lnTo>
                  <a:pt x="2106" y="597"/>
                </a:lnTo>
                <a:lnTo>
                  <a:pt x="2109" y="600"/>
                </a:lnTo>
                <a:lnTo>
                  <a:pt x="2114" y="605"/>
                </a:lnTo>
                <a:lnTo>
                  <a:pt x="2114" y="605"/>
                </a:lnTo>
                <a:lnTo>
                  <a:pt x="2129" y="615"/>
                </a:lnTo>
                <a:lnTo>
                  <a:pt x="2141" y="620"/>
                </a:lnTo>
                <a:lnTo>
                  <a:pt x="2151" y="624"/>
                </a:lnTo>
                <a:lnTo>
                  <a:pt x="2161" y="626"/>
                </a:lnTo>
                <a:lnTo>
                  <a:pt x="2161" y="626"/>
                </a:lnTo>
                <a:lnTo>
                  <a:pt x="2164" y="626"/>
                </a:lnTo>
                <a:lnTo>
                  <a:pt x="2167" y="623"/>
                </a:lnTo>
                <a:lnTo>
                  <a:pt x="2169" y="615"/>
                </a:lnTo>
                <a:lnTo>
                  <a:pt x="2169" y="612"/>
                </a:lnTo>
                <a:lnTo>
                  <a:pt x="2172" y="608"/>
                </a:lnTo>
                <a:lnTo>
                  <a:pt x="2175" y="607"/>
                </a:lnTo>
                <a:lnTo>
                  <a:pt x="2180" y="608"/>
                </a:lnTo>
                <a:lnTo>
                  <a:pt x="2180" y="608"/>
                </a:lnTo>
                <a:lnTo>
                  <a:pt x="2191" y="615"/>
                </a:lnTo>
                <a:lnTo>
                  <a:pt x="2204" y="623"/>
                </a:lnTo>
                <a:lnTo>
                  <a:pt x="2207" y="628"/>
                </a:lnTo>
                <a:lnTo>
                  <a:pt x="2210" y="633"/>
                </a:lnTo>
                <a:lnTo>
                  <a:pt x="2212" y="637"/>
                </a:lnTo>
                <a:lnTo>
                  <a:pt x="2212" y="641"/>
                </a:lnTo>
                <a:lnTo>
                  <a:pt x="2212" y="641"/>
                </a:lnTo>
                <a:lnTo>
                  <a:pt x="2210" y="642"/>
                </a:lnTo>
                <a:lnTo>
                  <a:pt x="2207" y="644"/>
                </a:lnTo>
                <a:lnTo>
                  <a:pt x="2202" y="645"/>
                </a:lnTo>
                <a:lnTo>
                  <a:pt x="2199" y="647"/>
                </a:lnTo>
                <a:lnTo>
                  <a:pt x="2193" y="650"/>
                </a:lnTo>
                <a:lnTo>
                  <a:pt x="2188" y="655"/>
                </a:lnTo>
                <a:lnTo>
                  <a:pt x="2180" y="663"/>
                </a:lnTo>
                <a:lnTo>
                  <a:pt x="2180" y="663"/>
                </a:lnTo>
                <a:lnTo>
                  <a:pt x="2166" y="682"/>
                </a:lnTo>
                <a:lnTo>
                  <a:pt x="2159" y="689"/>
                </a:lnTo>
                <a:lnTo>
                  <a:pt x="2154" y="692"/>
                </a:lnTo>
                <a:lnTo>
                  <a:pt x="2148" y="695"/>
                </a:lnTo>
                <a:lnTo>
                  <a:pt x="2141" y="695"/>
                </a:lnTo>
                <a:lnTo>
                  <a:pt x="2135" y="694"/>
                </a:lnTo>
                <a:lnTo>
                  <a:pt x="2127" y="689"/>
                </a:lnTo>
                <a:lnTo>
                  <a:pt x="2127" y="689"/>
                </a:lnTo>
                <a:lnTo>
                  <a:pt x="2116" y="684"/>
                </a:lnTo>
                <a:lnTo>
                  <a:pt x="2105" y="679"/>
                </a:lnTo>
                <a:lnTo>
                  <a:pt x="2093" y="677"/>
                </a:lnTo>
                <a:lnTo>
                  <a:pt x="2080" y="676"/>
                </a:lnTo>
                <a:lnTo>
                  <a:pt x="2069" y="677"/>
                </a:lnTo>
                <a:lnTo>
                  <a:pt x="2060" y="679"/>
                </a:lnTo>
                <a:lnTo>
                  <a:pt x="2050" y="682"/>
                </a:lnTo>
                <a:lnTo>
                  <a:pt x="2044" y="687"/>
                </a:lnTo>
                <a:lnTo>
                  <a:pt x="2044" y="687"/>
                </a:lnTo>
                <a:lnTo>
                  <a:pt x="2037" y="692"/>
                </a:lnTo>
                <a:lnTo>
                  <a:pt x="2029" y="695"/>
                </a:lnTo>
                <a:lnTo>
                  <a:pt x="2011" y="703"/>
                </a:lnTo>
                <a:lnTo>
                  <a:pt x="1992" y="710"/>
                </a:lnTo>
                <a:lnTo>
                  <a:pt x="1971" y="714"/>
                </a:lnTo>
                <a:lnTo>
                  <a:pt x="1971" y="714"/>
                </a:lnTo>
                <a:lnTo>
                  <a:pt x="1960" y="716"/>
                </a:lnTo>
                <a:lnTo>
                  <a:pt x="1947" y="716"/>
                </a:lnTo>
                <a:lnTo>
                  <a:pt x="1934" y="716"/>
                </a:lnTo>
                <a:lnTo>
                  <a:pt x="1923" y="714"/>
                </a:lnTo>
                <a:lnTo>
                  <a:pt x="1912" y="713"/>
                </a:lnTo>
                <a:lnTo>
                  <a:pt x="1902" y="710"/>
                </a:lnTo>
                <a:lnTo>
                  <a:pt x="1896" y="706"/>
                </a:lnTo>
                <a:lnTo>
                  <a:pt x="1893" y="703"/>
                </a:lnTo>
                <a:lnTo>
                  <a:pt x="1893" y="703"/>
                </a:lnTo>
                <a:lnTo>
                  <a:pt x="1894" y="700"/>
                </a:lnTo>
                <a:lnTo>
                  <a:pt x="1897" y="695"/>
                </a:lnTo>
                <a:lnTo>
                  <a:pt x="1913" y="689"/>
                </a:lnTo>
                <a:lnTo>
                  <a:pt x="1931" y="682"/>
                </a:lnTo>
                <a:lnTo>
                  <a:pt x="1949" y="677"/>
                </a:lnTo>
                <a:lnTo>
                  <a:pt x="1949" y="677"/>
                </a:lnTo>
                <a:lnTo>
                  <a:pt x="1960" y="676"/>
                </a:lnTo>
                <a:lnTo>
                  <a:pt x="1968" y="674"/>
                </a:lnTo>
                <a:lnTo>
                  <a:pt x="1987" y="677"/>
                </a:lnTo>
                <a:lnTo>
                  <a:pt x="1987" y="677"/>
                </a:lnTo>
                <a:lnTo>
                  <a:pt x="1992" y="677"/>
                </a:lnTo>
                <a:lnTo>
                  <a:pt x="1992" y="677"/>
                </a:lnTo>
                <a:lnTo>
                  <a:pt x="1992" y="676"/>
                </a:lnTo>
                <a:lnTo>
                  <a:pt x="1983" y="669"/>
                </a:lnTo>
                <a:lnTo>
                  <a:pt x="1966" y="665"/>
                </a:lnTo>
                <a:lnTo>
                  <a:pt x="1957" y="661"/>
                </a:lnTo>
                <a:lnTo>
                  <a:pt x="1949" y="661"/>
                </a:lnTo>
                <a:lnTo>
                  <a:pt x="1949" y="661"/>
                </a:lnTo>
                <a:lnTo>
                  <a:pt x="1941" y="661"/>
                </a:lnTo>
                <a:lnTo>
                  <a:pt x="1934" y="663"/>
                </a:lnTo>
                <a:lnTo>
                  <a:pt x="1925" y="668"/>
                </a:lnTo>
                <a:lnTo>
                  <a:pt x="1913" y="673"/>
                </a:lnTo>
                <a:lnTo>
                  <a:pt x="1909" y="674"/>
                </a:lnTo>
                <a:lnTo>
                  <a:pt x="1902" y="674"/>
                </a:lnTo>
                <a:lnTo>
                  <a:pt x="1902" y="674"/>
                </a:lnTo>
                <a:lnTo>
                  <a:pt x="1897" y="674"/>
                </a:lnTo>
                <a:lnTo>
                  <a:pt x="1894" y="671"/>
                </a:lnTo>
                <a:lnTo>
                  <a:pt x="1894" y="666"/>
                </a:lnTo>
                <a:lnTo>
                  <a:pt x="1894" y="661"/>
                </a:lnTo>
                <a:lnTo>
                  <a:pt x="1894" y="657"/>
                </a:lnTo>
                <a:lnTo>
                  <a:pt x="1894" y="655"/>
                </a:lnTo>
                <a:lnTo>
                  <a:pt x="1891" y="653"/>
                </a:lnTo>
                <a:lnTo>
                  <a:pt x="1883" y="657"/>
                </a:lnTo>
                <a:lnTo>
                  <a:pt x="1883" y="657"/>
                </a:lnTo>
                <a:lnTo>
                  <a:pt x="1877" y="661"/>
                </a:lnTo>
                <a:lnTo>
                  <a:pt x="1870" y="666"/>
                </a:lnTo>
                <a:lnTo>
                  <a:pt x="1862" y="674"/>
                </a:lnTo>
                <a:lnTo>
                  <a:pt x="1859" y="677"/>
                </a:lnTo>
                <a:lnTo>
                  <a:pt x="1856" y="679"/>
                </a:lnTo>
                <a:lnTo>
                  <a:pt x="1849" y="681"/>
                </a:lnTo>
                <a:lnTo>
                  <a:pt x="1843" y="679"/>
                </a:lnTo>
                <a:lnTo>
                  <a:pt x="1843" y="679"/>
                </a:lnTo>
                <a:lnTo>
                  <a:pt x="1833" y="677"/>
                </a:lnTo>
                <a:lnTo>
                  <a:pt x="1827" y="674"/>
                </a:lnTo>
                <a:lnTo>
                  <a:pt x="1816" y="669"/>
                </a:lnTo>
                <a:lnTo>
                  <a:pt x="1804" y="663"/>
                </a:lnTo>
                <a:lnTo>
                  <a:pt x="1798" y="661"/>
                </a:lnTo>
                <a:lnTo>
                  <a:pt x="1791" y="661"/>
                </a:lnTo>
                <a:lnTo>
                  <a:pt x="1791" y="661"/>
                </a:lnTo>
                <a:lnTo>
                  <a:pt x="1785" y="660"/>
                </a:lnTo>
                <a:lnTo>
                  <a:pt x="1780" y="657"/>
                </a:lnTo>
                <a:lnTo>
                  <a:pt x="1777" y="652"/>
                </a:lnTo>
                <a:lnTo>
                  <a:pt x="1777" y="645"/>
                </a:lnTo>
                <a:lnTo>
                  <a:pt x="1780" y="639"/>
                </a:lnTo>
                <a:lnTo>
                  <a:pt x="1785" y="633"/>
                </a:lnTo>
                <a:lnTo>
                  <a:pt x="1793" y="626"/>
                </a:lnTo>
                <a:lnTo>
                  <a:pt x="1804" y="621"/>
                </a:lnTo>
                <a:lnTo>
                  <a:pt x="1804" y="621"/>
                </a:lnTo>
                <a:lnTo>
                  <a:pt x="1806" y="616"/>
                </a:lnTo>
                <a:lnTo>
                  <a:pt x="1809" y="607"/>
                </a:lnTo>
                <a:lnTo>
                  <a:pt x="1812" y="602"/>
                </a:lnTo>
                <a:lnTo>
                  <a:pt x="1817" y="597"/>
                </a:lnTo>
                <a:lnTo>
                  <a:pt x="1822" y="592"/>
                </a:lnTo>
                <a:lnTo>
                  <a:pt x="1830" y="592"/>
                </a:lnTo>
                <a:lnTo>
                  <a:pt x="1830" y="592"/>
                </a:lnTo>
                <a:lnTo>
                  <a:pt x="1838" y="591"/>
                </a:lnTo>
                <a:lnTo>
                  <a:pt x="1841" y="588"/>
                </a:lnTo>
                <a:lnTo>
                  <a:pt x="1844" y="583"/>
                </a:lnTo>
                <a:lnTo>
                  <a:pt x="1846" y="578"/>
                </a:lnTo>
                <a:lnTo>
                  <a:pt x="1849" y="573"/>
                </a:lnTo>
                <a:lnTo>
                  <a:pt x="1854" y="570"/>
                </a:lnTo>
                <a:lnTo>
                  <a:pt x="1862" y="570"/>
                </a:lnTo>
                <a:lnTo>
                  <a:pt x="1875" y="572"/>
                </a:lnTo>
                <a:lnTo>
                  <a:pt x="1875" y="572"/>
                </a:lnTo>
                <a:close/>
                <a:moveTo>
                  <a:pt x="2395" y="888"/>
                </a:moveTo>
                <a:lnTo>
                  <a:pt x="2395" y="888"/>
                </a:lnTo>
                <a:lnTo>
                  <a:pt x="2371" y="886"/>
                </a:lnTo>
                <a:lnTo>
                  <a:pt x="2355" y="885"/>
                </a:lnTo>
                <a:lnTo>
                  <a:pt x="2355" y="885"/>
                </a:lnTo>
                <a:lnTo>
                  <a:pt x="2352" y="885"/>
                </a:lnTo>
                <a:lnTo>
                  <a:pt x="2349" y="881"/>
                </a:lnTo>
                <a:lnTo>
                  <a:pt x="2340" y="870"/>
                </a:lnTo>
                <a:lnTo>
                  <a:pt x="2332" y="860"/>
                </a:lnTo>
                <a:lnTo>
                  <a:pt x="2329" y="859"/>
                </a:lnTo>
                <a:lnTo>
                  <a:pt x="2324" y="857"/>
                </a:lnTo>
                <a:lnTo>
                  <a:pt x="2324" y="857"/>
                </a:lnTo>
                <a:lnTo>
                  <a:pt x="2323" y="852"/>
                </a:lnTo>
                <a:lnTo>
                  <a:pt x="2320" y="843"/>
                </a:lnTo>
                <a:lnTo>
                  <a:pt x="2320" y="838"/>
                </a:lnTo>
                <a:lnTo>
                  <a:pt x="2320" y="833"/>
                </a:lnTo>
                <a:lnTo>
                  <a:pt x="2323" y="830"/>
                </a:lnTo>
                <a:lnTo>
                  <a:pt x="2329" y="830"/>
                </a:lnTo>
                <a:lnTo>
                  <a:pt x="2329" y="830"/>
                </a:lnTo>
                <a:lnTo>
                  <a:pt x="2344" y="833"/>
                </a:lnTo>
                <a:lnTo>
                  <a:pt x="2353" y="838"/>
                </a:lnTo>
                <a:lnTo>
                  <a:pt x="2363" y="843"/>
                </a:lnTo>
                <a:lnTo>
                  <a:pt x="2371" y="846"/>
                </a:lnTo>
                <a:lnTo>
                  <a:pt x="2371" y="846"/>
                </a:lnTo>
                <a:lnTo>
                  <a:pt x="2381" y="846"/>
                </a:lnTo>
                <a:lnTo>
                  <a:pt x="2389" y="844"/>
                </a:lnTo>
                <a:lnTo>
                  <a:pt x="2393" y="841"/>
                </a:lnTo>
                <a:lnTo>
                  <a:pt x="2397" y="838"/>
                </a:lnTo>
                <a:lnTo>
                  <a:pt x="2398" y="835"/>
                </a:lnTo>
                <a:lnTo>
                  <a:pt x="2398" y="830"/>
                </a:lnTo>
                <a:lnTo>
                  <a:pt x="2398" y="830"/>
                </a:lnTo>
                <a:lnTo>
                  <a:pt x="2401" y="820"/>
                </a:lnTo>
                <a:lnTo>
                  <a:pt x="2403" y="811"/>
                </a:lnTo>
                <a:lnTo>
                  <a:pt x="2403" y="807"/>
                </a:lnTo>
                <a:lnTo>
                  <a:pt x="2401" y="806"/>
                </a:lnTo>
                <a:lnTo>
                  <a:pt x="2397" y="804"/>
                </a:lnTo>
                <a:lnTo>
                  <a:pt x="2390" y="804"/>
                </a:lnTo>
                <a:lnTo>
                  <a:pt x="2390" y="804"/>
                </a:lnTo>
                <a:lnTo>
                  <a:pt x="2382" y="806"/>
                </a:lnTo>
                <a:lnTo>
                  <a:pt x="2377" y="809"/>
                </a:lnTo>
                <a:lnTo>
                  <a:pt x="2374" y="812"/>
                </a:lnTo>
                <a:lnTo>
                  <a:pt x="2373" y="814"/>
                </a:lnTo>
                <a:lnTo>
                  <a:pt x="2371" y="816"/>
                </a:lnTo>
                <a:lnTo>
                  <a:pt x="2371" y="816"/>
                </a:lnTo>
                <a:lnTo>
                  <a:pt x="2366" y="807"/>
                </a:lnTo>
                <a:lnTo>
                  <a:pt x="2366" y="807"/>
                </a:lnTo>
                <a:lnTo>
                  <a:pt x="2365" y="799"/>
                </a:lnTo>
                <a:lnTo>
                  <a:pt x="2363" y="793"/>
                </a:lnTo>
                <a:lnTo>
                  <a:pt x="2363" y="788"/>
                </a:lnTo>
                <a:lnTo>
                  <a:pt x="2365" y="783"/>
                </a:lnTo>
                <a:lnTo>
                  <a:pt x="2366" y="780"/>
                </a:lnTo>
                <a:lnTo>
                  <a:pt x="2369" y="777"/>
                </a:lnTo>
                <a:lnTo>
                  <a:pt x="2376" y="774"/>
                </a:lnTo>
                <a:lnTo>
                  <a:pt x="2376" y="774"/>
                </a:lnTo>
                <a:lnTo>
                  <a:pt x="2384" y="771"/>
                </a:lnTo>
                <a:lnTo>
                  <a:pt x="2392" y="767"/>
                </a:lnTo>
                <a:lnTo>
                  <a:pt x="2400" y="763"/>
                </a:lnTo>
                <a:lnTo>
                  <a:pt x="2406" y="761"/>
                </a:lnTo>
                <a:lnTo>
                  <a:pt x="2406" y="761"/>
                </a:lnTo>
                <a:lnTo>
                  <a:pt x="2408" y="761"/>
                </a:lnTo>
                <a:lnTo>
                  <a:pt x="2411" y="763"/>
                </a:lnTo>
                <a:lnTo>
                  <a:pt x="2416" y="769"/>
                </a:lnTo>
                <a:lnTo>
                  <a:pt x="2421" y="774"/>
                </a:lnTo>
                <a:lnTo>
                  <a:pt x="2426" y="774"/>
                </a:lnTo>
                <a:lnTo>
                  <a:pt x="2429" y="774"/>
                </a:lnTo>
                <a:lnTo>
                  <a:pt x="2429" y="774"/>
                </a:lnTo>
                <a:lnTo>
                  <a:pt x="2434" y="772"/>
                </a:lnTo>
                <a:lnTo>
                  <a:pt x="2437" y="771"/>
                </a:lnTo>
                <a:lnTo>
                  <a:pt x="2445" y="764"/>
                </a:lnTo>
                <a:lnTo>
                  <a:pt x="2454" y="758"/>
                </a:lnTo>
                <a:lnTo>
                  <a:pt x="2459" y="755"/>
                </a:lnTo>
                <a:lnTo>
                  <a:pt x="2464" y="753"/>
                </a:lnTo>
                <a:lnTo>
                  <a:pt x="2464" y="753"/>
                </a:lnTo>
                <a:lnTo>
                  <a:pt x="2475" y="753"/>
                </a:lnTo>
                <a:lnTo>
                  <a:pt x="2487" y="756"/>
                </a:lnTo>
                <a:lnTo>
                  <a:pt x="2503" y="763"/>
                </a:lnTo>
                <a:lnTo>
                  <a:pt x="2503" y="763"/>
                </a:lnTo>
                <a:lnTo>
                  <a:pt x="2504" y="764"/>
                </a:lnTo>
                <a:lnTo>
                  <a:pt x="2506" y="766"/>
                </a:lnTo>
                <a:lnTo>
                  <a:pt x="2506" y="771"/>
                </a:lnTo>
                <a:lnTo>
                  <a:pt x="2504" y="779"/>
                </a:lnTo>
                <a:lnTo>
                  <a:pt x="2503" y="788"/>
                </a:lnTo>
                <a:lnTo>
                  <a:pt x="2503" y="788"/>
                </a:lnTo>
                <a:lnTo>
                  <a:pt x="2501" y="793"/>
                </a:lnTo>
                <a:lnTo>
                  <a:pt x="2499" y="796"/>
                </a:lnTo>
                <a:lnTo>
                  <a:pt x="2490" y="801"/>
                </a:lnTo>
                <a:lnTo>
                  <a:pt x="2479" y="807"/>
                </a:lnTo>
                <a:lnTo>
                  <a:pt x="2474" y="809"/>
                </a:lnTo>
                <a:lnTo>
                  <a:pt x="2471" y="814"/>
                </a:lnTo>
                <a:lnTo>
                  <a:pt x="2471" y="814"/>
                </a:lnTo>
                <a:lnTo>
                  <a:pt x="2467" y="822"/>
                </a:lnTo>
                <a:lnTo>
                  <a:pt x="2466" y="827"/>
                </a:lnTo>
                <a:lnTo>
                  <a:pt x="2467" y="832"/>
                </a:lnTo>
                <a:lnTo>
                  <a:pt x="2472" y="835"/>
                </a:lnTo>
                <a:lnTo>
                  <a:pt x="2472" y="835"/>
                </a:lnTo>
                <a:lnTo>
                  <a:pt x="2480" y="835"/>
                </a:lnTo>
                <a:lnTo>
                  <a:pt x="2488" y="833"/>
                </a:lnTo>
                <a:lnTo>
                  <a:pt x="2496" y="832"/>
                </a:lnTo>
                <a:lnTo>
                  <a:pt x="2501" y="833"/>
                </a:lnTo>
                <a:lnTo>
                  <a:pt x="2506" y="835"/>
                </a:lnTo>
                <a:lnTo>
                  <a:pt x="2506" y="835"/>
                </a:lnTo>
                <a:lnTo>
                  <a:pt x="2514" y="840"/>
                </a:lnTo>
                <a:lnTo>
                  <a:pt x="2520" y="846"/>
                </a:lnTo>
                <a:lnTo>
                  <a:pt x="2525" y="854"/>
                </a:lnTo>
                <a:lnTo>
                  <a:pt x="2528" y="862"/>
                </a:lnTo>
                <a:lnTo>
                  <a:pt x="2528" y="862"/>
                </a:lnTo>
                <a:lnTo>
                  <a:pt x="2530" y="872"/>
                </a:lnTo>
                <a:lnTo>
                  <a:pt x="2530" y="885"/>
                </a:lnTo>
                <a:lnTo>
                  <a:pt x="2528" y="896"/>
                </a:lnTo>
                <a:lnTo>
                  <a:pt x="2527" y="899"/>
                </a:lnTo>
                <a:lnTo>
                  <a:pt x="2523" y="904"/>
                </a:lnTo>
                <a:lnTo>
                  <a:pt x="2523" y="904"/>
                </a:lnTo>
                <a:lnTo>
                  <a:pt x="2520" y="907"/>
                </a:lnTo>
                <a:lnTo>
                  <a:pt x="2515" y="909"/>
                </a:lnTo>
                <a:lnTo>
                  <a:pt x="2506" y="910"/>
                </a:lnTo>
                <a:lnTo>
                  <a:pt x="2495" y="913"/>
                </a:lnTo>
                <a:lnTo>
                  <a:pt x="2488" y="917"/>
                </a:lnTo>
                <a:lnTo>
                  <a:pt x="2482" y="920"/>
                </a:lnTo>
                <a:lnTo>
                  <a:pt x="2482" y="920"/>
                </a:lnTo>
                <a:lnTo>
                  <a:pt x="2477" y="925"/>
                </a:lnTo>
                <a:lnTo>
                  <a:pt x="2472" y="930"/>
                </a:lnTo>
                <a:lnTo>
                  <a:pt x="2466" y="938"/>
                </a:lnTo>
                <a:lnTo>
                  <a:pt x="2462" y="941"/>
                </a:lnTo>
                <a:lnTo>
                  <a:pt x="2459" y="942"/>
                </a:lnTo>
                <a:lnTo>
                  <a:pt x="2454" y="942"/>
                </a:lnTo>
                <a:lnTo>
                  <a:pt x="2450" y="941"/>
                </a:lnTo>
                <a:lnTo>
                  <a:pt x="2450" y="941"/>
                </a:lnTo>
                <a:lnTo>
                  <a:pt x="2445" y="938"/>
                </a:lnTo>
                <a:lnTo>
                  <a:pt x="2442" y="933"/>
                </a:lnTo>
                <a:lnTo>
                  <a:pt x="2437" y="923"/>
                </a:lnTo>
                <a:lnTo>
                  <a:pt x="2432" y="912"/>
                </a:lnTo>
                <a:lnTo>
                  <a:pt x="2429" y="907"/>
                </a:lnTo>
                <a:lnTo>
                  <a:pt x="2424" y="904"/>
                </a:lnTo>
                <a:lnTo>
                  <a:pt x="2424" y="904"/>
                </a:lnTo>
                <a:lnTo>
                  <a:pt x="2416" y="897"/>
                </a:lnTo>
                <a:lnTo>
                  <a:pt x="2411" y="893"/>
                </a:lnTo>
                <a:lnTo>
                  <a:pt x="2405" y="889"/>
                </a:lnTo>
                <a:lnTo>
                  <a:pt x="2395" y="888"/>
                </a:lnTo>
                <a:lnTo>
                  <a:pt x="2395" y="888"/>
                </a:lnTo>
                <a:close/>
                <a:moveTo>
                  <a:pt x="2204" y="369"/>
                </a:moveTo>
                <a:lnTo>
                  <a:pt x="2223" y="361"/>
                </a:lnTo>
                <a:lnTo>
                  <a:pt x="2267" y="356"/>
                </a:lnTo>
                <a:lnTo>
                  <a:pt x="2267" y="356"/>
                </a:lnTo>
                <a:lnTo>
                  <a:pt x="2270" y="361"/>
                </a:lnTo>
                <a:lnTo>
                  <a:pt x="2275" y="369"/>
                </a:lnTo>
                <a:lnTo>
                  <a:pt x="2281" y="379"/>
                </a:lnTo>
                <a:lnTo>
                  <a:pt x="2286" y="382"/>
                </a:lnTo>
                <a:lnTo>
                  <a:pt x="2291" y="384"/>
                </a:lnTo>
                <a:lnTo>
                  <a:pt x="2291" y="384"/>
                </a:lnTo>
                <a:lnTo>
                  <a:pt x="2294" y="384"/>
                </a:lnTo>
                <a:lnTo>
                  <a:pt x="2296" y="380"/>
                </a:lnTo>
                <a:lnTo>
                  <a:pt x="2299" y="376"/>
                </a:lnTo>
                <a:lnTo>
                  <a:pt x="2300" y="372"/>
                </a:lnTo>
                <a:lnTo>
                  <a:pt x="2304" y="371"/>
                </a:lnTo>
                <a:lnTo>
                  <a:pt x="2308" y="371"/>
                </a:lnTo>
                <a:lnTo>
                  <a:pt x="2316" y="372"/>
                </a:lnTo>
                <a:lnTo>
                  <a:pt x="2316" y="372"/>
                </a:lnTo>
                <a:lnTo>
                  <a:pt x="2324" y="374"/>
                </a:lnTo>
                <a:lnTo>
                  <a:pt x="2331" y="376"/>
                </a:lnTo>
                <a:lnTo>
                  <a:pt x="2344" y="376"/>
                </a:lnTo>
                <a:lnTo>
                  <a:pt x="2355" y="376"/>
                </a:lnTo>
                <a:lnTo>
                  <a:pt x="2360" y="377"/>
                </a:lnTo>
                <a:lnTo>
                  <a:pt x="2365" y="379"/>
                </a:lnTo>
                <a:lnTo>
                  <a:pt x="2365" y="379"/>
                </a:lnTo>
                <a:lnTo>
                  <a:pt x="2371" y="385"/>
                </a:lnTo>
                <a:lnTo>
                  <a:pt x="2376" y="392"/>
                </a:lnTo>
                <a:lnTo>
                  <a:pt x="2381" y="398"/>
                </a:lnTo>
                <a:lnTo>
                  <a:pt x="2387" y="405"/>
                </a:lnTo>
                <a:lnTo>
                  <a:pt x="2387" y="405"/>
                </a:lnTo>
                <a:lnTo>
                  <a:pt x="2392" y="408"/>
                </a:lnTo>
                <a:lnTo>
                  <a:pt x="2398" y="409"/>
                </a:lnTo>
                <a:lnTo>
                  <a:pt x="2410" y="411"/>
                </a:lnTo>
                <a:lnTo>
                  <a:pt x="2421" y="413"/>
                </a:lnTo>
                <a:lnTo>
                  <a:pt x="2424" y="416"/>
                </a:lnTo>
                <a:lnTo>
                  <a:pt x="2427" y="419"/>
                </a:lnTo>
                <a:lnTo>
                  <a:pt x="2427" y="419"/>
                </a:lnTo>
                <a:lnTo>
                  <a:pt x="2427" y="422"/>
                </a:lnTo>
                <a:lnTo>
                  <a:pt x="2426" y="427"/>
                </a:lnTo>
                <a:lnTo>
                  <a:pt x="2421" y="435"/>
                </a:lnTo>
                <a:lnTo>
                  <a:pt x="2418" y="438"/>
                </a:lnTo>
                <a:lnTo>
                  <a:pt x="2416" y="443"/>
                </a:lnTo>
                <a:lnTo>
                  <a:pt x="2418" y="450"/>
                </a:lnTo>
                <a:lnTo>
                  <a:pt x="2422" y="456"/>
                </a:lnTo>
                <a:lnTo>
                  <a:pt x="2422" y="456"/>
                </a:lnTo>
                <a:lnTo>
                  <a:pt x="2427" y="462"/>
                </a:lnTo>
                <a:lnTo>
                  <a:pt x="2429" y="469"/>
                </a:lnTo>
                <a:lnTo>
                  <a:pt x="2429" y="475"/>
                </a:lnTo>
                <a:lnTo>
                  <a:pt x="2427" y="482"/>
                </a:lnTo>
                <a:lnTo>
                  <a:pt x="2424" y="485"/>
                </a:lnTo>
                <a:lnTo>
                  <a:pt x="2419" y="488"/>
                </a:lnTo>
                <a:lnTo>
                  <a:pt x="2413" y="488"/>
                </a:lnTo>
                <a:lnTo>
                  <a:pt x="2406" y="486"/>
                </a:lnTo>
                <a:lnTo>
                  <a:pt x="2406" y="486"/>
                </a:lnTo>
                <a:lnTo>
                  <a:pt x="2400" y="482"/>
                </a:lnTo>
                <a:lnTo>
                  <a:pt x="2393" y="477"/>
                </a:lnTo>
                <a:lnTo>
                  <a:pt x="2387" y="464"/>
                </a:lnTo>
                <a:lnTo>
                  <a:pt x="2381" y="453"/>
                </a:lnTo>
                <a:lnTo>
                  <a:pt x="2376" y="448"/>
                </a:lnTo>
                <a:lnTo>
                  <a:pt x="2369" y="445"/>
                </a:lnTo>
                <a:lnTo>
                  <a:pt x="2369" y="445"/>
                </a:lnTo>
                <a:lnTo>
                  <a:pt x="2355" y="438"/>
                </a:lnTo>
                <a:lnTo>
                  <a:pt x="2342" y="437"/>
                </a:lnTo>
                <a:lnTo>
                  <a:pt x="2331" y="437"/>
                </a:lnTo>
                <a:lnTo>
                  <a:pt x="2320" y="440"/>
                </a:lnTo>
                <a:lnTo>
                  <a:pt x="2320" y="440"/>
                </a:lnTo>
                <a:lnTo>
                  <a:pt x="2315" y="440"/>
                </a:lnTo>
                <a:lnTo>
                  <a:pt x="2308" y="440"/>
                </a:lnTo>
                <a:lnTo>
                  <a:pt x="2294" y="437"/>
                </a:lnTo>
                <a:lnTo>
                  <a:pt x="2281" y="432"/>
                </a:lnTo>
                <a:lnTo>
                  <a:pt x="2271" y="430"/>
                </a:lnTo>
                <a:lnTo>
                  <a:pt x="2271" y="430"/>
                </a:lnTo>
                <a:lnTo>
                  <a:pt x="2268" y="432"/>
                </a:lnTo>
                <a:lnTo>
                  <a:pt x="2265" y="433"/>
                </a:lnTo>
                <a:lnTo>
                  <a:pt x="2257" y="440"/>
                </a:lnTo>
                <a:lnTo>
                  <a:pt x="2252" y="443"/>
                </a:lnTo>
                <a:lnTo>
                  <a:pt x="2246" y="443"/>
                </a:lnTo>
                <a:lnTo>
                  <a:pt x="2241" y="443"/>
                </a:lnTo>
                <a:lnTo>
                  <a:pt x="2235" y="440"/>
                </a:lnTo>
                <a:lnTo>
                  <a:pt x="2235" y="440"/>
                </a:lnTo>
                <a:lnTo>
                  <a:pt x="2230" y="433"/>
                </a:lnTo>
                <a:lnTo>
                  <a:pt x="2225" y="429"/>
                </a:lnTo>
                <a:lnTo>
                  <a:pt x="2223" y="424"/>
                </a:lnTo>
                <a:lnTo>
                  <a:pt x="2222" y="419"/>
                </a:lnTo>
                <a:lnTo>
                  <a:pt x="2222" y="416"/>
                </a:lnTo>
                <a:lnTo>
                  <a:pt x="2225" y="413"/>
                </a:lnTo>
                <a:lnTo>
                  <a:pt x="2228" y="409"/>
                </a:lnTo>
                <a:lnTo>
                  <a:pt x="2235" y="409"/>
                </a:lnTo>
                <a:lnTo>
                  <a:pt x="2235" y="409"/>
                </a:lnTo>
                <a:lnTo>
                  <a:pt x="2249" y="411"/>
                </a:lnTo>
                <a:lnTo>
                  <a:pt x="2262" y="413"/>
                </a:lnTo>
                <a:lnTo>
                  <a:pt x="2273" y="413"/>
                </a:lnTo>
                <a:lnTo>
                  <a:pt x="2275" y="413"/>
                </a:lnTo>
                <a:lnTo>
                  <a:pt x="2276" y="409"/>
                </a:lnTo>
                <a:lnTo>
                  <a:pt x="2276" y="409"/>
                </a:lnTo>
                <a:lnTo>
                  <a:pt x="2275" y="406"/>
                </a:lnTo>
                <a:lnTo>
                  <a:pt x="2273" y="401"/>
                </a:lnTo>
                <a:lnTo>
                  <a:pt x="2263" y="395"/>
                </a:lnTo>
                <a:lnTo>
                  <a:pt x="2254" y="390"/>
                </a:lnTo>
                <a:lnTo>
                  <a:pt x="2246" y="387"/>
                </a:lnTo>
                <a:lnTo>
                  <a:pt x="2246" y="387"/>
                </a:lnTo>
                <a:lnTo>
                  <a:pt x="2236" y="385"/>
                </a:lnTo>
                <a:lnTo>
                  <a:pt x="2220" y="384"/>
                </a:lnTo>
                <a:lnTo>
                  <a:pt x="2212" y="382"/>
                </a:lnTo>
                <a:lnTo>
                  <a:pt x="2206" y="380"/>
                </a:lnTo>
                <a:lnTo>
                  <a:pt x="2204" y="379"/>
                </a:lnTo>
                <a:lnTo>
                  <a:pt x="2204" y="376"/>
                </a:lnTo>
                <a:lnTo>
                  <a:pt x="2204" y="372"/>
                </a:lnTo>
                <a:lnTo>
                  <a:pt x="2204" y="369"/>
                </a:lnTo>
                <a:lnTo>
                  <a:pt x="2204" y="369"/>
                </a:lnTo>
                <a:close/>
                <a:moveTo>
                  <a:pt x="2461" y="408"/>
                </a:moveTo>
                <a:lnTo>
                  <a:pt x="2461" y="408"/>
                </a:lnTo>
                <a:lnTo>
                  <a:pt x="2461" y="405"/>
                </a:lnTo>
                <a:lnTo>
                  <a:pt x="2462" y="398"/>
                </a:lnTo>
                <a:lnTo>
                  <a:pt x="2464" y="395"/>
                </a:lnTo>
                <a:lnTo>
                  <a:pt x="2467" y="393"/>
                </a:lnTo>
                <a:lnTo>
                  <a:pt x="2474" y="392"/>
                </a:lnTo>
                <a:lnTo>
                  <a:pt x="2480" y="393"/>
                </a:lnTo>
                <a:lnTo>
                  <a:pt x="2480" y="393"/>
                </a:lnTo>
                <a:lnTo>
                  <a:pt x="2487" y="395"/>
                </a:lnTo>
                <a:lnTo>
                  <a:pt x="2495" y="395"/>
                </a:lnTo>
                <a:lnTo>
                  <a:pt x="2506" y="393"/>
                </a:lnTo>
                <a:lnTo>
                  <a:pt x="2517" y="393"/>
                </a:lnTo>
                <a:lnTo>
                  <a:pt x="2523" y="395"/>
                </a:lnTo>
                <a:lnTo>
                  <a:pt x="2528" y="398"/>
                </a:lnTo>
                <a:lnTo>
                  <a:pt x="2528" y="398"/>
                </a:lnTo>
                <a:lnTo>
                  <a:pt x="2533" y="401"/>
                </a:lnTo>
                <a:lnTo>
                  <a:pt x="2536" y="406"/>
                </a:lnTo>
                <a:lnTo>
                  <a:pt x="2541" y="414"/>
                </a:lnTo>
                <a:lnTo>
                  <a:pt x="2544" y="417"/>
                </a:lnTo>
                <a:lnTo>
                  <a:pt x="2548" y="422"/>
                </a:lnTo>
                <a:lnTo>
                  <a:pt x="2552" y="424"/>
                </a:lnTo>
                <a:lnTo>
                  <a:pt x="2559" y="425"/>
                </a:lnTo>
                <a:lnTo>
                  <a:pt x="2559" y="425"/>
                </a:lnTo>
                <a:lnTo>
                  <a:pt x="2570" y="427"/>
                </a:lnTo>
                <a:lnTo>
                  <a:pt x="2580" y="429"/>
                </a:lnTo>
                <a:lnTo>
                  <a:pt x="2586" y="432"/>
                </a:lnTo>
                <a:lnTo>
                  <a:pt x="2588" y="433"/>
                </a:lnTo>
                <a:lnTo>
                  <a:pt x="2588" y="437"/>
                </a:lnTo>
                <a:lnTo>
                  <a:pt x="2588" y="437"/>
                </a:lnTo>
                <a:lnTo>
                  <a:pt x="2586" y="443"/>
                </a:lnTo>
                <a:lnTo>
                  <a:pt x="2583" y="450"/>
                </a:lnTo>
                <a:lnTo>
                  <a:pt x="2581" y="456"/>
                </a:lnTo>
                <a:lnTo>
                  <a:pt x="2580" y="466"/>
                </a:lnTo>
                <a:lnTo>
                  <a:pt x="2580" y="466"/>
                </a:lnTo>
                <a:lnTo>
                  <a:pt x="2578" y="469"/>
                </a:lnTo>
                <a:lnTo>
                  <a:pt x="2575" y="472"/>
                </a:lnTo>
                <a:lnTo>
                  <a:pt x="2572" y="474"/>
                </a:lnTo>
                <a:lnTo>
                  <a:pt x="2565" y="475"/>
                </a:lnTo>
                <a:lnTo>
                  <a:pt x="2554" y="475"/>
                </a:lnTo>
                <a:lnTo>
                  <a:pt x="2543" y="474"/>
                </a:lnTo>
                <a:lnTo>
                  <a:pt x="2543" y="474"/>
                </a:lnTo>
                <a:lnTo>
                  <a:pt x="2533" y="475"/>
                </a:lnTo>
                <a:lnTo>
                  <a:pt x="2527" y="477"/>
                </a:lnTo>
                <a:lnTo>
                  <a:pt x="2512" y="482"/>
                </a:lnTo>
                <a:lnTo>
                  <a:pt x="2512" y="482"/>
                </a:lnTo>
                <a:lnTo>
                  <a:pt x="2507" y="480"/>
                </a:lnTo>
                <a:lnTo>
                  <a:pt x="2504" y="477"/>
                </a:lnTo>
                <a:lnTo>
                  <a:pt x="2503" y="472"/>
                </a:lnTo>
                <a:lnTo>
                  <a:pt x="2499" y="467"/>
                </a:lnTo>
                <a:lnTo>
                  <a:pt x="2496" y="456"/>
                </a:lnTo>
                <a:lnTo>
                  <a:pt x="2496" y="451"/>
                </a:lnTo>
                <a:lnTo>
                  <a:pt x="2496" y="451"/>
                </a:lnTo>
                <a:lnTo>
                  <a:pt x="2496" y="450"/>
                </a:lnTo>
                <a:lnTo>
                  <a:pt x="2496" y="445"/>
                </a:lnTo>
                <a:lnTo>
                  <a:pt x="2491" y="440"/>
                </a:lnTo>
                <a:lnTo>
                  <a:pt x="2488" y="435"/>
                </a:lnTo>
                <a:lnTo>
                  <a:pt x="2482" y="432"/>
                </a:lnTo>
                <a:lnTo>
                  <a:pt x="2482" y="432"/>
                </a:lnTo>
                <a:lnTo>
                  <a:pt x="2475" y="429"/>
                </a:lnTo>
                <a:lnTo>
                  <a:pt x="2471" y="424"/>
                </a:lnTo>
                <a:lnTo>
                  <a:pt x="2464" y="416"/>
                </a:lnTo>
                <a:lnTo>
                  <a:pt x="2462" y="409"/>
                </a:lnTo>
                <a:lnTo>
                  <a:pt x="2461" y="408"/>
                </a:lnTo>
                <a:lnTo>
                  <a:pt x="2461" y="408"/>
                </a:lnTo>
                <a:close/>
                <a:moveTo>
                  <a:pt x="2596" y="506"/>
                </a:moveTo>
                <a:lnTo>
                  <a:pt x="2596" y="506"/>
                </a:lnTo>
                <a:lnTo>
                  <a:pt x="2551" y="506"/>
                </a:lnTo>
                <a:lnTo>
                  <a:pt x="2551" y="506"/>
                </a:lnTo>
                <a:lnTo>
                  <a:pt x="2554" y="502"/>
                </a:lnTo>
                <a:lnTo>
                  <a:pt x="2559" y="494"/>
                </a:lnTo>
                <a:lnTo>
                  <a:pt x="2564" y="491"/>
                </a:lnTo>
                <a:lnTo>
                  <a:pt x="2568" y="486"/>
                </a:lnTo>
                <a:lnTo>
                  <a:pt x="2573" y="485"/>
                </a:lnTo>
                <a:lnTo>
                  <a:pt x="2580" y="483"/>
                </a:lnTo>
                <a:lnTo>
                  <a:pt x="2580" y="483"/>
                </a:lnTo>
                <a:lnTo>
                  <a:pt x="2601" y="483"/>
                </a:lnTo>
                <a:lnTo>
                  <a:pt x="2621" y="486"/>
                </a:lnTo>
                <a:lnTo>
                  <a:pt x="2621" y="486"/>
                </a:lnTo>
                <a:lnTo>
                  <a:pt x="2634" y="486"/>
                </a:lnTo>
                <a:lnTo>
                  <a:pt x="2645" y="486"/>
                </a:lnTo>
                <a:lnTo>
                  <a:pt x="2654" y="488"/>
                </a:lnTo>
                <a:lnTo>
                  <a:pt x="2655" y="490"/>
                </a:lnTo>
                <a:lnTo>
                  <a:pt x="2655" y="493"/>
                </a:lnTo>
                <a:lnTo>
                  <a:pt x="2655" y="493"/>
                </a:lnTo>
                <a:lnTo>
                  <a:pt x="2650" y="499"/>
                </a:lnTo>
                <a:lnTo>
                  <a:pt x="2642" y="506"/>
                </a:lnTo>
                <a:lnTo>
                  <a:pt x="2634" y="509"/>
                </a:lnTo>
                <a:lnTo>
                  <a:pt x="2625" y="511"/>
                </a:lnTo>
                <a:lnTo>
                  <a:pt x="2625" y="511"/>
                </a:lnTo>
                <a:lnTo>
                  <a:pt x="2618" y="511"/>
                </a:lnTo>
                <a:lnTo>
                  <a:pt x="2612" y="509"/>
                </a:lnTo>
                <a:lnTo>
                  <a:pt x="2605" y="507"/>
                </a:lnTo>
                <a:lnTo>
                  <a:pt x="2596" y="506"/>
                </a:lnTo>
                <a:lnTo>
                  <a:pt x="2596" y="506"/>
                </a:lnTo>
                <a:close/>
                <a:moveTo>
                  <a:pt x="2671" y="647"/>
                </a:moveTo>
                <a:lnTo>
                  <a:pt x="2671" y="647"/>
                </a:lnTo>
                <a:lnTo>
                  <a:pt x="2666" y="645"/>
                </a:lnTo>
                <a:lnTo>
                  <a:pt x="2662" y="642"/>
                </a:lnTo>
                <a:lnTo>
                  <a:pt x="2655" y="631"/>
                </a:lnTo>
                <a:lnTo>
                  <a:pt x="2649" y="620"/>
                </a:lnTo>
                <a:lnTo>
                  <a:pt x="2642" y="613"/>
                </a:lnTo>
                <a:lnTo>
                  <a:pt x="2634" y="605"/>
                </a:lnTo>
                <a:lnTo>
                  <a:pt x="2634" y="605"/>
                </a:lnTo>
                <a:lnTo>
                  <a:pt x="2625" y="600"/>
                </a:lnTo>
                <a:lnTo>
                  <a:pt x="2615" y="597"/>
                </a:lnTo>
                <a:lnTo>
                  <a:pt x="2605" y="597"/>
                </a:lnTo>
                <a:lnTo>
                  <a:pt x="2596" y="596"/>
                </a:lnTo>
                <a:lnTo>
                  <a:pt x="2586" y="596"/>
                </a:lnTo>
                <a:lnTo>
                  <a:pt x="2575" y="594"/>
                </a:lnTo>
                <a:lnTo>
                  <a:pt x="2565" y="591"/>
                </a:lnTo>
                <a:lnTo>
                  <a:pt x="2554" y="584"/>
                </a:lnTo>
                <a:lnTo>
                  <a:pt x="2554" y="584"/>
                </a:lnTo>
                <a:lnTo>
                  <a:pt x="2536" y="572"/>
                </a:lnTo>
                <a:lnTo>
                  <a:pt x="2525" y="562"/>
                </a:lnTo>
                <a:lnTo>
                  <a:pt x="2522" y="557"/>
                </a:lnTo>
                <a:lnTo>
                  <a:pt x="2520" y="552"/>
                </a:lnTo>
                <a:lnTo>
                  <a:pt x="2519" y="541"/>
                </a:lnTo>
                <a:lnTo>
                  <a:pt x="2519" y="541"/>
                </a:lnTo>
                <a:lnTo>
                  <a:pt x="2519" y="539"/>
                </a:lnTo>
                <a:lnTo>
                  <a:pt x="2520" y="536"/>
                </a:lnTo>
                <a:lnTo>
                  <a:pt x="2523" y="535"/>
                </a:lnTo>
                <a:lnTo>
                  <a:pt x="2528" y="535"/>
                </a:lnTo>
                <a:lnTo>
                  <a:pt x="2544" y="535"/>
                </a:lnTo>
                <a:lnTo>
                  <a:pt x="2544" y="535"/>
                </a:lnTo>
                <a:lnTo>
                  <a:pt x="2575" y="536"/>
                </a:lnTo>
                <a:lnTo>
                  <a:pt x="2593" y="539"/>
                </a:lnTo>
                <a:lnTo>
                  <a:pt x="2593" y="539"/>
                </a:lnTo>
                <a:lnTo>
                  <a:pt x="2615" y="543"/>
                </a:lnTo>
                <a:lnTo>
                  <a:pt x="2626" y="544"/>
                </a:lnTo>
                <a:lnTo>
                  <a:pt x="2631" y="547"/>
                </a:lnTo>
                <a:lnTo>
                  <a:pt x="2634" y="551"/>
                </a:lnTo>
                <a:lnTo>
                  <a:pt x="2634" y="551"/>
                </a:lnTo>
                <a:lnTo>
                  <a:pt x="2636" y="554"/>
                </a:lnTo>
                <a:lnTo>
                  <a:pt x="2637" y="557"/>
                </a:lnTo>
                <a:lnTo>
                  <a:pt x="2636" y="565"/>
                </a:lnTo>
                <a:lnTo>
                  <a:pt x="2636" y="570"/>
                </a:lnTo>
                <a:lnTo>
                  <a:pt x="2637" y="572"/>
                </a:lnTo>
                <a:lnTo>
                  <a:pt x="2641" y="573"/>
                </a:lnTo>
                <a:lnTo>
                  <a:pt x="2641" y="573"/>
                </a:lnTo>
                <a:lnTo>
                  <a:pt x="2645" y="573"/>
                </a:lnTo>
                <a:lnTo>
                  <a:pt x="2652" y="572"/>
                </a:lnTo>
                <a:lnTo>
                  <a:pt x="2663" y="568"/>
                </a:lnTo>
                <a:lnTo>
                  <a:pt x="2676" y="563"/>
                </a:lnTo>
                <a:lnTo>
                  <a:pt x="2681" y="563"/>
                </a:lnTo>
                <a:lnTo>
                  <a:pt x="2686" y="563"/>
                </a:lnTo>
                <a:lnTo>
                  <a:pt x="2686" y="563"/>
                </a:lnTo>
                <a:lnTo>
                  <a:pt x="2690" y="565"/>
                </a:lnTo>
                <a:lnTo>
                  <a:pt x="2697" y="565"/>
                </a:lnTo>
                <a:lnTo>
                  <a:pt x="2710" y="565"/>
                </a:lnTo>
                <a:lnTo>
                  <a:pt x="2723" y="565"/>
                </a:lnTo>
                <a:lnTo>
                  <a:pt x="2727" y="567"/>
                </a:lnTo>
                <a:lnTo>
                  <a:pt x="2732" y="568"/>
                </a:lnTo>
                <a:lnTo>
                  <a:pt x="2732" y="568"/>
                </a:lnTo>
                <a:lnTo>
                  <a:pt x="2734" y="572"/>
                </a:lnTo>
                <a:lnTo>
                  <a:pt x="2735" y="575"/>
                </a:lnTo>
                <a:lnTo>
                  <a:pt x="2734" y="581"/>
                </a:lnTo>
                <a:lnTo>
                  <a:pt x="2732" y="584"/>
                </a:lnTo>
                <a:lnTo>
                  <a:pt x="2732" y="588"/>
                </a:lnTo>
                <a:lnTo>
                  <a:pt x="2735" y="589"/>
                </a:lnTo>
                <a:lnTo>
                  <a:pt x="2739" y="589"/>
                </a:lnTo>
                <a:lnTo>
                  <a:pt x="2739" y="589"/>
                </a:lnTo>
                <a:lnTo>
                  <a:pt x="2761" y="589"/>
                </a:lnTo>
                <a:lnTo>
                  <a:pt x="2771" y="589"/>
                </a:lnTo>
                <a:lnTo>
                  <a:pt x="2774" y="591"/>
                </a:lnTo>
                <a:lnTo>
                  <a:pt x="2777" y="594"/>
                </a:lnTo>
                <a:lnTo>
                  <a:pt x="2777" y="594"/>
                </a:lnTo>
                <a:lnTo>
                  <a:pt x="2779" y="597"/>
                </a:lnTo>
                <a:lnTo>
                  <a:pt x="2779" y="602"/>
                </a:lnTo>
                <a:lnTo>
                  <a:pt x="2777" y="605"/>
                </a:lnTo>
                <a:lnTo>
                  <a:pt x="2774" y="610"/>
                </a:lnTo>
                <a:lnTo>
                  <a:pt x="2769" y="612"/>
                </a:lnTo>
                <a:lnTo>
                  <a:pt x="2763" y="613"/>
                </a:lnTo>
                <a:lnTo>
                  <a:pt x="2755" y="615"/>
                </a:lnTo>
                <a:lnTo>
                  <a:pt x="2745" y="613"/>
                </a:lnTo>
                <a:lnTo>
                  <a:pt x="2745" y="613"/>
                </a:lnTo>
                <a:lnTo>
                  <a:pt x="2735" y="610"/>
                </a:lnTo>
                <a:lnTo>
                  <a:pt x="2727" y="610"/>
                </a:lnTo>
                <a:lnTo>
                  <a:pt x="2719" y="610"/>
                </a:lnTo>
                <a:lnTo>
                  <a:pt x="2715" y="612"/>
                </a:lnTo>
                <a:lnTo>
                  <a:pt x="2713" y="613"/>
                </a:lnTo>
                <a:lnTo>
                  <a:pt x="2713" y="615"/>
                </a:lnTo>
                <a:lnTo>
                  <a:pt x="2716" y="618"/>
                </a:lnTo>
                <a:lnTo>
                  <a:pt x="2723" y="621"/>
                </a:lnTo>
                <a:lnTo>
                  <a:pt x="2723" y="621"/>
                </a:lnTo>
                <a:lnTo>
                  <a:pt x="2731" y="624"/>
                </a:lnTo>
                <a:lnTo>
                  <a:pt x="2740" y="624"/>
                </a:lnTo>
                <a:lnTo>
                  <a:pt x="2756" y="623"/>
                </a:lnTo>
                <a:lnTo>
                  <a:pt x="2769" y="621"/>
                </a:lnTo>
                <a:lnTo>
                  <a:pt x="2774" y="621"/>
                </a:lnTo>
                <a:lnTo>
                  <a:pt x="2777" y="624"/>
                </a:lnTo>
                <a:lnTo>
                  <a:pt x="2777" y="624"/>
                </a:lnTo>
                <a:lnTo>
                  <a:pt x="2782" y="631"/>
                </a:lnTo>
                <a:lnTo>
                  <a:pt x="2785" y="637"/>
                </a:lnTo>
                <a:lnTo>
                  <a:pt x="2787" y="644"/>
                </a:lnTo>
                <a:lnTo>
                  <a:pt x="2792" y="647"/>
                </a:lnTo>
                <a:lnTo>
                  <a:pt x="2792" y="647"/>
                </a:lnTo>
                <a:lnTo>
                  <a:pt x="2795" y="649"/>
                </a:lnTo>
                <a:lnTo>
                  <a:pt x="2798" y="647"/>
                </a:lnTo>
                <a:lnTo>
                  <a:pt x="2808" y="644"/>
                </a:lnTo>
                <a:lnTo>
                  <a:pt x="2817" y="641"/>
                </a:lnTo>
                <a:lnTo>
                  <a:pt x="2824" y="639"/>
                </a:lnTo>
                <a:lnTo>
                  <a:pt x="2828" y="641"/>
                </a:lnTo>
                <a:lnTo>
                  <a:pt x="2828" y="641"/>
                </a:lnTo>
                <a:lnTo>
                  <a:pt x="2841" y="645"/>
                </a:lnTo>
                <a:lnTo>
                  <a:pt x="2857" y="650"/>
                </a:lnTo>
                <a:lnTo>
                  <a:pt x="2873" y="653"/>
                </a:lnTo>
                <a:lnTo>
                  <a:pt x="2881" y="653"/>
                </a:lnTo>
                <a:lnTo>
                  <a:pt x="2889" y="652"/>
                </a:lnTo>
                <a:lnTo>
                  <a:pt x="2889" y="652"/>
                </a:lnTo>
                <a:lnTo>
                  <a:pt x="2902" y="647"/>
                </a:lnTo>
                <a:lnTo>
                  <a:pt x="2915" y="641"/>
                </a:lnTo>
                <a:lnTo>
                  <a:pt x="2926" y="636"/>
                </a:lnTo>
                <a:lnTo>
                  <a:pt x="2934" y="634"/>
                </a:lnTo>
                <a:lnTo>
                  <a:pt x="2934" y="634"/>
                </a:lnTo>
                <a:lnTo>
                  <a:pt x="2947" y="631"/>
                </a:lnTo>
                <a:lnTo>
                  <a:pt x="2965" y="623"/>
                </a:lnTo>
                <a:lnTo>
                  <a:pt x="2983" y="618"/>
                </a:lnTo>
                <a:lnTo>
                  <a:pt x="2991" y="616"/>
                </a:lnTo>
                <a:lnTo>
                  <a:pt x="2997" y="618"/>
                </a:lnTo>
                <a:lnTo>
                  <a:pt x="2997" y="618"/>
                </a:lnTo>
                <a:lnTo>
                  <a:pt x="3008" y="621"/>
                </a:lnTo>
                <a:lnTo>
                  <a:pt x="3023" y="624"/>
                </a:lnTo>
                <a:lnTo>
                  <a:pt x="3037" y="626"/>
                </a:lnTo>
                <a:lnTo>
                  <a:pt x="3053" y="626"/>
                </a:lnTo>
                <a:lnTo>
                  <a:pt x="3053" y="626"/>
                </a:lnTo>
                <a:lnTo>
                  <a:pt x="3068" y="626"/>
                </a:lnTo>
                <a:lnTo>
                  <a:pt x="3076" y="628"/>
                </a:lnTo>
                <a:lnTo>
                  <a:pt x="3084" y="631"/>
                </a:lnTo>
                <a:lnTo>
                  <a:pt x="3090" y="634"/>
                </a:lnTo>
                <a:lnTo>
                  <a:pt x="3098" y="637"/>
                </a:lnTo>
                <a:lnTo>
                  <a:pt x="3105" y="644"/>
                </a:lnTo>
                <a:lnTo>
                  <a:pt x="3111" y="650"/>
                </a:lnTo>
                <a:lnTo>
                  <a:pt x="3111" y="650"/>
                </a:lnTo>
                <a:lnTo>
                  <a:pt x="3114" y="657"/>
                </a:lnTo>
                <a:lnTo>
                  <a:pt x="3114" y="661"/>
                </a:lnTo>
                <a:lnTo>
                  <a:pt x="3111" y="668"/>
                </a:lnTo>
                <a:lnTo>
                  <a:pt x="3106" y="673"/>
                </a:lnTo>
                <a:lnTo>
                  <a:pt x="3101" y="679"/>
                </a:lnTo>
                <a:lnTo>
                  <a:pt x="3097" y="684"/>
                </a:lnTo>
                <a:lnTo>
                  <a:pt x="3093" y="690"/>
                </a:lnTo>
                <a:lnTo>
                  <a:pt x="3095" y="698"/>
                </a:lnTo>
                <a:lnTo>
                  <a:pt x="3095" y="698"/>
                </a:lnTo>
                <a:lnTo>
                  <a:pt x="3097" y="711"/>
                </a:lnTo>
                <a:lnTo>
                  <a:pt x="3097" y="716"/>
                </a:lnTo>
                <a:lnTo>
                  <a:pt x="3095" y="719"/>
                </a:lnTo>
                <a:lnTo>
                  <a:pt x="3092" y="721"/>
                </a:lnTo>
                <a:lnTo>
                  <a:pt x="3087" y="721"/>
                </a:lnTo>
                <a:lnTo>
                  <a:pt x="3082" y="721"/>
                </a:lnTo>
                <a:lnTo>
                  <a:pt x="3074" y="719"/>
                </a:lnTo>
                <a:lnTo>
                  <a:pt x="3074" y="719"/>
                </a:lnTo>
                <a:lnTo>
                  <a:pt x="3064" y="718"/>
                </a:lnTo>
                <a:lnTo>
                  <a:pt x="3053" y="716"/>
                </a:lnTo>
                <a:lnTo>
                  <a:pt x="3031" y="716"/>
                </a:lnTo>
                <a:lnTo>
                  <a:pt x="3020" y="714"/>
                </a:lnTo>
                <a:lnTo>
                  <a:pt x="3010" y="710"/>
                </a:lnTo>
                <a:lnTo>
                  <a:pt x="3000" y="703"/>
                </a:lnTo>
                <a:lnTo>
                  <a:pt x="2997" y="698"/>
                </a:lnTo>
                <a:lnTo>
                  <a:pt x="2992" y="694"/>
                </a:lnTo>
                <a:lnTo>
                  <a:pt x="2992" y="694"/>
                </a:lnTo>
                <a:lnTo>
                  <a:pt x="2987" y="685"/>
                </a:lnTo>
                <a:lnTo>
                  <a:pt x="2986" y="684"/>
                </a:lnTo>
                <a:lnTo>
                  <a:pt x="2987" y="694"/>
                </a:lnTo>
                <a:lnTo>
                  <a:pt x="2987" y="702"/>
                </a:lnTo>
                <a:lnTo>
                  <a:pt x="2984" y="708"/>
                </a:lnTo>
                <a:lnTo>
                  <a:pt x="2981" y="711"/>
                </a:lnTo>
                <a:lnTo>
                  <a:pt x="2978" y="713"/>
                </a:lnTo>
                <a:lnTo>
                  <a:pt x="2973" y="714"/>
                </a:lnTo>
                <a:lnTo>
                  <a:pt x="2967" y="714"/>
                </a:lnTo>
                <a:lnTo>
                  <a:pt x="2967" y="714"/>
                </a:lnTo>
                <a:lnTo>
                  <a:pt x="2941" y="713"/>
                </a:lnTo>
                <a:lnTo>
                  <a:pt x="2918" y="713"/>
                </a:lnTo>
                <a:lnTo>
                  <a:pt x="2899" y="714"/>
                </a:lnTo>
                <a:lnTo>
                  <a:pt x="2885" y="716"/>
                </a:lnTo>
                <a:lnTo>
                  <a:pt x="2885" y="716"/>
                </a:lnTo>
                <a:lnTo>
                  <a:pt x="2859" y="719"/>
                </a:lnTo>
                <a:lnTo>
                  <a:pt x="2830" y="721"/>
                </a:lnTo>
                <a:lnTo>
                  <a:pt x="2830" y="721"/>
                </a:lnTo>
                <a:lnTo>
                  <a:pt x="2824" y="719"/>
                </a:lnTo>
                <a:lnTo>
                  <a:pt x="2819" y="716"/>
                </a:lnTo>
                <a:lnTo>
                  <a:pt x="2814" y="711"/>
                </a:lnTo>
                <a:lnTo>
                  <a:pt x="2811" y="705"/>
                </a:lnTo>
                <a:lnTo>
                  <a:pt x="2808" y="700"/>
                </a:lnTo>
                <a:lnTo>
                  <a:pt x="2804" y="695"/>
                </a:lnTo>
                <a:lnTo>
                  <a:pt x="2800" y="694"/>
                </a:lnTo>
                <a:lnTo>
                  <a:pt x="2793" y="695"/>
                </a:lnTo>
                <a:lnTo>
                  <a:pt x="2793" y="695"/>
                </a:lnTo>
                <a:lnTo>
                  <a:pt x="2784" y="703"/>
                </a:lnTo>
                <a:lnTo>
                  <a:pt x="2776" y="708"/>
                </a:lnTo>
                <a:lnTo>
                  <a:pt x="2769" y="711"/>
                </a:lnTo>
                <a:lnTo>
                  <a:pt x="2764" y="713"/>
                </a:lnTo>
                <a:lnTo>
                  <a:pt x="2759" y="713"/>
                </a:lnTo>
                <a:lnTo>
                  <a:pt x="2759" y="713"/>
                </a:lnTo>
                <a:lnTo>
                  <a:pt x="2737" y="706"/>
                </a:lnTo>
                <a:lnTo>
                  <a:pt x="2724" y="703"/>
                </a:lnTo>
                <a:lnTo>
                  <a:pt x="2711" y="700"/>
                </a:lnTo>
                <a:lnTo>
                  <a:pt x="2711" y="700"/>
                </a:lnTo>
                <a:lnTo>
                  <a:pt x="2697" y="698"/>
                </a:lnTo>
                <a:lnTo>
                  <a:pt x="2686" y="695"/>
                </a:lnTo>
                <a:lnTo>
                  <a:pt x="2682" y="692"/>
                </a:lnTo>
                <a:lnTo>
                  <a:pt x="2678" y="689"/>
                </a:lnTo>
                <a:lnTo>
                  <a:pt x="2676" y="684"/>
                </a:lnTo>
                <a:lnTo>
                  <a:pt x="2674" y="677"/>
                </a:lnTo>
                <a:lnTo>
                  <a:pt x="2674" y="677"/>
                </a:lnTo>
                <a:lnTo>
                  <a:pt x="2674" y="671"/>
                </a:lnTo>
                <a:lnTo>
                  <a:pt x="2674" y="666"/>
                </a:lnTo>
                <a:lnTo>
                  <a:pt x="2679" y="657"/>
                </a:lnTo>
                <a:lnTo>
                  <a:pt x="2679" y="653"/>
                </a:lnTo>
                <a:lnTo>
                  <a:pt x="2679" y="652"/>
                </a:lnTo>
                <a:lnTo>
                  <a:pt x="2678" y="649"/>
                </a:lnTo>
                <a:lnTo>
                  <a:pt x="2671" y="647"/>
                </a:lnTo>
                <a:lnTo>
                  <a:pt x="2671" y="647"/>
                </a:lnTo>
                <a:close/>
                <a:moveTo>
                  <a:pt x="2381" y="572"/>
                </a:moveTo>
                <a:lnTo>
                  <a:pt x="2381" y="572"/>
                </a:lnTo>
                <a:lnTo>
                  <a:pt x="2400" y="562"/>
                </a:lnTo>
                <a:lnTo>
                  <a:pt x="2418" y="557"/>
                </a:lnTo>
                <a:lnTo>
                  <a:pt x="2426" y="557"/>
                </a:lnTo>
                <a:lnTo>
                  <a:pt x="2432" y="557"/>
                </a:lnTo>
                <a:lnTo>
                  <a:pt x="2438" y="557"/>
                </a:lnTo>
                <a:lnTo>
                  <a:pt x="2445" y="559"/>
                </a:lnTo>
                <a:lnTo>
                  <a:pt x="2445" y="559"/>
                </a:lnTo>
                <a:lnTo>
                  <a:pt x="2451" y="562"/>
                </a:lnTo>
                <a:lnTo>
                  <a:pt x="2459" y="563"/>
                </a:lnTo>
                <a:lnTo>
                  <a:pt x="2474" y="565"/>
                </a:lnTo>
                <a:lnTo>
                  <a:pt x="2480" y="568"/>
                </a:lnTo>
                <a:lnTo>
                  <a:pt x="2485" y="572"/>
                </a:lnTo>
                <a:lnTo>
                  <a:pt x="2488" y="578"/>
                </a:lnTo>
                <a:lnTo>
                  <a:pt x="2488" y="588"/>
                </a:lnTo>
                <a:lnTo>
                  <a:pt x="2488" y="588"/>
                </a:lnTo>
                <a:lnTo>
                  <a:pt x="2488" y="597"/>
                </a:lnTo>
                <a:lnTo>
                  <a:pt x="2485" y="605"/>
                </a:lnTo>
                <a:lnTo>
                  <a:pt x="2480" y="618"/>
                </a:lnTo>
                <a:lnTo>
                  <a:pt x="2479" y="623"/>
                </a:lnTo>
                <a:lnTo>
                  <a:pt x="2479" y="628"/>
                </a:lnTo>
                <a:lnTo>
                  <a:pt x="2480" y="631"/>
                </a:lnTo>
                <a:lnTo>
                  <a:pt x="2485" y="636"/>
                </a:lnTo>
                <a:lnTo>
                  <a:pt x="2485" y="636"/>
                </a:lnTo>
                <a:lnTo>
                  <a:pt x="2488" y="639"/>
                </a:lnTo>
                <a:lnTo>
                  <a:pt x="2490" y="642"/>
                </a:lnTo>
                <a:lnTo>
                  <a:pt x="2487" y="644"/>
                </a:lnTo>
                <a:lnTo>
                  <a:pt x="2483" y="645"/>
                </a:lnTo>
                <a:lnTo>
                  <a:pt x="2479" y="647"/>
                </a:lnTo>
                <a:lnTo>
                  <a:pt x="2474" y="652"/>
                </a:lnTo>
                <a:lnTo>
                  <a:pt x="2471" y="657"/>
                </a:lnTo>
                <a:lnTo>
                  <a:pt x="2469" y="663"/>
                </a:lnTo>
                <a:lnTo>
                  <a:pt x="2469" y="663"/>
                </a:lnTo>
                <a:lnTo>
                  <a:pt x="2467" y="677"/>
                </a:lnTo>
                <a:lnTo>
                  <a:pt x="2466" y="681"/>
                </a:lnTo>
                <a:lnTo>
                  <a:pt x="2466" y="684"/>
                </a:lnTo>
                <a:lnTo>
                  <a:pt x="2462" y="685"/>
                </a:lnTo>
                <a:lnTo>
                  <a:pt x="2458" y="685"/>
                </a:lnTo>
                <a:lnTo>
                  <a:pt x="2443" y="682"/>
                </a:lnTo>
                <a:lnTo>
                  <a:pt x="2443" y="682"/>
                </a:lnTo>
                <a:lnTo>
                  <a:pt x="2424" y="677"/>
                </a:lnTo>
                <a:lnTo>
                  <a:pt x="2406" y="674"/>
                </a:lnTo>
                <a:lnTo>
                  <a:pt x="2393" y="673"/>
                </a:lnTo>
                <a:lnTo>
                  <a:pt x="2389" y="674"/>
                </a:lnTo>
                <a:lnTo>
                  <a:pt x="2385" y="674"/>
                </a:lnTo>
                <a:lnTo>
                  <a:pt x="2385" y="674"/>
                </a:lnTo>
                <a:lnTo>
                  <a:pt x="2384" y="676"/>
                </a:lnTo>
                <a:lnTo>
                  <a:pt x="2384" y="673"/>
                </a:lnTo>
                <a:lnTo>
                  <a:pt x="2390" y="665"/>
                </a:lnTo>
                <a:lnTo>
                  <a:pt x="2392" y="658"/>
                </a:lnTo>
                <a:lnTo>
                  <a:pt x="2393" y="652"/>
                </a:lnTo>
                <a:lnTo>
                  <a:pt x="2392" y="647"/>
                </a:lnTo>
                <a:lnTo>
                  <a:pt x="2390" y="645"/>
                </a:lnTo>
                <a:lnTo>
                  <a:pt x="2387" y="642"/>
                </a:lnTo>
                <a:lnTo>
                  <a:pt x="2387" y="642"/>
                </a:lnTo>
                <a:lnTo>
                  <a:pt x="2381" y="641"/>
                </a:lnTo>
                <a:lnTo>
                  <a:pt x="2374" y="637"/>
                </a:lnTo>
                <a:lnTo>
                  <a:pt x="2361" y="637"/>
                </a:lnTo>
                <a:lnTo>
                  <a:pt x="2349" y="639"/>
                </a:lnTo>
                <a:lnTo>
                  <a:pt x="2334" y="641"/>
                </a:lnTo>
                <a:lnTo>
                  <a:pt x="2334" y="641"/>
                </a:lnTo>
                <a:lnTo>
                  <a:pt x="2323" y="642"/>
                </a:lnTo>
                <a:lnTo>
                  <a:pt x="2316" y="645"/>
                </a:lnTo>
                <a:lnTo>
                  <a:pt x="2308" y="645"/>
                </a:lnTo>
                <a:lnTo>
                  <a:pt x="2297" y="641"/>
                </a:lnTo>
                <a:lnTo>
                  <a:pt x="2297" y="641"/>
                </a:lnTo>
                <a:lnTo>
                  <a:pt x="2291" y="636"/>
                </a:lnTo>
                <a:lnTo>
                  <a:pt x="2288" y="633"/>
                </a:lnTo>
                <a:lnTo>
                  <a:pt x="2286" y="628"/>
                </a:lnTo>
                <a:lnTo>
                  <a:pt x="2286" y="623"/>
                </a:lnTo>
                <a:lnTo>
                  <a:pt x="2284" y="618"/>
                </a:lnTo>
                <a:lnTo>
                  <a:pt x="2283" y="613"/>
                </a:lnTo>
                <a:lnTo>
                  <a:pt x="2278" y="608"/>
                </a:lnTo>
                <a:lnTo>
                  <a:pt x="2270" y="605"/>
                </a:lnTo>
                <a:lnTo>
                  <a:pt x="2270" y="605"/>
                </a:lnTo>
                <a:lnTo>
                  <a:pt x="2260" y="602"/>
                </a:lnTo>
                <a:lnTo>
                  <a:pt x="2254" y="597"/>
                </a:lnTo>
                <a:lnTo>
                  <a:pt x="2247" y="592"/>
                </a:lnTo>
                <a:lnTo>
                  <a:pt x="2244" y="586"/>
                </a:lnTo>
                <a:lnTo>
                  <a:pt x="2243" y="581"/>
                </a:lnTo>
                <a:lnTo>
                  <a:pt x="2243" y="576"/>
                </a:lnTo>
                <a:lnTo>
                  <a:pt x="2244" y="573"/>
                </a:lnTo>
                <a:lnTo>
                  <a:pt x="2246" y="572"/>
                </a:lnTo>
                <a:lnTo>
                  <a:pt x="2246" y="572"/>
                </a:lnTo>
                <a:lnTo>
                  <a:pt x="2255" y="567"/>
                </a:lnTo>
                <a:lnTo>
                  <a:pt x="2267" y="565"/>
                </a:lnTo>
                <a:lnTo>
                  <a:pt x="2271" y="565"/>
                </a:lnTo>
                <a:lnTo>
                  <a:pt x="2276" y="567"/>
                </a:lnTo>
                <a:lnTo>
                  <a:pt x="2276" y="567"/>
                </a:lnTo>
                <a:lnTo>
                  <a:pt x="2288" y="572"/>
                </a:lnTo>
                <a:lnTo>
                  <a:pt x="2299" y="578"/>
                </a:lnTo>
                <a:lnTo>
                  <a:pt x="2312" y="588"/>
                </a:lnTo>
                <a:lnTo>
                  <a:pt x="2312" y="588"/>
                </a:lnTo>
                <a:lnTo>
                  <a:pt x="2318" y="597"/>
                </a:lnTo>
                <a:lnTo>
                  <a:pt x="2321" y="605"/>
                </a:lnTo>
                <a:lnTo>
                  <a:pt x="2326" y="618"/>
                </a:lnTo>
                <a:lnTo>
                  <a:pt x="2328" y="623"/>
                </a:lnTo>
                <a:lnTo>
                  <a:pt x="2329" y="626"/>
                </a:lnTo>
                <a:lnTo>
                  <a:pt x="2332" y="628"/>
                </a:lnTo>
                <a:lnTo>
                  <a:pt x="2337" y="626"/>
                </a:lnTo>
                <a:lnTo>
                  <a:pt x="2337" y="626"/>
                </a:lnTo>
                <a:lnTo>
                  <a:pt x="2340" y="623"/>
                </a:lnTo>
                <a:lnTo>
                  <a:pt x="2342" y="618"/>
                </a:lnTo>
                <a:lnTo>
                  <a:pt x="2344" y="604"/>
                </a:lnTo>
                <a:lnTo>
                  <a:pt x="2344" y="589"/>
                </a:lnTo>
                <a:lnTo>
                  <a:pt x="2347" y="586"/>
                </a:lnTo>
                <a:lnTo>
                  <a:pt x="2349" y="584"/>
                </a:lnTo>
                <a:lnTo>
                  <a:pt x="2350" y="584"/>
                </a:lnTo>
                <a:lnTo>
                  <a:pt x="2350" y="584"/>
                </a:lnTo>
                <a:lnTo>
                  <a:pt x="2358" y="588"/>
                </a:lnTo>
                <a:lnTo>
                  <a:pt x="2365" y="592"/>
                </a:lnTo>
                <a:lnTo>
                  <a:pt x="2371" y="597"/>
                </a:lnTo>
                <a:lnTo>
                  <a:pt x="2382" y="604"/>
                </a:lnTo>
                <a:lnTo>
                  <a:pt x="2382" y="604"/>
                </a:lnTo>
                <a:lnTo>
                  <a:pt x="2389" y="604"/>
                </a:lnTo>
                <a:lnTo>
                  <a:pt x="2390" y="604"/>
                </a:lnTo>
                <a:lnTo>
                  <a:pt x="2390" y="602"/>
                </a:lnTo>
                <a:lnTo>
                  <a:pt x="2389" y="597"/>
                </a:lnTo>
                <a:lnTo>
                  <a:pt x="2387" y="591"/>
                </a:lnTo>
                <a:lnTo>
                  <a:pt x="2381" y="578"/>
                </a:lnTo>
                <a:lnTo>
                  <a:pt x="2379" y="573"/>
                </a:lnTo>
                <a:lnTo>
                  <a:pt x="2381" y="572"/>
                </a:lnTo>
                <a:lnTo>
                  <a:pt x="2381" y="572"/>
                </a:lnTo>
                <a:close/>
                <a:moveTo>
                  <a:pt x="2637" y="677"/>
                </a:moveTo>
                <a:lnTo>
                  <a:pt x="2637" y="677"/>
                </a:lnTo>
                <a:lnTo>
                  <a:pt x="2637" y="684"/>
                </a:lnTo>
                <a:lnTo>
                  <a:pt x="2637" y="690"/>
                </a:lnTo>
                <a:lnTo>
                  <a:pt x="2639" y="702"/>
                </a:lnTo>
                <a:lnTo>
                  <a:pt x="2639" y="705"/>
                </a:lnTo>
                <a:lnTo>
                  <a:pt x="2637" y="710"/>
                </a:lnTo>
                <a:lnTo>
                  <a:pt x="2633" y="711"/>
                </a:lnTo>
                <a:lnTo>
                  <a:pt x="2625" y="713"/>
                </a:lnTo>
                <a:lnTo>
                  <a:pt x="2625" y="713"/>
                </a:lnTo>
                <a:lnTo>
                  <a:pt x="2617" y="711"/>
                </a:lnTo>
                <a:lnTo>
                  <a:pt x="2609" y="710"/>
                </a:lnTo>
                <a:lnTo>
                  <a:pt x="2596" y="705"/>
                </a:lnTo>
                <a:lnTo>
                  <a:pt x="2583" y="700"/>
                </a:lnTo>
                <a:lnTo>
                  <a:pt x="2575" y="697"/>
                </a:lnTo>
                <a:lnTo>
                  <a:pt x="2567" y="695"/>
                </a:lnTo>
                <a:lnTo>
                  <a:pt x="2567" y="695"/>
                </a:lnTo>
                <a:lnTo>
                  <a:pt x="2554" y="695"/>
                </a:lnTo>
                <a:lnTo>
                  <a:pt x="2546" y="694"/>
                </a:lnTo>
                <a:lnTo>
                  <a:pt x="2543" y="692"/>
                </a:lnTo>
                <a:lnTo>
                  <a:pt x="2540" y="689"/>
                </a:lnTo>
                <a:lnTo>
                  <a:pt x="2535" y="679"/>
                </a:lnTo>
                <a:lnTo>
                  <a:pt x="2535" y="679"/>
                </a:lnTo>
                <a:lnTo>
                  <a:pt x="2538" y="673"/>
                </a:lnTo>
                <a:lnTo>
                  <a:pt x="2546" y="655"/>
                </a:lnTo>
                <a:lnTo>
                  <a:pt x="2546" y="655"/>
                </a:lnTo>
                <a:lnTo>
                  <a:pt x="2552" y="642"/>
                </a:lnTo>
                <a:lnTo>
                  <a:pt x="2557" y="634"/>
                </a:lnTo>
                <a:lnTo>
                  <a:pt x="2560" y="633"/>
                </a:lnTo>
                <a:lnTo>
                  <a:pt x="2565" y="631"/>
                </a:lnTo>
                <a:lnTo>
                  <a:pt x="2572" y="631"/>
                </a:lnTo>
                <a:lnTo>
                  <a:pt x="2580" y="634"/>
                </a:lnTo>
                <a:lnTo>
                  <a:pt x="2580" y="634"/>
                </a:lnTo>
                <a:lnTo>
                  <a:pt x="2599" y="642"/>
                </a:lnTo>
                <a:lnTo>
                  <a:pt x="2618" y="653"/>
                </a:lnTo>
                <a:lnTo>
                  <a:pt x="2626" y="658"/>
                </a:lnTo>
                <a:lnTo>
                  <a:pt x="2633" y="665"/>
                </a:lnTo>
                <a:lnTo>
                  <a:pt x="2636" y="671"/>
                </a:lnTo>
                <a:lnTo>
                  <a:pt x="2637" y="677"/>
                </a:lnTo>
                <a:lnTo>
                  <a:pt x="2637" y="677"/>
                </a:lnTo>
                <a:close/>
                <a:moveTo>
                  <a:pt x="1930" y="486"/>
                </a:moveTo>
                <a:lnTo>
                  <a:pt x="1930" y="486"/>
                </a:lnTo>
                <a:lnTo>
                  <a:pt x="1928" y="482"/>
                </a:lnTo>
                <a:lnTo>
                  <a:pt x="1925" y="474"/>
                </a:lnTo>
                <a:lnTo>
                  <a:pt x="1925" y="469"/>
                </a:lnTo>
                <a:lnTo>
                  <a:pt x="1926" y="464"/>
                </a:lnTo>
                <a:lnTo>
                  <a:pt x="1930" y="461"/>
                </a:lnTo>
                <a:lnTo>
                  <a:pt x="1936" y="461"/>
                </a:lnTo>
                <a:lnTo>
                  <a:pt x="1936" y="461"/>
                </a:lnTo>
                <a:lnTo>
                  <a:pt x="1952" y="461"/>
                </a:lnTo>
                <a:lnTo>
                  <a:pt x="1963" y="462"/>
                </a:lnTo>
                <a:lnTo>
                  <a:pt x="1973" y="462"/>
                </a:lnTo>
                <a:lnTo>
                  <a:pt x="1983" y="461"/>
                </a:lnTo>
                <a:lnTo>
                  <a:pt x="1983" y="461"/>
                </a:lnTo>
                <a:lnTo>
                  <a:pt x="1992" y="458"/>
                </a:lnTo>
                <a:lnTo>
                  <a:pt x="2000" y="458"/>
                </a:lnTo>
                <a:lnTo>
                  <a:pt x="2029" y="456"/>
                </a:lnTo>
                <a:lnTo>
                  <a:pt x="2029" y="456"/>
                </a:lnTo>
                <a:lnTo>
                  <a:pt x="2048" y="454"/>
                </a:lnTo>
                <a:lnTo>
                  <a:pt x="2063" y="458"/>
                </a:lnTo>
                <a:lnTo>
                  <a:pt x="2068" y="459"/>
                </a:lnTo>
                <a:lnTo>
                  <a:pt x="2071" y="462"/>
                </a:lnTo>
                <a:lnTo>
                  <a:pt x="2072" y="466"/>
                </a:lnTo>
                <a:lnTo>
                  <a:pt x="2071" y="469"/>
                </a:lnTo>
                <a:lnTo>
                  <a:pt x="2071" y="469"/>
                </a:lnTo>
                <a:lnTo>
                  <a:pt x="2068" y="472"/>
                </a:lnTo>
                <a:lnTo>
                  <a:pt x="2063" y="475"/>
                </a:lnTo>
                <a:lnTo>
                  <a:pt x="2048" y="475"/>
                </a:lnTo>
                <a:lnTo>
                  <a:pt x="2035" y="474"/>
                </a:lnTo>
                <a:lnTo>
                  <a:pt x="2027" y="475"/>
                </a:lnTo>
                <a:lnTo>
                  <a:pt x="2023" y="477"/>
                </a:lnTo>
                <a:lnTo>
                  <a:pt x="2023" y="477"/>
                </a:lnTo>
                <a:lnTo>
                  <a:pt x="2018" y="478"/>
                </a:lnTo>
                <a:lnTo>
                  <a:pt x="2023" y="478"/>
                </a:lnTo>
                <a:lnTo>
                  <a:pt x="2026" y="480"/>
                </a:lnTo>
                <a:lnTo>
                  <a:pt x="2031" y="482"/>
                </a:lnTo>
                <a:lnTo>
                  <a:pt x="2032" y="485"/>
                </a:lnTo>
                <a:lnTo>
                  <a:pt x="2034" y="490"/>
                </a:lnTo>
                <a:lnTo>
                  <a:pt x="2034" y="490"/>
                </a:lnTo>
                <a:lnTo>
                  <a:pt x="2034" y="496"/>
                </a:lnTo>
                <a:lnTo>
                  <a:pt x="2032" y="501"/>
                </a:lnTo>
                <a:lnTo>
                  <a:pt x="2029" y="506"/>
                </a:lnTo>
                <a:lnTo>
                  <a:pt x="2026" y="507"/>
                </a:lnTo>
                <a:lnTo>
                  <a:pt x="2019" y="511"/>
                </a:lnTo>
                <a:lnTo>
                  <a:pt x="2013" y="514"/>
                </a:lnTo>
                <a:lnTo>
                  <a:pt x="2013" y="514"/>
                </a:lnTo>
                <a:lnTo>
                  <a:pt x="2007" y="514"/>
                </a:lnTo>
                <a:lnTo>
                  <a:pt x="1997" y="514"/>
                </a:lnTo>
                <a:lnTo>
                  <a:pt x="1987" y="512"/>
                </a:lnTo>
                <a:lnTo>
                  <a:pt x="1976" y="509"/>
                </a:lnTo>
                <a:lnTo>
                  <a:pt x="1976" y="509"/>
                </a:lnTo>
                <a:lnTo>
                  <a:pt x="1960" y="502"/>
                </a:lnTo>
                <a:lnTo>
                  <a:pt x="1954" y="501"/>
                </a:lnTo>
                <a:lnTo>
                  <a:pt x="1946" y="499"/>
                </a:lnTo>
                <a:lnTo>
                  <a:pt x="1946" y="499"/>
                </a:lnTo>
                <a:lnTo>
                  <a:pt x="1942" y="499"/>
                </a:lnTo>
                <a:lnTo>
                  <a:pt x="1939" y="498"/>
                </a:lnTo>
                <a:lnTo>
                  <a:pt x="1934" y="493"/>
                </a:lnTo>
                <a:lnTo>
                  <a:pt x="1930" y="486"/>
                </a:lnTo>
                <a:lnTo>
                  <a:pt x="1930" y="486"/>
                </a:lnTo>
                <a:close/>
                <a:moveTo>
                  <a:pt x="1950" y="437"/>
                </a:moveTo>
                <a:lnTo>
                  <a:pt x="1950" y="437"/>
                </a:lnTo>
                <a:lnTo>
                  <a:pt x="1941" y="435"/>
                </a:lnTo>
                <a:lnTo>
                  <a:pt x="1933" y="432"/>
                </a:lnTo>
                <a:lnTo>
                  <a:pt x="1925" y="425"/>
                </a:lnTo>
                <a:lnTo>
                  <a:pt x="1925" y="425"/>
                </a:lnTo>
                <a:lnTo>
                  <a:pt x="1926" y="424"/>
                </a:lnTo>
                <a:lnTo>
                  <a:pt x="1931" y="421"/>
                </a:lnTo>
                <a:lnTo>
                  <a:pt x="1939" y="417"/>
                </a:lnTo>
                <a:lnTo>
                  <a:pt x="1950" y="416"/>
                </a:lnTo>
                <a:lnTo>
                  <a:pt x="1950" y="416"/>
                </a:lnTo>
                <a:lnTo>
                  <a:pt x="1966" y="414"/>
                </a:lnTo>
                <a:lnTo>
                  <a:pt x="1983" y="409"/>
                </a:lnTo>
                <a:lnTo>
                  <a:pt x="2002" y="403"/>
                </a:lnTo>
                <a:lnTo>
                  <a:pt x="2002" y="403"/>
                </a:lnTo>
                <a:lnTo>
                  <a:pt x="2005" y="400"/>
                </a:lnTo>
                <a:lnTo>
                  <a:pt x="2015" y="395"/>
                </a:lnTo>
                <a:lnTo>
                  <a:pt x="2021" y="393"/>
                </a:lnTo>
                <a:lnTo>
                  <a:pt x="2029" y="392"/>
                </a:lnTo>
                <a:lnTo>
                  <a:pt x="2035" y="392"/>
                </a:lnTo>
                <a:lnTo>
                  <a:pt x="2044" y="395"/>
                </a:lnTo>
                <a:lnTo>
                  <a:pt x="2044" y="395"/>
                </a:lnTo>
                <a:lnTo>
                  <a:pt x="2066" y="409"/>
                </a:lnTo>
                <a:lnTo>
                  <a:pt x="2072" y="416"/>
                </a:lnTo>
                <a:lnTo>
                  <a:pt x="2074" y="419"/>
                </a:lnTo>
                <a:lnTo>
                  <a:pt x="2076" y="424"/>
                </a:lnTo>
                <a:lnTo>
                  <a:pt x="2076" y="424"/>
                </a:lnTo>
                <a:lnTo>
                  <a:pt x="2076" y="427"/>
                </a:lnTo>
                <a:lnTo>
                  <a:pt x="2074" y="430"/>
                </a:lnTo>
                <a:lnTo>
                  <a:pt x="2071" y="433"/>
                </a:lnTo>
                <a:lnTo>
                  <a:pt x="2066" y="435"/>
                </a:lnTo>
                <a:lnTo>
                  <a:pt x="2052" y="437"/>
                </a:lnTo>
                <a:lnTo>
                  <a:pt x="2034" y="435"/>
                </a:lnTo>
                <a:lnTo>
                  <a:pt x="2034" y="435"/>
                </a:lnTo>
                <a:lnTo>
                  <a:pt x="2018" y="430"/>
                </a:lnTo>
                <a:lnTo>
                  <a:pt x="2008" y="427"/>
                </a:lnTo>
                <a:lnTo>
                  <a:pt x="2002" y="424"/>
                </a:lnTo>
                <a:lnTo>
                  <a:pt x="1997" y="424"/>
                </a:lnTo>
                <a:lnTo>
                  <a:pt x="1992" y="425"/>
                </a:lnTo>
                <a:lnTo>
                  <a:pt x="1992" y="425"/>
                </a:lnTo>
                <a:lnTo>
                  <a:pt x="1971" y="433"/>
                </a:lnTo>
                <a:lnTo>
                  <a:pt x="1960" y="437"/>
                </a:lnTo>
                <a:lnTo>
                  <a:pt x="1950" y="437"/>
                </a:lnTo>
                <a:lnTo>
                  <a:pt x="1950" y="437"/>
                </a:lnTo>
                <a:close/>
                <a:moveTo>
                  <a:pt x="11354" y="5068"/>
                </a:moveTo>
                <a:lnTo>
                  <a:pt x="11354" y="5068"/>
                </a:lnTo>
                <a:lnTo>
                  <a:pt x="11370" y="5097"/>
                </a:lnTo>
                <a:lnTo>
                  <a:pt x="11375" y="5105"/>
                </a:lnTo>
                <a:lnTo>
                  <a:pt x="11378" y="5111"/>
                </a:lnTo>
                <a:lnTo>
                  <a:pt x="11380" y="5118"/>
                </a:lnTo>
                <a:lnTo>
                  <a:pt x="11378" y="5124"/>
                </a:lnTo>
                <a:lnTo>
                  <a:pt x="11369" y="5147"/>
                </a:lnTo>
                <a:lnTo>
                  <a:pt x="11369" y="5147"/>
                </a:lnTo>
                <a:lnTo>
                  <a:pt x="11364" y="5158"/>
                </a:lnTo>
                <a:lnTo>
                  <a:pt x="11362" y="5164"/>
                </a:lnTo>
                <a:lnTo>
                  <a:pt x="11364" y="5166"/>
                </a:lnTo>
                <a:lnTo>
                  <a:pt x="11365" y="5166"/>
                </a:lnTo>
                <a:lnTo>
                  <a:pt x="11367" y="5168"/>
                </a:lnTo>
                <a:lnTo>
                  <a:pt x="11365" y="5169"/>
                </a:lnTo>
                <a:lnTo>
                  <a:pt x="11349" y="5187"/>
                </a:lnTo>
                <a:lnTo>
                  <a:pt x="11349" y="5187"/>
                </a:lnTo>
                <a:lnTo>
                  <a:pt x="11325" y="5214"/>
                </a:lnTo>
                <a:lnTo>
                  <a:pt x="11308" y="5235"/>
                </a:lnTo>
                <a:lnTo>
                  <a:pt x="11303" y="5245"/>
                </a:lnTo>
                <a:lnTo>
                  <a:pt x="11298" y="5254"/>
                </a:lnTo>
                <a:lnTo>
                  <a:pt x="11295" y="5264"/>
                </a:lnTo>
                <a:lnTo>
                  <a:pt x="11295" y="5275"/>
                </a:lnTo>
                <a:lnTo>
                  <a:pt x="11295" y="5275"/>
                </a:lnTo>
                <a:lnTo>
                  <a:pt x="11293" y="5286"/>
                </a:lnTo>
                <a:lnTo>
                  <a:pt x="11291" y="5298"/>
                </a:lnTo>
                <a:lnTo>
                  <a:pt x="11283" y="5320"/>
                </a:lnTo>
                <a:lnTo>
                  <a:pt x="11272" y="5344"/>
                </a:lnTo>
                <a:lnTo>
                  <a:pt x="11263" y="5373"/>
                </a:lnTo>
                <a:lnTo>
                  <a:pt x="11263" y="5373"/>
                </a:lnTo>
                <a:lnTo>
                  <a:pt x="11255" y="5396"/>
                </a:lnTo>
                <a:lnTo>
                  <a:pt x="11253" y="5410"/>
                </a:lnTo>
                <a:lnTo>
                  <a:pt x="11251" y="5423"/>
                </a:lnTo>
                <a:lnTo>
                  <a:pt x="11248" y="5442"/>
                </a:lnTo>
                <a:lnTo>
                  <a:pt x="11248" y="5442"/>
                </a:lnTo>
                <a:lnTo>
                  <a:pt x="11243" y="5452"/>
                </a:lnTo>
                <a:lnTo>
                  <a:pt x="11238" y="5457"/>
                </a:lnTo>
                <a:lnTo>
                  <a:pt x="11232" y="5460"/>
                </a:lnTo>
                <a:lnTo>
                  <a:pt x="11226" y="5460"/>
                </a:lnTo>
                <a:lnTo>
                  <a:pt x="11208" y="5458"/>
                </a:lnTo>
                <a:lnTo>
                  <a:pt x="11198" y="5458"/>
                </a:lnTo>
                <a:lnTo>
                  <a:pt x="11187" y="5460"/>
                </a:lnTo>
                <a:lnTo>
                  <a:pt x="11187" y="5460"/>
                </a:lnTo>
                <a:lnTo>
                  <a:pt x="11177" y="5465"/>
                </a:lnTo>
                <a:lnTo>
                  <a:pt x="11169" y="5469"/>
                </a:lnTo>
                <a:lnTo>
                  <a:pt x="11163" y="5476"/>
                </a:lnTo>
                <a:lnTo>
                  <a:pt x="11157" y="5482"/>
                </a:lnTo>
                <a:lnTo>
                  <a:pt x="11147" y="5495"/>
                </a:lnTo>
                <a:lnTo>
                  <a:pt x="11137" y="5506"/>
                </a:lnTo>
                <a:lnTo>
                  <a:pt x="11137" y="5506"/>
                </a:lnTo>
                <a:lnTo>
                  <a:pt x="11131" y="5511"/>
                </a:lnTo>
                <a:lnTo>
                  <a:pt x="11125" y="5514"/>
                </a:lnTo>
                <a:lnTo>
                  <a:pt x="11116" y="5516"/>
                </a:lnTo>
                <a:lnTo>
                  <a:pt x="11107" y="5518"/>
                </a:lnTo>
                <a:lnTo>
                  <a:pt x="11099" y="5514"/>
                </a:lnTo>
                <a:lnTo>
                  <a:pt x="11092" y="5510"/>
                </a:lnTo>
                <a:lnTo>
                  <a:pt x="11086" y="5503"/>
                </a:lnTo>
                <a:lnTo>
                  <a:pt x="11081" y="5492"/>
                </a:lnTo>
                <a:lnTo>
                  <a:pt x="11081" y="5492"/>
                </a:lnTo>
                <a:lnTo>
                  <a:pt x="11080" y="5481"/>
                </a:lnTo>
                <a:lnTo>
                  <a:pt x="11078" y="5468"/>
                </a:lnTo>
                <a:lnTo>
                  <a:pt x="11076" y="5449"/>
                </a:lnTo>
                <a:lnTo>
                  <a:pt x="11075" y="5442"/>
                </a:lnTo>
                <a:lnTo>
                  <a:pt x="11073" y="5441"/>
                </a:lnTo>
                <a:lnTo>
                  <a:pt x="11070" y="5441"/>
                </a:lnTo>
                <a:lnTo>
                  <a:pt x="11064" y="5445"/>
                </a:lnTo>
                <a:lnTo>
                  <a:pt x="11054" y="5455"/>
                </a:lnTo>
                <a:lnTo>
                  <a:pt x="11054" y="5455"/>
                </a:lnTo>
                <a:lnTo>
                  <a:pt x="11035" y="5479"/>
                </a:lnTo>
                <a:lnTo>
                  <a:pt x="11022" y="5495"/>
                </a:lnTo>
                <a:lnTo>
                  <a:pt x="11012" y="5503"/>
                </a:lnTo>
                <a:lnTo>
                  <a:pt x="11007" y="5506"/>
                </a:lnTo>
                <a:lnTo>
                  <a:pt x="11003" y="5506"/>
                </a:lnTo>
                <a:lnTo>
                  <a:pt x="11003" y="5506"/>
                </a:lnTo>
                <a:lnTo>
                  <a:pt x="10998" y="5506"/>
                </a:lnTo>
                <a:lnTo>
                  <a:pt x="10994" y="5505"/>
                </a:lnTo>
                <a:lnTo>
                  <a:pt x="10986" y="5498"/>
                </a:lnTo>
                <a:lnTo>
                  <a:pt x="10975" y="5489"/>
                </a:lnTo>
                <a:lnTo>
                  <a:pt x="10958" y="5474"/>
                </a:lnTo>
                <a:lnTo>
                  <a:pt x="10958" y="5474"/>
                </a:lnTo>
                <a:lnTo>
                  <a:pt x="10946" y="5468"/>
                </a:lnTo>
                <a:lnTo>
                  <a:pt x="10937" y="5465"/>
                </a:lnTo>
                <a:lnTo>
                  <a:pt x="10929" y="5465"/>
                </a:lnTo>
                <a:lnTo>
                  <a:pt x="10921" y="5465"/>
                </a:lnTo>
                <a:lnTo>
                  <a:pt x="10914" y="5465"/>
                </a:lnTo>
                <a:lnTo>
                  <a:pt x="10908" y="5461"/>
                </a:lnTo>
                <a:lnTo>
                  <a:pt x="10900" y="5453"/>
                </a:lnTo>
                <a:lnTo>
                  <a:pt x="10892" y="5442"/>
                </a:lnTo>
                <a:lnTo>
                  <a:pt x="10892" y="5442"/>
                </a:lnTo>
                <a:lnTo>
                  <a:pt x="10885" y="5426"/>
                </a:lnTo>
                <a:lnTo>
                  <a:pt x="10879" y="5412"/>
                </a:lnTo>
                <a:lnTo>
                  <a:pt x="10876" y="5399"/>
                </a:lnTo>
                <a:lnTo>
                  <a:pt x="10874" y="5388"/>
                </a:lnTo>
                <a:lnTo>
                  <a:pt x="10872" y="5370"/>
                </a:lnTo>
                <a:lnTo>
                  <a:pt x="10874" y="5364"/>
                </a:lnTo>
                <a:lnTo>
                  <a:pt x="10874" y="5364"/>
                </a:lnTo>
                <a:lnTo>
                  <a:pt x="10879" y="5360"/>
                </a:lnTo>
                <a:lnTo>
                  <a:pt x="10885" y="5355"/>
                </a:lnTo>
                <a:lnTo>
                  <a:pt x="10889" y="5351"/>
                </a:lnTo>
                <a:lnTo>
                  <a:pt x="10892" y="5344"/>
                </a:lnTo>
                <a:lnTo>
                  <a:pt x="10892" y="5339"/>
                </a:lnTo>
                <a:lnTo>
                  <a:pt x="10892" y="5336"/>
                </a:lnTo>
                <a:lnTo>
                  <a:pt x="10889" y="5331"/>
                </a:lnTo>
                <a:lnTo>
                  <a:pt x="10885" y="5327"/>
                </a:lnTo>
                <a:lnTo>
                  <a:pt x="10881" y="5322"/>
                </a:lnTo>
                <a:lnTo>
                  <a:pt x="10874" y="5317"/>
                </a:lnTo>
                <a:lnTo>
                  <a:pt x="10874" y="5317"/>
                </a:lnTo>
                <a:lnTo>
                  <a:pt x="10866" y="5312"/>
                </a:lnTo>
                <a:lnTo>
                  <a:pt x="10858" y="5311"/>
                </a:lnTo>
                <a:lnTo>
                  <a:pt x="10852" y="5311"/>
                </a:lnTo>
                <a:lnTo>
                  <a:pt x="10845" y="5312"/>
                </a:lnTo>
                <a:lnTo>
                  <a:pt x="10839" y="5314"/>
                </a:lnTo>
                <a:lnTo>
                  <a:pt x="10832" y="5317"/>
                </a:lnTo>
                <a:lnTo>
                  <a:pt x="10821" y="5325"/>
                </a:lnTo>
                <a:lnTo>
                  <a:pt x="10810" y="5333"/>
                </a:lnTo>
                <a:lnTo>
                  <a:pt x="10800" y="5338"/>
                </a:lnTo>
                <a:lnTo>
                  <a:pt x="10795" y="5339"/>
                </a:lnTo>
                <a:lnTo>
                  <a:pt x="10791" y="5339"/>
                </a:lnTo>
                <a:lnTo>
                  <a:pt x="10786" y="5339"/>
                </a:lnTo>
                <a:lnTo>
                  <a:pt x="10781" y="5336"/>
                </a:lnTo>
                <a:lnTo>
                  <a:pt x="10781" y="5336"/>
                </a:lnTo>
                <a:lnTo>
                  <a:pt x="10778" y="5331"/>
                </a:lnTo>
                <a:lnTo>
                  <a:pt x="10776" y="5325"/>
                </a:lnTo>
                <a:lnTo>
                  <a:pt x="10778" y="5319"/>
                </a:lnTo>
                <a:lnTo>
                  <a:pt x="10779" y="5312"/>
                </a:lnTo>
                <a:lnTo>
                  <a:pt x="10784" y="5298"/>
                </a:lnTo>
                <a:lnTo>
                  <a:pt x="10792" y="5283"/>
                </a:lnTo>
                <a:lnTo>
                  <a:pt x="10800" y="5270"/>
                </a:lnTo>
                <a:lnTo>
                  <a:pt x="10803" y="5261"/>
                </a:lnTo>
                <a:lnTo>
                  <a:pt x="10803" y="5256"/>
                </a:lnTo>
                <a:lnTo>
                  <a:pt x="10802" y="5253"/>
                </a:lnTo>
                <a:lnTo>
                  <a:pt x="10797" y="5253"/>
                </a:lnTo>
                <a:lnTo>
                  <a:pt x="10791" y="5253"/>
                </a:lnTo>
                <a:lnTo>
                  <a:pt x="10791" y="5253"/>
                </a:lnTo>
                <a:lnTo>
                  <a:pt x="10778" y="5254"/>
                </a:lnTo>
                <a:lnTo>
                  <a:pt x="10770" y="5259"/>
                </a:lnTo>
                <a:lnTo>
                  <a:pt x="10767" y="5264"/>
                </a:lnTo>
                <a:lnTo>
                  <a:pt x="10765" y="5269"/>
                </a:lnTo>
                <a:lnTo>
                  <a:pt x="10763" y="5275"/>
                </a:lnTo>
                <a:lnTo>
                  <a:pt x="10762" y="5282"/>
                </a:lnTo>
                <a:lnTo>
                  <a:pt x="10757" y="5288"/>
                </a:lnTo>
                <a:lnTo>
                  <a:pt x="10749" y="5294"/>
                </a:lnTo>
                <a:lnTo>
                  <a:pt x="10749" y="5294"/>
                </a:lnTo>
                <a:lnTo>
                  <a:pt x="10739" y="5298"/>
                </a:lnTo>
                <a:lnTo>
                  <a:pt x="10730" y="5299"/>
                </a:lnTo>
                <a:lnTo>
                  <a:pt x="10722" y="5298"/>
                </a:lnTo>
                <a:lnTo>
                  <a:pt x="10714" y="5296"/>
                </a:lnTo>
                <a:lnTo>
                  <a:pt x="10701" y="5288"/>
                </a:lnTo>
                <a:lnTo>
                  <a:pt x="10689" y="5280"/>
                </a:lnTo>
                <a:lnTo>
                  <a:pt x="10689" y="5280"/>
                </a:lnTo>
                <a:lnTo>
                  <a:pt x="10685" y="5277"/>
                </a:lnTo>
                <a:lnTo>
                  <a:pt x="10683" y="5272"/>
                </a:lnTo>
                <a:lnTo>
                  <a:pt x="10683" y="5262"/>
                </a:lnTo>
                <a:lnTo>
                  <a:pt x="10681" y="5258"/>
                </a:lnTo>
                <a:lnTo>
                  <a:pt x="10678" y="5251"/>
                </a:lnTo>
                <a:lnTo>
                  <a:pt x="10673" y="5245"/>
                </a:lnTo>
                <a:lnTo>
                  <a:pt x="10665" y="5238"/>
                </a:lnTo>
                <a:lnTo>
                  <a:pt x="10665" y="5238"/>
                </a:lnTo>
                <a:lnTo>
                  <a:pt x="10649" y="5227"/>
                </a:lnTo>
                <a:lnTo>
                  <a:pt x="10638" y="5217"/>
                </a:lnTo>
                <a:lnTo>
                  <a:pt x="10632" y="5214"/>
                </a:lnTo>
                <a:lnTo>
                  <a:pt x="10625" y="5213"/>
                </a:lnTo>
                <a:lnTo>
                  <a:pt x="10616" y="5211"/>
                </a:lnTo>
                <a:lnTo>
                  <a:pt x="10606" y="5211"/>
                </a:lnTo>
                <a:lnTo>
                  <a:pt x="10606" y="5211"/>
                </a:lnTo>
                <a:lnTo>
                  <a:pt x="10593" y="5209"/>
                </a:lnTo>
                <a:lnTo>
                  <a:pt x="10580" y="5208"/>
                </a:lnTo>
                <a:lnTo>
                  <a:pt x="10551" y="5201"/>
                </a:lnTo>
                <a:lnTo>
                  <a:pt x="10537" y="5200"/>
                </a:lnTo>
                <a:lnTo>
                  <a:pt x="10523" y="5200"/>
                </a:lnTo>
                <a:lnTo>
                  <a:pt x="10508" y="5201"/>
                </a:lnTo>
                <a:lnTo>
                  <a:pt x="10495" y="5206"/>
                </a:lnTo>
                <a:lnTo>
                  <a:pt x="10495" y="5206"/>
                </a:lnTo>
                <a:lnTo>
                  <a:pt x="10481" y="5213"/>
                </a:lnTo>
                <a:lnTo>
                  <a:pt x="10465" y="5219"/>
                </a:lnTo>
                <a:lnTo>
                  <a:pt x="10434" y="5227"/>
                </a:lnTo>
                <a:lnTo>
                  <a:pt x="10402" y="5232"/>
                </a:lnTo>
                <a:lnTo>
                  <a:pt x="10370" y="5233"/>
                </a:lnTo>
                <a:lnTo>
                  <a:pt x="10370" y="5233"/>
                </a:lnTo>
                <a:lnTo>
                  <a:pt x="10357" y="5233"/>
                </a:lnTo>
                <a:lnTo>
                  <a:pt x="10348" y="5235"/>
                </a:lnTo>
                <a:lnTo>
                  <a:pt x="10341" y="5238"/>
                </a:lnTo>
                <a:lnTo>
                  <a:pt x="10336" y="5241"/>
                </a:lnTo>
                <a:lnTo>
                  <a:pt x="10333" y="5246"/>
                </a:lnTo>
                <a:lnTo>
                  <a:pt x="10332" y="5251"/>
                </a:lnTo>
                <a:lnTo>
                  <a:pt x="10323" y="5266"/>
                </a:lnTo>
                <a:lnTo>
                  <a:pt x="10323" y="5266"/>
                </a:lnTo>
                <a:lnTo>
                  <a:pt x="10320" y="5275"/>
                </a:lnTo>
                <a:lnTo>
                  <a:pt x="10320" y="5283"/>
                </a:lnTo>
                <a:lnTo>
                  <a:pt x="10322" y="5298"/>
                </a:lnTo>
                <a:lnTo>
                  <a:pt x="10322" y="5302"/>
                </a:lnTo>
                <a:lnTo>
                  <a:pt x="10320" y="5304"/>
                </a:lnTo>
                <a:lnTo>
                  <a:pt x="10319" y="5306"/>
                </a:lnTo>
                <a:lnTo>
                  <a:pt x="10311" y="5309"/>
                </a:lnTo>
                <a:lnTo>
                  <a:pt x="10296" y="5307"/>
                </a:lnTo>
                <a:lnTo>
                  <a:pt x="10296" y="5307"/>
                </a:lnTo>
                <a:lnTo>
                  <a:pt x="10266" y="5304"/>
                </a:lnTo>
                <a:lnTo>
                  <a:pt x="10243" y="5299"/>
                </a:lnTo>
                <a:lnTo>
                  <a:pt x="10226" y="5296"/>
                </a:lnTo>
                <a:lnTo>
                  <a:pt x="10208" y="5294"/>
                </a:lnTo>
                <a:lnTo>
                  <a:pt x="10208" y="5294"/>
                </a:lnTo>
                <a:lnTo>
                  <a:pt x="10198" y="5294"/>
                </a:lnTo>
                <a:lnTo>
                  <a:pt x="10189" y="5296"/>
                </a:lnTo>
                <a:lnTo>
                  <a:pt x="10168" y="5302"/>
                </a:lnTo>
                <a:lnTo>
                  <a:pt x="10144" y="5312"/>
                </a:lnTo>
                <a:lnTo>
                  <a:pt x="10144" y="5312"/>
                </a:lnTo>
                <a:lnTo>
                  <a:pt x="10144" y="5319"/>
                </a:lnTo>
                <a:lnTo>
                  <a:pt x="10142" y="5325"/>
                </a:lnTo>
                <a:lnTo>
                  <a:pt x="10139" y="5330"/>
                </a:lnTo>
                <a:lnTo>
                  <a:pt x="10134" y="5335"/>
                </a:lnTo>
                <a:lnTo>
                  <a:pt x="10128" y="5338"/>
                </a:lnTo>
                <a:lnTo>
                  <a:pt x="10124" y="5338"/>
                </a:lnTo>
                <a:lnTo>
                  <a:pt x="10118" y="5336"/>
                </a:lnTo>
                <a:lnTo>
                  <a:pt x="10107" y="5331"/>
                </a:lnTo>
                <a:lnTo>
                  <a:pt x="10107" y="5331"/>
                </a:lnTo>
                <a:lnTo>
                  <a:pt x="10094" y="5323"/>
                </a:lnTo>
                <a:lnTo>
                  <a:pt x="10083" y="5320"/>
                </a:lnTo>
                <a:lnTo>
                  <a:pt x="10071" y="5319"/>
                </a:lnTo>
                <a:lnTo>
                  <a:pt x="10063" y="5320"/>
                </a:lnTo>
                <a:lnTo>
                  <a:pt x="10049" y="5323"/>
                </a:lnTo>
                <a:lnTo>
                  <a:pt x="10043" y="5325"/>
                </a:lnTo>
                <a:lnTo>
                  <a:pt x="10038" y="5327"/>
                </a:lnTo>
                <a:lnTo>
                  <a:pt x="10038" y="5327"/>
                </a:lnTo>
                <a:lnTo>
                  <a:pt x="10031" y="5325"/>
                </a:lnTo>
                <a:lnTo>
                  <a:pt x="10025" y="5323"/>
                </a:lnTo>
                <a:lnTo>
                  <a:pt x="10017" y="5319"/>
                </a:lnTo>
                <a:lnTo>
                  <a:pt x="10009" y="5314"/>
                </a:lnTo>
                <a:lnTo>
                  <a:pt x="10002" y="5307"/>
                </a:lnTo>
                <a:lnTo>
                  <a:pt x="9998" y="5301"/>
                </a:lnTo>
                <a:lnTo>
                  <a:pt x="9996" y="5293"/>
                </a:lnTo>
                <a:lnTo>
                  <a:pt x="9996" y="5285"/>
                </a:lnTo>
                <a:lnTo>
                  <a:pt x="9996" y="5285"/>
                </a:lnTo>
                <a:lnTo>
                  <a:pt x="9998" y="5282"/>
                </a:lnTo>
                <a:lnTo>
                  <a:pt x="9999" y="5278"/>
                </a:lnTo>
                <a:lnTo>
                  <a:pt x="10002" y="5278"/>
                </a:lnTo>
                <a:lnTo>
                  <a:pt x="10007" y="5277"/>
                </a:lnTo>
                <a:lnTo>
                  <a:pt x="10027" y="5280"/>
                </a:lnTo>
                <a:lnTo>
                  <a:pt x="10036" y="5278"/>
                </a:lnTo>
                <a:lnTo>
                  <a:pt x="10039" y="5277"/>
                </a:lnTo>
                <a:lnTo>
                  <a:pt x="10041" y="5274"/>
                </a:lnTo>
                <a:lnTo>
                  <a:pt x="10043" y="5269"/>
                </a:lnTo>
                <a:lnTo>
                  <a:pt x="10043" y="5262"/>
                </a:lnTo>
                <a:lnTo>
                  <a:pt x="10041" y="5254"/>
                </a:lnTo>
                <a:lnTo>
                  <a:pt x="10038" y="5243"/>
                </a:lnTo>
                <a:lnTo>
                  <a:pt x="10038" y="5243"/>
                </a:lnTo>
                <a:lnTo>
                  <a:pt x="10020" y="5200"/>
                </a:lnTo>
                <a:lnTo>
                  <a:pt x="10006" y="5169"/>
                </a:lnTo>
                <a:lnTo>
                  <a:pt x="9993" y="5147"/>
                </a:lnTo>
                <a:lnTo>
                  <a:pt x="9982" y="5132"/>
                </a:lnTo>
                <a:lnTo>
                  <a:pt x="9982" y="5132"/>
                </a:lnTo>
                <a:lnTo>
                  <a:pt x="9980" y="5129"/>
                </a:lnTo>
                <a:lnTo>
                  <a:pt x="9978" y="5126"/>
                </a:lnTo>
                <a:lnTo>
                  <a:pt x="9980" y="5118"/>
                </a:lnTo>
                <a:lnTo>
                  <a:pt x="9982" y="5110"/>
                </a:lnTo>
                <a:lnTo>
                  <a:pt x="9986" y="5100"/>
                </a:lnTo>
                <a:lnTo>
                  <a:pt x="9990" y="5091"/>
                </a:lnTo>
                <a:lnTo>
                  <a:pt x="9991" y="5081"/>
                </a:lnTo>
                <a:lnTo>
                  <a:pt x="9991" y="5073"/>
                </a:lnTo>
                <a:lnTo>
                  <a:pt x="9990" y="5070"/>
                </a:lnTo>
                <a:lnTo>
                  <a:pt x="9986" y="5068"/>
                </a:lnTo>
                <a:lnTo>
                  <a:pt x="9986" y="5068"/>
                </a:lnTo>
                <a:lnTo>
                  <a:pt x="9980" y="5060"/>
                </a:lnTo>
                <a:lnTo>
                  <a:pt x="9972" y="5050"/>
                </a:lnTo>
                <a:lnTo>
                  <a:pt x="9956" y="5028"/>
                </a:lnTo>
                <a:lnTo>
                  <a:pt x="9940" y="4997"/>
                </a:lnTo>
                <a:lnTo>
                  <a:pt x="9940" y="4997"/>
                </a:lnTo>
                <a:lnTo>
                  <a:pt x="9943" y="4993"/>
                </a:lnTo>
                <a:lnTo>
                  <a:pt x="9949" y="4981"/>
                </a:lnTo>
                <a:lnTo>
                  <a:pt x="9951" y="4973"/>
                </a:lnTo>
                <a:lnTo>
                  <a:pt x="9953" y="4965"/>
                </a:lnTo>
                <a:lnTo>
                  <a:pt x="9949" y="4956"/>
                </a:lnTo>
                <a:lnTo>
                  <a:pt x="9945" y="4948"/>
                </a:lnTo>
                <a:lnTo>
                  <a:pt x="9945" y="4948"/>
                </a:lnTo>
                <a:lnTo>
                  <a:pt x="9940" y="4940"/>
                </a:lnTo>
                <a:lnTo>
                  <a:pt x="9937" y="4932"/>
                </a:lnTo>
                <a:lnTo>
                  <a:pt x="9935" y="4924"/>
                </a:lnTo>
                <a:lnTo>
                  <a:pt x="9935" y="4916"/>
                </a:lnTo>
                <a:lnTo>
                  <a:pt x="9937" y="4908"/>
                </a:lnTo>
                <a:lnTo>
                  <a:pt x="9940" y="4898"/>
                </a:lnTo>
                <a:lnTo>
                  <a:pt x="9949" y="4874"/>
                </a:lnTo>
                <a:lnTo>
                  <a:pt x="9949" y="4874"/>
                </a:lnTo>
                <a:lnTo>
                  <a:pt x="9954" y="4863"/>
                </a:lnTo>
                <a:lnTo>
                  <a:pt x="9961" y="4855"/>
                </a:lnTo>
                <a:lnTo>
                  <a:pt x="9969" y="4851"/>
                </a:lnTo>
                <a:lnTo>
                  <a:pt x="9975" y="4850"/>
                </a:lnTo>
                <a:lnTo>
                  <a:pt x="9982" y="4848"/>
                </a:lnTo>
                <a:lnTo>
                  <a:pt x="9988" y="4847"/>
                </a:lnTo>
                <a:lnTo>
                  <a:pt x="9994" y="4843"/>
                </a:lnTo>
                <a:lnTo>
                  <a:pt x="10001" y="4837"/>
                </a:lnTo>
                <a:lnTo>
                  <a:pt x="10001" y="4837"/>
                </a:lnTo>
                <a:lnTo>
                  <a:pt x="10010" y="4818"/>
                </a:lnTo>
                <a:lnTo>
                  <a:pt x="10017" y="4808"/>
                </a:lnTo>
                <a:lnTo>
                  <a:pt x="10025" y="4800"/>
                </a:lnTo>
                <a:lnTo>
                  <a:pt x="10033" y="4792"/>
                </a:lnTo>
                <a:lnTo>
                  <a:pt x="10043" y="4787"/>
                </a:lnTo>
                <a:lnTo>
                  <a:pt x="10055" y="4782"/>
                </a:lnTo>
                <a:lnTo>
                  <a:pt x="10070" y="4781"/>
                </a:lnTo>
                <a:lnTo>
                  <a:pt x="10070" y="4781"/>
                </a:lnTo>
                <a:lnTo>
                  <a:pt x="10099" y="4782"/>
                </a:lnTo>
                <a:lnTo>
                  <a:pt x="10126" y="4782"/>
                </a:lnTo>
                <a:lnTo>
                  <a:pt x="10137" y="4781"/>
                </a:lnTo>
                <a:lnTo>
                  <a:pt x="10150" y="4778"/>
                </a:lnTo>
                <a:lnTo>
                  <a:pt x="10161" y="4771"/>
                </a:lnTo>
                <a:lnTo>
                  <a:pt x="10171" y="4763"/>
                </a:lnTo>
                <a:lnTo>
                  <a:pt x="10171" y="4763"/>
                </a:lnTo>
                <a:lnTo>
                  <a:pt x="10182" y="4753"/>
                </a:lnTo>
                <a:lnTo>
                  <a:pt x="10193" y="4749"/>
                </a:lnTo>
                <a:lnTo>
                  <a:pt x="10206" y="4744"/>
                </a:lnTo>
                <a:lnTo>
                  <a:pt x="10218" y="4741"/>
                </a:lnTo>
                <a:lnTo>
                  <a:pt x="10227" y="4737"/>
                </a:lnTo>
                <a:lnTo>
                  <a:pt x="10235" y="4733"/>
                </a:lnTo>
                <a:lnTo>
                  <a:pt x="10238" y="4729"/>
                </a:lnTo>
                <a:lnTo>
                  <a:pt x="10242" y="4726"/>
                </a:lnTo>
                <a:lnTo>
                  <a:pt x="10243" y="4721"/>
                </a:lnTo>
                <a:lnTo>
                  <a:pt x="10245" y="4717"/>
                </a:lnTo>
                <a:lnTo>
                  <a:pt x="10245" y="4717"/>
                </a:lnTo>
                <a:lnTo>
                  <a:pt x="10246" y="4704"/>
                </a:lnTo>
                <a:lnTo>
                  <a:pt x="10246" y="4692"/>
                </a:lnTo>
                <a:lnTo>
                  <a:pt x="10246" y="4670"/>
                </a:lnTo>
                <a:lnTo>
                  <a:pt x="10248" y="4660"/>
                </a:lnTo>
                <a:lnTo>
                  <a:pt x="10251" y="4651"/>
                </a:lnTo>
                <a:lnTo>
                  <a:pt x="10258" y="4644"/>
                </a:lnTo>
                <a:lnTo>
                  <a:pt x="10269" y="4638"/>
                </a:lnTo>
                <a:lnTo>
                  <a:pt x="10269" y="4638"/>
                </a:lnTo>
                <a:lnTo>
                  <a:pt x="10274" y="4636"/>
                </a:lnTo>
                <a:lnTo>
                  <a:pt x="10279" y="4636"/>
                </a:lnTo>
                <a:lnTo>
                  <a:pt x="10282" y="4638"/>
                </a:lnTo>
                <a:lnTo>
                  <a:pt x="10285" y="4639"/>
                </a:lnTo>
                <a:lnTo>
                  <a:pt x="10288" y="4648"/>
                </a:lnTo>
                <a:lnTo>
                  <a:pt x="10291" y="4657"/>
                </a:lnTo>
                <a:lnTo>
                  <a:pt x="10293" y="4665"/>
                </a:lnTo>
                <a:lnTo>
                  <a:pt x="10296" y="4672"/>
                </a:lnTo>
                <a:lnTo>
                  <a:pt x="10298" y="4672"/>
                </a:lnTo>
                <a:lnTo>
                  <a:pt x="10301" y="4672"/>
                </a:lnTo>
                <a:lnTo>
                  <a:pt x="10306" y="4670"/>
                </a:lnTo>
                <a:lnTo>
                  <a:pt x="10311" y="4665"/>
                </a:lnTo>
                <a:lnTo>
                  <a:pt x="10311" y="4665"/>
                </a:lnTo>
                <a:lnTo>
                  <a:pt x="10319" y="4656"/>
                </a:lnTo>
                <a:lnTo>
                  <a:pt x="10323" y="4649"/>
                </a:lnTo>
                <a:lnTo>
                  <a:pt x="10327" y="4643"/>
                </a:lnTo>
                <a:lnTo>
                  <a:pt x="10330" y="4638"/>
                </a:lnTo>
                <a:lnTo>
                  <a:pt x="10333" y="4627"/>
                </a:lnTo>
                <a:lnTo>
                  <a:pt x="10336" y="4619"/>
                </a:lnTo>
                <a:lnTo>
                  <a:pt x="10343" y="4611"/>
                </a:lnTo>
                <a:lnTo>
                  <a:pt x="10343" y="4611"/>
                </a:lnTo>
                <a:lnTo>
                  <a:pt x="10348" y="4599"/>
                </a:lnTo>
                <a:lnTo>
                  <a:pt x="10352" y="4590"/>
                </a:lnTo>
                <a:lnTo>
                  <a:pt x="10360" y="4570"/>
                </a:lnTo>
                <a:lnTo>
                  <a:pt x="10365" y="4564"/>
                </a:lnTo>
                <a:lnTo>
                  <a:pt x="10372" y="4558"/>
                </a:lnTo>
                <a:lnTo>
                  <a:pt x="10381" y="4553"/>
                </a:lnTo>
                <a:lnTo>
                  <a:pt x="10393" y="4550"/>
                </a:lnTo>
                <a:lnTo>
                  <a:pt x="10393" y="4550"/>
                </a:lnTo>
                <a:lnTo>
                  <a:pt x="10407" y="4550"/>
                </a:lnTo>
                <a:lnTo>
                  <a:pt x="10420" y="4550"/>
                </a:lnTo>
                <a:lnTo>
                  <a:pt x="10431" y="4551"/>
                </a:lnTo>
                <a:lnTo>
                  <a:pt x="10442" y="4554"/>
                </a:lnTo>
                <a:lnTo>
                  <a:pt x="10452" y="4559"/>
                </a:lnTo>
                <a:lnTo>
                  <a:pt x="10458" y="4564"/>
                </a:lnTo>
                <a:lnTo>
                  <a:pt x="10465" y="4572"/>
                </a:lnTo>
                <a:lnTo>
                  <a:pt x="10466" y="4582"/>
                </a:lnTo>
                <a:lnTo>
                  <a:pt x="10466" y="4582"/>
                </a:lnTo>
                <a:lnTo>
                  <a:pt x="10470" y="4591"/>
                </a:lnTo>
                <a:lnTo>
                  <a:pt x="10476" y="4599"/>
                </a:lnTo>
                <a:lnTo>
                  <a:pt x="10482" y="4606"/>
                </a:lnTo>
                <a:lnTo>
                  <a:pt x="10490" y="4609"/>
                </a:lnTo>
                <a:lnTo>
                  <a:pt x="10500" y="4611"/>
                </a:lnTo>
                <a:lnTo>
                  <a:pt x="10508" y="4607"/>
                </a:lnTo>
                <a:lnTo>
                  <a:pt x="10516" y="4601"/>
                </a:lnTo>
                <a:lnTo>
                  <a:pt x="10519" y="4598"/>
                </a:lnTo>
                <a:lnTo>
                  <a:pt x="10523" y="4591"/>
                </a:lnTo>
                <a:lnTo>
                  <a:pt x="10523" y="4591"/>
                </a:lnTo>
                <a:lnTo>
                  <a:pt x="10526" y="4580"/>
                </a:lnTo>
                <a:lnTo>
                  <a:pt x="10526" y="4572"/>
                </a:lnTo>
                <a:lnTo>
                  <a:pt x="10524" y="4566"/>
                </a:lnTo>
                <a:lnTo>
                  <a:pt x="10523" y="4561"/>
                </a:lnTo>
                <a:lnTo>
                  <a:pt x="10521" y="4556"/>
                </a:lnTo>
                <a:lnTo>
                  <a:pt x="10521" y="4551"/>
                </a:lnTo>
                <a:lnTo>
                  <a:pt x="10524" y="4546"/>
                </a:lnTo>
                <a:lnTo>
                  <a:pt x="10532" y="4540"/>
                </a:lnTo>
                <a:lnTo>
                  <a:pt x="10532" y="4540"/>
                </a:lnTo>
                <a:lnTo>
                  <a:pt x="10540" y="4534"/>
                </a:lnTo>
                <a:lnTo>
                  <a:pt x="10545" y="4526"/>
                </a:lnTo>
                <a:lnTo>
                  <a:pt x="10548" y="4519"/>
                </a:lnTo>
                <a:lnTo>
                  <a:pt x="10551" y="4511"/>
                </a:lnTo>
                <a:lnTo>
                  <a:pt x="10553" y="4505"/>
                </a:lnTo>
                <a:lnTo>
                  <a:pt x="10556" y="4498"/>
                </a:lnTo>
                <a:lnTo>
                  <a:pt x="10563" y="4493"/>
                </a:lnTo>
                <a:lnTo>
                  <a:pt x="10574" y="4490"/>
                </a:lnTo>
                <a:lnTo>
                  <a:pt x="10574" y="4490"/>
                </a:lnTo>
                <a:lnTo>
                  <a:pt x="10585" y="4485"/>
                </a:lnTo>
                <a:lnTo>
                  <a:pt x="10596" y="4482"/>
                </a:lnTo>
                <a:lnTo>
                  <a:pt x="10604" y="4476"/>
                </a:lnTo>
                <a:lnTo>
                  <a:pt x="10611" y="4471"/>
                </a:lnTo>
                <a:lnTo>
                  <a:pt x="10616" y="4465"/>
                </a:lnTo>
                <a:lnTo>
                  <a:pt x="10616" y="4463"/>
                </a:lnTo>
                <a:lnTo>
                  <a:pt x="10616" y="4460"/>
                </a:lnTo>
                <a:lnTo>
                  <a:pt x="10614" y="4456"/>
                </a:lnTo>
                <a:lnTo>
                  <a:pt x="10611" y="4453"/>
                </a:lnTo>
                <a:lnTo>
                  <a:pt x="10601" y="4448"/>
                </a:lnTo>
                <a:lnTo>
                  <a:pt x="10601" y="4448"/>
                </a:lnTo>
                <a:lnTo>
                  <a:pt x="10596" y="4445"/>
                </a:lnTo>
                <a:lnTo>
                  <a:pt x="10593" y="4444"/>
                </a:lnTo>
                <a:lnTo>
                  <a:pt x="10592" y="4440"/>
                </a:lnTo>
                <a:lnTo>
                  <a:pt x="10592" y="4439"/>
                </a:lnTo>
                <a:lnTo>
                  <a:pt x="10593" y="4436"/>
                </a:lnTo>
                <a:lnTo>
                  <a:pt x="10595" y="4434"/>
                </a:lnTo>
                <a:lnTo>
                  <a:pt x="10604" y="4431"/>
                </a:lnTo>
                <a:lnTo>
                  <a:pt x="10616" y="4431"/>
                </a:lnTo>
                <a:lnTo>
                  <a:pt x="10627" y="4431"/>
                </a:lnTo>
                <a:lnTo>
                  <a:pt x="10640" y="4434"/>
                </a:lnTo>
                <a:lnTo>
                  <a:pt x="10653" y="4439"/>
                </a:lnTo>
                <a:lnTo>
                  <a:pt x="10653" y="4439"/>
                </a:lnTo>
                <a:lnTo>
                  <a:pt x="10661" y="4447"/>
                </a:lnTo>
                <a:lnTo>
                  <a:pt x="10665" y="4453"/>
                </a:lnTo>
                <a:lnTo>
                  <a:pt x="10670" y="4466"/>
                </a:lnTo>
                <a:lnTo>
                  <a:pt x="10673" y="4473"/>
                </a:lnTo>
                <a:lnTo>
                  <a:pt x="10680" y="4477"/>
                </a:lnTo>
                <a:lnTo>
                  <a:pt x="10688" y="4479"/>
                </a:lnTo>
                <a:lnTo>
                  <a:pt x="10702" y="4481"/>
                </a:lnTo>
                <a:lnTo>
                  <a:pt x="10702" y="4481"/>
                </a:lnTo>
                <a:lnTo>
                  <a:pt x="10718" y="4479"/>
                </a:lnTo>
                <a:lnTo>
                  <a:pt x="10730" y="4477"/>
                </a:lnTo>
                <a:lnTo>
                  <a:pt x="10739" y="4473"/>
                </a:lnTo>
                <a:lnTo>
                  <a:pt x="10746" y="4469"/>
                </a:lnTo>
                <a:lnTo>
                  <a:pt x="10752" y="4466"/>
                </a:lnTo>
                <a:lnTo>
                  <a:pt x="10759" y="4465"/>
                </a:lnTo>
                <a:lnTo>
                  <a:pt x="10765" y="4466"/>
                </a:lnTo>
                <a:lnTo>
                  <a:pt x="10771" y="4471"/>
                </a:lnTo>
                <a:lnTo>
                  <a:pt x="10771" y="4471"/>
                </a:lnTo>
                <a:lnTo>
                  <a:pt x="10779" y="4479"/>
                </a:lnTo>
                <a:lnTo>
                  <a:pt x="10786" y="4485"/>
                </a:lnTo>
                <a:lnTo>
                  <a:pt x="10789" y="4493"/>
                </a:lnTo>
                <a:lnTo>
                  <a:pt x="10791" y="4501"/>
                </a:lnTo>
                <a:lnTo>
                  <a:pt x="10787" y="4509"/>
                </a:lnTo>
                <a:lnTo>
                  <a:pt x="10783" y="4517"/>
                </a:lnTo>
                <a:lnTo>
                  <a:pt x="10775" y="4524"/>
                </a:lnTo>
                <a:lnTo>
                  <a:pt x="10763" y="4532"/>
                </a:lnTo>
                <a:lnTo>
                  <a:pt x="10763" y="4532"/>
                </a:lnTo>
                <a:lnTo>
                  <a:pt x="10736" y="4545"/>
                </a:lnTo>
                <a:lnTo>
                  <a:pt x="10726" y="4553"/>
                </a:lnTo>
                <a:lnTo>
                  <a:pt x="10717" y="4559"/>
                </a:lnTo>
                <a:lnTo>
                  <a:pt x="10712" y="4567"/>
                </a:lnTo>
                <a:lnTo>
                  <a:pt x="10709" y="4575"/>
                </a:lnTo>
                <a:lnTo>
                  <a:pt x="10709" y="4578"/>
                </a:lnTo>
                <a:lnTo>
                  <a:pt x="10710" y="4583"/>
                </a:lnTo>
                <a:lnTo>
                  <a:pt x="10717" y="4591"/>
                </a:lnTo>
                <a:lnTo>
                  <a:pt x="10717" y="4591"/>
                </a:lnTo>
                <a:lnTo>
                  <a:pt x="10731" y="4604"/>
                </a:lnTo>
                <a:lnTo>
                  <a:pt x="10742" y="4611"/>
                </a:lnTo>
                <a:lnTo>
                  <a:pt x="10752" y="4614"/>
                </a:lnTo>
                <a:lnTo>
                  <a:pt x="10767" y="4619"/>
                </a:lnTo>
                <a:lnTo>
                  <a:pt x="10767" y="4619"/>
                </a:lnTo>
                <a:lnTo>
                  <a:pt x="10813" y="4639"/>
                </a:lnTo>
                <a:lnTo>
                  <a:pt x="10860" y="4660"/>
                </a:lnTo>
                <a:lnTo>
                  <a:pt x="10860" y="4660"/>
                </a:lnTo>
                <a:lnTo>
                  <a:pt x="10868" y="4665"/>
                </a:lnTo>
                <a:lnTo>
                  <a:pt x="10876" y="4670"/>
                </a:lnTo>
                <a:lnTo>
                  <a:pt x="10887" y="4680"/>
                </a:lnTo>
                <a:lnTo>
                  <a:pt x="10893" y="4681"/>
                </a:lnTo>
                <a:lnTo>
                  <a:pt x="10900" y="4681"/>
                </a:lnTo>
                <a:lnTo>
                  <a:pt x="10908" y="4678"/>
                </a:lnTo>
                <a:lnTo>
                  <a:pt x="10916" y="4670"/>
                </a:lnTo>
                <a:lnTo>
                  <a:pt x="10916" y="4670"/>
                </a:lnTo>
                <a:lnTo>
                  <a:pt x="10930" y="4649"/>
                </a:lnTo>
                <a:lnTo>
                  <a:pt x="10937" y="4638"/>
                </a:lnTo>
                <a:lnTo>
                  <a:pt x="10943" y="4627"/>
                </a:lnTo>
                <a:lnTo>
                  <a:pt x="10946" y="4615"/>
                </a:lnTo>
                <a:lnTo>
                  <a:pt x="10950" y="4604"/>
                </a:lnTo>
                <a:lnTo>
                  <a:pt x="10951" y="4593"/>
                </a:lnTo>
                <a:lnTo>
                  <a:pt x="10953" y="4582"/>
                </a:lnTo>
                <a:lnTo>
                  <a:pt x="10953" y="4582"/>
                </a:lnTo>
                <a:lnTo>
                  <a:pt x="10953" y="4574"/>
                </a:lnTo>
                <a:lnTo>
                  <a:pt x="10956" y="4567"/>
                </a:lnTo>
                <a:lnTo>
                  <a:pt x="10962" y="4559"/>
                </a:lnTo>
                <a:lnTo>
                  <a:pt x="10964" y="4554"/>
                </a:lnTo>
                <a:lnTo>
                  <a:pt x="10966" y="4546"/>
                </a:lnTo>
                <a:lnTo>
                  <a:pt x="10966" y="4537"/>
                </a:lnTo>
                <a:lnTo>
                  <a:pt x="10961" y="4522"/>
                </a:lnTo>
                <a:lnTo>
                  <a:pt x="10961" y="4522"/>
                </a:lnTo>
                <a:lnTo>
                  <a:pt x="10953" y="4490"/>
                </a:lnTo>
                <a:lnTo>
                  <a:pt x="10951" y="4477"/>
                </a:lnTo>
                <a:lnTo>
                  <a:pt x="10950" y="4466"/>
                </a:lnTo>
                <a:lnTo>
                  <a:pt x="10950" y="4456"/>
                </a:lnTo>
                <a:lnTo>
                  <a:pt x="10951" y="4447"/>
                </a:lnTo>
                <a:lnTo>
                  <a:pt x="10956" y="4440"/>
                </a:lnTo>
                <a:lnTo>
                  <a:pt x="10961" y="4434"/>
                </a:lnTo>
                <a:lnTo>
                  <a:pt x="10961" y="4434"/>
                </a:lnTo>
                <a:lnTo>
                  <a:pt x="10966" y="4432"/>
                </a:lnTo>
                <a:lnTo>
                  <a:pt x="10969" y="4431"/>
                </a:lnTo>
                <a:lnTo>
                  <a:pt x="10977" y="4431"/>
                </a:lnTo>
                <a:lnTo>
                  <a:pt x="10985" y="4434"/>
                </a:lnTo>
                <a:lnTo>
                  <a:pt x="10994" y="4440"/>
                </a:lnTo>
                <a:lnTo>
                  <a:pt x="11001" y="4448"/>
                </a:lnTo>
                <a:lnTo>
                  <a:pt x="11007" y="4458"/>
                </a:lnTo>
                <a:lnTo>
                  <a:pt x="11011" y="4469"/>
                </a:lnTo>
                <a:lnTo>
                  <a:pt x="11012" y="4481"/>
                </a:lnTo>
                <a:lnTo>
                  <a:pt x="11012" y="4481"/>
                </a:lnTo>
                <a:lnTo>
                  <a:pt x="11011" y="4492"/>
                </a:lnTo>
                <a:lnTo>
                  <a:pt x="11009" y="4503"/>
                </a:lnTo>
                <a:lnTo>
                  <a:pt x="11004" y="4522"/>
                </a:lnTo>
                <a:lnTo>
                  <a:pt x="11004" y="4530"/>
                </a:lnTo>
                <a:lnTo>
                  <a:pt x="11006" y="4540"/>
                </a:lnTo>
                <a:lnTo>
                  <a:pt x="11012" y="4550"/>
                </a:lnTo>
                <a:lnTo>
                  <a:pt x="11022" y="4559"/>
                </a:lnTo>
                <a:lnTo>
                  <a:pt x="11022" y="4559"/>
                </a:lnTo>
                <a:lnTo>
                  <a:pt x="11028" y="4564"/>
                </a:lnTo>
                <a:lnTo>
                  <a:pt x="11035" y="4567"/>
                </a:lnTo>
                <a:lnTo>
                  <a:pt x="11041" y="4569"/>
                </a:lnTo>
                <a:lnTo>
                  <a:pt x="11047" y="4570"/>
                </a:lnTo>
                <a:lnTo>
                  <a:pt x="11059" y="4570"/>
                </a:lnTo>
                <a:lnTo>
                  <a:pt x="11072" y="4569"/>
                </a:lnTo>
                <a:lnTo>
                  <a:pt x="11081" y="4567"/>
                </a:lnTo>
                <a:lnTo>
                  <a:pt x="11091" y="4569"/>
                </a:lnTo>
                <a:lnTo>
                  <a:pt x="11094" y="4570"/>
                </a:lnTo>
                <a:lnTo>
                  <a:pt x="11097" y="4574"/>
                </a:lnTo>
                <a:lnTo>
                  <a:pt x="11099" y="4577"/>
                </a:lnTo>
                <a:lnTo>
                  <a:pt x="11100" y="4582"/>
                </a:lnTo>
                <a:lnTo>
                  <a:pt x="11100" y="4582"/>
                </a:lnTo>
                <a:lnTo>
                  <a:pt x="11100" y="4588"/>
                </a:lnTo>
                <a:lnTo>
                  <a:pt x="11100" y="4593"/>
                </a:lnTo>
                <a:lnTo>
                  <a:pt x="11096" y="4601"/>
                </a:lnTo>
                <a:lnTo>
                  <a:pt x="11084" y="4614"/>
                </a:lnTo>
                <a:lnTo>
                  <a:pt x="11081" y="4622"/>
                </a:lnTo>
                <a:lnTo>
                  <a:pt x="11080" y="4627"/>
                </a:lnTo>
                <a:lnTo>
                  <a:pt x="11080" y="4631"/>
                </a:lnTo>
                <a:lnTo>
                  <a:pt x="11080" y="4638"/>
                </a:lnTo>
                <a:lnTo>
                  <a:pt x="11083" y="4644"/>
                </a:lnTo>
                <a:lnTo>
                  <a:pt x="11091" y="4660"/>
                </a:lnTo>
                <a:lnTo>
                  <a:pt x="11091" y="4660"/>
                </a:lnTo>
                <a:lnTo>
                  <a:pt x="11100" y="4680"/>
                </a:lnTo>
                <a:lnTo>
                  <a:pt x="11108" y="4697"/>
                </a:lnTo>
                <a:lnTo>
                  <a:pt x="11118" y="4726"/>
                </a:lnTo>
                <a:lnTo>
                  <a:pt x="11121" y="4737"/>
                </a:lnTo>
                <a:lnTo>
                  <a:pt x="11126" y="4745"/>
                </a:lnTo>
                <a:lnTo>
                  <a:pt x="11129" y="4749"/>
                </a:lnTo>
                <a:lnTo>
                  <a:pt x="11133" y="4752"/>
                </a:lnTo>
                <a:lnTo>
                  <a:pt x="11137" y="4753"/>
                </a:lnTo>
                <a:lnTo>
                  <a:pt x="11142" y="4753"/>
                </a:lnTo>
                <a:lnTo>
                  <a:pt x="11142" y="4753"/>
                </a:lnTo>
                <a:lnTo>
                  <a:pt x="11152" y="4752"/>
                </a:lnTo>
                <a:lnTo>
                  <a:pt x="11158" y="4749"/>
                </a:lnTo>
                <a:lnTo>
                  <a:pt x="11173" y="4744"/>
                </a:lnTo>
                <a:lnTo>
                  <a:pt x="11179" y="4742"/>
                </a:lnTo>
                <a:lnTo>
                  <a:pt x="11187" y="4744"/>
                </a:lnTo>
                <a:lnTo>
                  <a:pt x="11195" y="4749"/>
                </a:lnTo>
                <a:lnTo>
                  <a:pt x="11206" y="4758"/>
                </a:lnTo>
                <a:lnTo>
                  <a:pt x="11206" y="4758"/>
                </a:lnTo>
                <a:lnTo>
                  <a:pt x="11216" y="4770"/>
                </a:lnTo>
                <a:lnTo>
                  <a:pt x="11221" y="4778"/>
                </a:lnTo>
                <a:lnTo>
                  <a:pt x="11221" y="4786"/>
                </a:lnTo>
                <a:lnTo>
                  <a:pt x="11221" y="4792"/>
                </a:lnTo>
                <a:lnTo>
                  <a:pt x="11219" y="4800"/>
                </a:lnTo>
                <a:lnTo>
                  <a:pt x="11219" y="4806"/>
                </a:lnTo>
                <a:lnTo>
                  <a:pt x="11221" y="4816"/>
                </a:lnTo>
                <a:lnTo>
                  <a:pt x="11226" y="4827"/>
                </a:lnTo>
                <a:lnTo>
                  <a:pt x="11226" y="4827"/>
                </a:lnTo>
                <a:lnTo>
                  <a:pt x="11232" y="4839"/>
                </a:lnTo>
                <a:lnTo>
                  <a:pt x="11240" y="4848"/>
                </a:lnTo>
                <a:lnTo>
                  <a:pt x="11248" y="4856"/>
                </a:lnTo>
                <a:lnTo>
                  <a:pt x="11256" y="4864"/>
                </a:lnTo>
                <a:lnTo>
                  <a:pt x="11272" y="4874"/>
                </a:lnTo>
                <a:lnTo>
                  <a:pt x="11290" y="4882"/>
                </a:lnTo>
                <a:lnTo>
                  <a:pt x="11290" y="4882"/>
                </a:lnTo>
                <a:lnTo>
                  <a:pt x="11298" y="4885"/>
                </a:lnTo>
                <a:lnTo>
                  <a:pt x="11304" y="4887"/>
                </a:lnTo>
                <a:lnTo>
                  <a:pt x="11311" y="4887"/>
                </a:lnTo>
                <a:lnTo>
                  <a:pt x="11317" y="4888"/>
                </a:lnTo>
                <a:lnTo>
                  <a:pt x="11322" y="4892"/>
                </a:lnTo>
                <a:lnTo>
                  <a:pt x="11328" y="4900"/>
                </a:lnTo>
                <a:lnTo>
                  <a:pt x="11333" y="4911"/>
                </a:lnTo>
                <a:lnTo>
                  <a:pt x="11340" y="4928"/>
                </a:lnTo>
                <a:lnTo>
                  <a:pt x="11340" y="4928"/>
                </a:lnTo>
                <a:lnTo>
                  <a:pt x="11344" y="4948"/>
                </a:lnTo>
                <a:lnTo>
                  <a:pt x="11346" y="4965"/>
                </a:lnTo>
                <a:lnTo>
                  <a:pt x="11346" y="4983"/>
                </a:lnTo>
                <a:lnTo>
                  <a:pt x="11344" y="4997"/>
                </a:lnTo>
                <a:lnTo>
                  <a:pt x="11343" y="5014"/>
                </a:lnTo>
                <a:lnTo>
                  <a:pt x="11343" y="5030"/>
                </a:lnTo>
                <a:lnTo>
                  <a:pt x="11346" y="5047"/>
                </a:lnTo>
                <a:lnTo>
                  <a:pt x="11349" y="5057"/>
                </a:lnTo>
                <a:lnTo>
                  <a:pt x="11354" y="5068"/>
                </a:lnTo>
                <a:lnTo>
                  <a:pt x="11354" y="5068"/>
                </a:lnTo>
                <a:close/>
                <a:moveTo>
                  <a:pt x="11171" y="4306"/>
                </a:moveTo>
                <a:lnTo>
                  <a:pt x="11171" y="4306"/>
                </a:lnTo>
                <a:lnTo>
                  <a:pt x="11171" y="4309"/>
                </a:lnTo>
                <a:lnTo>
                  <a:pt x="11173" y="4314"/>
                </a:lnTo>
                <a:lnTo>
                  <a:pt x="11176" y="4320"/>
                </a:lnTo>
                <a:lnTo>
                  <a:pt x="11184" y="4328"/>
                </a:lnTo>
                <a:lnTo>
                  <a:pt x="11184" y="4328"/>
                </a:lnTo>
                <a:lnTo>
                  <a:pt x="11179" y="4328"/>
                </a:lnTo>
                <a:lnTo>
                  <a:pt x="11176" y="4328"/>
                </a:lnTo>
                <a:lnTo>
                  <a:pt x="11173" y="4330"/>
                </a:lnTo>
                <a:lnTo>
                  <a:pt x="11171" y="4333"/>
                </a:lnTo>
                <a:lnTo>
                  <a:pt x="11174" y="4338"/>
                </a:lnTo>
                <a:lnTo>
                  <a:pt x="11182" y="4346"/>
                </a:lnTo>
                <a:lnTo>
                  <a:pt x="11195" y="4355"/>
                </a:lnTo>
                <a:lnTo>
                  <a:pt x="11195" y="4355"/>
                </a:lnTo>
                <a:lnTo>
                  <a:pt x="11210" y="4367"/>
                </a:lnTo>
                <a:lnTo>
                  <a:pt x="11219" y="4376"/>
                </a:lnTo>
                <a:lnTo>
                  <a:pt x="11234" y="4391"/>
                </a:lnTo>
                <a:lnTo>
                  <a:pt x="11238" y="4394"/>
                </a:lnTo>
                <a:lnTo>
                  <a:pt x="11243" y="4397"/>
                </a:lnTo>
                <a:lnTo>
                  <a:pt x="11248" y="4399"/>
                </a:lnTo>
                <a:lnTo>
                  <a:pt x="11258" y="4400"/>
                </a:lnTo>
                <a:lnTo>
                  <a:pt x="11258" y="4400"/>
                </a:lnTo>
                <a:lnTo>
                  <a:pt x="11274" y="4399"/>
                </a:lnTo>
                <a:lnTo>
                  <a:pt x="11285" y="4397"/>
                </a:lnTo>
                <a:lnTo>
                  <a:pt x="11288" y="4397"/>
                </a:lnTo>
                <a:lnTo>
                  <a:pt x="11291" y="4399"/>
                </a:lnTo>
                <a:lnTo>
                  <a:pt x="11291" y="4402"/>
                </a:lnTo>
                <a:lnTo>
                  <a:pt x="11291" y="4407"/>
                </a:lnTo>
                <a:lnTo>
                  <a:pt x="11291" y="4407"/>
                </a:lnTo>
                <a:lnTo>
                  <a:pt x="11290" y="4412"/>
                </a:lnTo>
                <a:lnTo>
                  <a:pt x="11283" y="4416"/>
                </a:lnTo>
                <a:lnTo>
                  <a:pt x="11277" y="4421"/>
                </a:lnTo>
                <a:lnTo>
                  <a:pt x="11269" y="4424"/>
                </a:lnTo>
                <a:lnTo>
                  <a:pt x="11253" y="4428"/>
                </a:lnTo>
                <a:lnTo>
                  <a:pt x="11243" y="4429"/>
                </a:lnTo>
                <a:lnTo>
                  <a:pt x="11243" y="4429"/>
                </a:lnTo>
                <a:lnTo>
                  <a:pt x="11235" y="4429"/>
                </a:lnTo>
                <a:lnTo>
                  <a:pt x="11224" y="4426"/>
                </a:lnTo>
                <a:lnTo>
                  <a:pt x="11213" y="4421"/>
                </a:lnTo>
                <a:lnTo>
                  <a:pt x="11202" y="4416"/>
                </a:lnTo>
                <a:lnTo>
                  <a:pt x="11202" y="4416"/>
                </a:lnTo>
                <a:lnTo>
                  <a:pt x="11186" y="4408"/>
                </a:lnTo>
                <a:lnTo>
                  <a:pt x="11169" y="4402"/>
                </a:lnTo>
                <a:lnTo>
                  <a:pt x="11169" y="4402"/>
                </a:lnTo>
                <a:lnTo>
                  <a:pt x="11166" y="4400"/>
                </a:lnTo>
                <a:lnTo>
                  <a:pt x="11163" y="4395"/>
                </a:lnTo>
                <a:lnTo>
                  <a:pt x="11157" y="4386"/>
                </a:lnTo>
                <a:lnTo>
                  <a:pt x="11147" y="4370"/>
                </a:lnTo>
                <a:lnTo>
                  <a:pt x="11141" y="4362"/>
                </a:lnTo>
                <a:lnTo>
                  <a:pt x="11129" y="4351"/>
                </a:lnTo>
                <a:lnTo>
                  <a:pt x="11129" y="4351"/>
                </a:lnTo>
                <a:lnTo>
                  <a:pt x="11120" y="4342"/>
                </a:lnTo>
                <a:lnTo>
                  <a:pt x="11108" y="4334"/>
                </a:lnTo>
                <a:lnTo>
                  <a:pt x="11099" y="4330"/>
                </a:lnTo>
                <a:lnTo>
                  <a:pt x="11091" y="4326"/>
                </a:lnTo>
                <a:lnTo>
                  <a:pt x="11083" y="4323"/>
                </a:lnTo>
                <a:lnTo>
                  <a:pt x="11075" y="4323"/>
                </a:lnTo>
                <a:lnTo>
                  <a:pt x="11064" y="4323"/>
                </a:lnTo>
                <a:lnTo>
                  <a:pt x="11064" y="4323"/>
                </a:lnTo>
                <a:lnTo>
                  <a:pt x="11046" y="4326"/>
                </a:lnTo>
                <a:lnTo>
                  <a:pt x="11022" y="4330"/>
                </a:lnTo>
                <a:lnTo>
                  <a:pt x="11011" y="4333"/>
                </a:lnTo>
                <a:lnTo>
                  <a:pt x="11003" y="4336"/>
                </a:lnTo>
                <a:lnTo>
                  <a:pt x="10998" y="4341"/>
                </a:lnTo>
                <a:lnTo>
                  <a:pt x="10998" y="4342"/>
                </a:lnTo>
                <a:lnTo>
                  <a:pt x="10998" y="4344"/>
                </a:lnTo>
                <a:lnTo>
                  <a:pt x="10998" y="4344"/>
                </a:lnTo>
                <a:lnTo>
                  <a:pt x="11003" y="4347"/>
                </a:lnTo>
                <a:lnTo>
                  <a:pt x="11007" y="4351"/>
                </a:lnTo>
                <a:lnTo>
                  <a:pt x="11014" y="4355"/>
                </a:lnTo>
                <a:lnTo>
                  <a:pt x="11017" y="4359"/>
                </a:lnTo>
                <a:lnTo>
                  <a:pt x="11017" y="4360"/>
                </a:lnTo>
                <a:lnTo>
                  <a:pt x="11014" y="4363"/>
                </a:lnTo>
                <a:lnTo>
                  <a:pt x="11007" y="4367"/>
                </a:lnTo>
                <a:lnTo>
                  <a:pt x="11007" y="4367"/>
                </a:lnTo>
                <a:lnTo>
                  <a:pt x="10999" y="4371"/>
                </a:lnTo>
                <a:lnTo>
                  <a:pt x="10990" y="4373"/>
                </a:lnTo>
                <a:lnTo>
                  <a:pt x="10972" y="4376"/>
                </a:lnTo>
                <a:lnTo>
                  <a:pt x="10958" y="4376"/>
                </a:lnTo>
                <a:lnTo>
                  <a:pt x="10948" y="4375"/>
                </a:lnTo>
                <a:lnTo>
                  <a:pt x="10948" y="4375"/>
                </a:lnTo>
                <a:lnTo>
                  <a:pt x="10930" y="4368"/>
                </a:lnTo>
                <a:lnTo>
                  <a:pt x="10921" y="4363"/>
                </a:lnTo>
                <a:lnTo>
                  <a:pt x="10913" y="4359"/>
                </a:lnTo>
                <a:lnTo>
                  <a:pt x="10913" y="4359"/>
                </a:lnTo>
                <a:lnTo>
                  <a:pt x="10911" y="4355"/>
                </a:lnTo>
                <a:lnTo>
                  <a:pt x="10911" y="4351"/>
                </a:lnTo>
                <a:lnTo>
                  <a:pt x="10909" y="4342"/>
                </a:lnTo>
                <a:lnTo>
                  <a:pt x="10908" y="4339"/>
                </a:lnTo>
                <a:lnTo>
                  <a:pt x="10905" y="4336"/>
                </a:lnTo>
                <a:lnTo>
                  <a:pt x="10900" y="4334"/>
                </a:lnTo>
                <a:lnTo>
                  <a:pt x="10892" y="4334"/>
                </a:lnTo>
                <a:lnTo>
                  <a:pt x="10892" y="4334"/>
                </a:lnTo>
                <a:lnTo>
                  <a:pt x="10877" y="4336"/>
                </a:lnTo>
                <a:lnTo>
                  <a:pt x="10869" y="4339"/>
                </a:lnTo>
                <a:lnTo>
                  <a:pt x="10861" y="4342"/>
                </a:lnTo>
                <a:lnTo>
                  <a:pt x="10845" y="4347"/>
                </a:lnTo>
                <a:lnTo>
                  <a:pt x="10845" y="4347"/>
                </a:lnTo>
                <a:lnTo>
                  <a:pt x="10836" y="4349"/>
                </a:lnTo>
                <a:lnTo>
                  <a:pt x="10826" y="4349"/>
                </a:lnTo>
                <a:lnTo>
                  <a:pt x="10816" y="4349"/>
                </a:lnTo>
                <a:lnTo>
                  <a:pt x="10808" y="4349"/>
                </a:lnTo>
                <a:lnTo>
                  <a:pt x="10802" y="4347"/>
                </a:lnTo>
                <a:lnTo>
                  <a:pt x="10799" y="4344"/>
                </a:lnTo>
                <a:lnTo>
                  <a:pt x="10797" y="4339"/>
                </a:lnTo>
                <a:lnTo>
                  <a:pt x="10800" y="4334"/>
                </a:lnTo>
                <a:lnTo>
                  <a:pt x="10800" y="4334"/>
                </a:lnTo>
                <a:lnTo>
                  <a:pt x="10807" y="4330"/>
                </a:lnTo>
                <a:lnTo>
                  <a:pt x="10816" y="4323"/>
                </a:lnTo>
                <a:lnTo>
                  <a:pt x="10839" y="4310"/>
                </a:lnTo>
                <a:lnTo>
                  <a:pt x="10850" y="4302"/>
                </a:lnTo>
                <a:lnTo>
                  <a:pt x="10860" y="4296"/>
                </a:lnTo>
                <a:lnTo>
                  <a:pt x="10866" y="4290"/>
                </a:lnTo>
                <a:lnTo>
                  <a:pt x="10866" y="4285"/>
                </a:lnTo>
                <a:lnTo>
                  <a:pt x="10866" y="4281"/>
                </a:lnTo>
                <a:lnTo>
                  <a:pt x="10866" y="4281"/>
                </a:lnTo>
                <a:lnTo>
                  <a:pt x="10864" y="4270"/>
                </a:lnTo>
                <a:lnTo>
                  <a:pt x="10863" y="4264"/>
                </a:lnTo>
                <a:lnTo>
                  <a:pt x="10861" y="4257"/>
                </a:lnTo>
                <a:lnTo>
                  <a:pt x="10855" y="4248"/>
                </a:lnTo>
                <a:lnTo>
                  <a:pt x="10855" y="4248"/>
                </a:lnTo>
                <a:lnTo>
                  <a:pt x="10848" y="4241"/>
                </a:lnTo>
                <a:lnTo>
                  <a:pt x="10836" y="4235"/>
                </a:lnTo>
                <a:lnTo>
                  <a:pt x="10821" y="4229"/>
                </a:lnTo>
                <a:lnTo>
                  <a:pt x="10805" y="4224"/>
                </a:lnTo>
                <a:lnTo>
                  <a:pt x="10778" y="4216"/>
                </a:lnTo>
                <a:lnTo>
                  <a:pt x="10765" y="4212"/>
                </a:lnTo>
                <a:lnTo>
                  <a:pt x="10765" y="4212"/>
                </a:lnTo>
                <a:lnTo>
                  <a:pt x="10742" y="4208"/>
                </a:lnTo>
                <a:lnTo>
                  <a:pt x="10714" y="4201"/>
                </a:lnTo>
                <a:lnTo>
                  <a:pt x="10714" y="4201"/>
                </a:lnTo>
                <a:lnTo>
                  <a:pt x="10706" y="4195"/>
                </a:lnTo>
                <a:lnTo>
                  <a:pt x="10696" y="4184"/>
                </a:lnTo>
                <a:lnTo>
                  <a:pt x="10681" y="4169"/>
                </a:lnTo>
                <a:lnTo>
                  <a:pt x="10681" y="4169"/>
                </a:lnTo>
                <a:lnTo>
                  <a:pt x="10680" y="4168"/>
                </a:lnTo>
                <a:lnTo>
                  <a:pt x="10673" y="4166"/>
                </a:lnTo>
                <a:lnTo>
                  <a:pt x="10670" y="4166"/>
                </a:lnTo>
                <a:lnTo>
                  <a:pt x="10667" y="4169"/>
                </a:lnTo>
                <a:lnTo>
                  <a:pt x="10662" y="4172"/>
                </a:lnTo>
                <a:lnTo>
                  <a:pt x="10659" y="4180"/>
                </a:lnTo>
                <a:lnTo>
                  <a:pt x="10659" y="4180"/>
                </a:lnTo>
                <a:lnTo>
                  <a:pt x="10654" y="4188"/>
                </a:lnTo>
                <a:lnTo>
                  <a:pt x="10651" y="4193"/>
                </a:lnTo>
                <a:lnTo>
                  <a:pt x="10646" y="4196"/>
                </a:lnTo>
                <a:lnTo>
                  <a:pt x="10641" y="4198"/>
                </a:lnTo>
                <a:lnTo>
                  <a:pt x="10633" y="4200"/>
                </a:lnTo>
                <a:lnTo>
                  <a:pt x="10632" y="4198"/>
                </a:lnTo>
                <a:lnTo>
                  <a:pt x="10632" y="4198"/>
                </a:lnTo>
                <a:lnTo>
                  <a:pt x="10628" y="4198"/>
                </a:lnTo>
                <a:lnTo>
                  <a:pt x="10620" y="4196"/>
                </a:lnTo>
                <a:lnTo>
                  <a:pt x="10617" y="4193"/>
                </a:lnTo>
                <a:lnTo>
                  <a:pt x="10616" y="4192"/>
                </a:lnTo>
                <a:lnTo>
                  <a:pt x="10614" y="4187"/>
                </a:lnTo>
                <a:lnTo>
                  <a:pt x="10614" y="4182"/>
                </a:lnTo>
                <a:lnTo>
                  <a:pt x="10614" y="4182"/>
                </a:lnTo>
                <a:lnTo>
                  <a:pt x="10619" y="4172"/>
                </a:lnTo>
                <a:lnTo>
                  <a:pt x="10620" y="4163"/>
                </a:lnTo>
                <a:lnTo>
                  <a:pt x="10622" y="4155"/>
                </a:lnTo>
                <a:lnTo>
                  <a:pt x="10620" y="4153"/>
                </a:lnTo>
                <a:lnTo>
                  <a:pt x="10617" y="4153"/>
                </a:lnTo>
                <a:lnTo>
                  <a:pt x="10617" y="4153"/>
                </a:lnTo>
                <a:lnTo>
                  <a:pt x="10609" y="4151"/>
                </a:lnTo>
                <a:lnTo>
                  <a:pt x="10603" y="4148"/>
                </a:lnTo>
                <a:lnTo>
                  <a:pt x="10596" y="4145"/>
                </a:lnTo>
                <a:lnTo>
                  <a:pt x="10645" y="4132"/>
                </a:lnTo>
                <a:lnTo>
                  <a:pt x="10611" y="4111"/>
                </a:lnTo>
                <a:lnTo>
                  <a:pt x="10611" y="4111"/>
                </a:lnTo>
                <a:lnTo>
                  <a:pt x="10604" y="4113"/>
                </a:lnTo>
                <a:lnTo>
                  <a:pt x="10600" y="4115"/>
                </a:lnTo>
                <a:lnTo>
                  <a:pt x="10593" y="4115"/>
                </a:lnTo>
                <a:lnTo>
                  <a:pt x="10587" y="4113"/>
                </a:lnTo>
                <a:lnTo>
                  <a:pt x="10580" y="4108"/>
                </a:lnTo>
                <a:lnTo>
                  <a:pt x="10576" y="4100"/>
                </a:lnTo>
                <a:lnTo>
                  <a:pt x="10574" y="4087"/>
                </a:lnTo>
                <a:lnTo>
                  <a:pt x="10574" y="4087"/>
                </a:lnTo>
                <a:lnTo>
                  <a:pt x="10574" y="4084"/>
                </a:lnTo>
                <a:lnTo>
                  <a:pt x="10577" y="4079"/>
                </a:lnTo>
                <a:lnTo>
                  <a:pt x="10579" y="4074"/>
                </a:lnTo>
                <a:lnTo>
                  <a:pt x="10584" y="4073"/>
                </a:lnTo>
                <a:lnTo>
                  <a:pt x="10588" y="4070"/>
                </a:lnTo>
                <a:lnTo>
                  <a:pt x="10595" y="4070"/>
                </a:lnTo>
                <a:lnTo>
                  <a:pt x="10595" y="4070"/>
                </a:lnTo>
                <a:lnTo>
                  <a:pt x="10600" y="4068"/>
                </a:lnTo>
                <a:lnTo>
                  <a:pt x="10603" y="4065"/>
                </a:lnTo>
                <a:lnTo>
                  <a:pt x="10604" y="4058"/>
                </a:lnTo>
                <a:lnTo>
                  <a:pt x="10608" y="4055"/>
                </a:lnTo>
                <a:lnTo>
                  <a:pt x="10611" y="4054"/>
                </a:lnTo>
                <a:lnTo>
                  <a:pt x="10619" y="4054"/>
                </a:lnTo>
                <a:lnTo>
                  <a:pt x="10632" y="4058"/>
                </a:lnTo>
                <a:lnTo>
                  <a:pt x="10632" y="4058"/>
                </a:lnTo>
                <a:lnTo>
                  <a:pt x="10656" y="4068"/>
                </a:lnTo>
                <a:lnTo>
                  <a:pt x="10672" y="4076"/>
                </a:lnTo>
                <a:lnTo>
                  <a:pt x="10683" y="4084"/>
                </a:lnTo>
                <a:lnTo>
                  <a:pt x="10686" y="4090"/>
                </a:lnTo>
                <a:lnTo>
                  <a:pt x="10686" y="4090"/>
                </a:lnTo>
                <a:lnTo>
                  <a:pt x="10688" y="4095"/>
                </a:lnTo>
                <a:lnTo>
                  <a:pt x="10688" y="4102"/>
                </a:lnTo>
                <a:lnTo>
                  <a:pt x="10686" y="4119"/>
                </a:lnTo>
                <a:lnTo>
                  <a:pt x="10686" y="4119"/>
                </a:lnTo>
                <a:lnTo>
                  <a:pt x="10688" y="4131"/>
                </a:lnTo>
                <a:lnTo>
                  <a:pt x="10689" y="4140"/>
                </a:lnTo>
                <a:lnTo>
                  <a:pt x="10696" y="4147"/>
                </a:lnTo>
                <a:lnTo>
                  <a:pt x="10702" y="4153"/>
                </a:lnTo>
                <a:lnTo>
                  <a:pt x="10702" y="4153"/>
                </a:lnTo>
                <a:lnTo>
                  <a:pt x="10712" y="4158"/>
                </a:lnTo>
                <a:lnTo>
                  <a:pt x="10722" y="4163"/>
                </a:lnTo>
                <a:lnTo>
                  <a:pt x="10726" y="4164"/>
                </a:lnTo>
                <a:lnTo>
                  <a:pt x="10731" y="4164"/>
                </a:lnTo>
                <a:lnTo>
                  <a:pt x="10736" y="4163"/>
                </a:lnTo>
                <a:lnTo>
                  <a:pt x="10739" y="4159"/>
                </a:lnTo>
                <a:lnTo>
                  <a:pt x="10739" y="4159"/>
                </a:lnTo>
                <a:lnTo>
                  <a:pt x="10765" y="4129"/>
                </a:lnTo>
                <a:lnTo>
                  <a:pt x="10765" y="4129"/>
                </a:lnTo>
                <a:lnTo>
                  <a:pt x="10767" y="4126"/>
                </a:lnTo>
                <a:lnTo>
                  <a:pt x="10770" y="4119"/>
                </a:lnTo>
                <a:lnTo>
                  <a:pt x="10773" y="4115"/>
                </a:lnTo>
                <a:lnTo>
                  <a:pt x="10776" y="4111"/>
                </a:lnTo>
                <a:lnTo>
                  <a:pt x="10783" y="4108"/>
                </a:lnTo>
                <a:lnTo>
                  <a:pt x="10791" y="4107"/>
                </a:lnTo>
                <a:lnTo>
                  <a:pt x="10791" y="4107"/>
                </a:lnTo>
                <a:lnTo>
                  <a:pt x="10807" y="4107"/>
                </a:lnTo>
                <a:lnTo>
                  <a:pt x="10821" y="4108"/>
                </a:lnTo>
                <a:lnTo>
                  <a:pt x="10832" y="4111"/>
                </a:lnTo>
                <a:lnTo>
                  <a:pt x="10842" y="4116"/>
                </a:lnTo>
                <a:lnTo>
                  <a:pt x="10842" y="4116"/>
                </a:lnTo>
                <a:lnTo>
                  <a:pt x="10864" y="4123"/>
                </a:lnTo>
                <a:lnTo>
                  <a:pt x="10906" y="4135"/>
                </a:lnTo>
                <a:lnTo>
                  <a:pt x="10970" y="4155"/>
                </a:lnTo>
                <a:lnTo>
                  <a:pt x="10970" y="4155"/>
                </a:lnTo>
                <a:lnTo>
                  <a:pt x="10985" y="4158"/>
                </a:lnTo>
                <a:lnTo>
                  <a:pt x="10994" y="4161"/>
                </a:lnTo>
                <a:lnTo>
                  <a:pt x="11007" y="4169"/>
                </a:lnTo>
                <a:lnTo>
                  <a:pt x="11007" y="4169"/>
                </a:lnTo>
                <a:lnTo>
                  <a:pt x="11033" y="4187"/>
                </a:lnTo>
                <a:lnTo>
                  <a:pt x="11064" y="4206"/>
                </a:lnTo>
                <a:lnTo>
                  <a:pt x="11064" y="4206"/>
                </a:lnTo>
                <a:lnTo>
                  <a:pt x="11072" y="4211"/>
                </a:lnTo>
                <a:lnTo>
                  <a:pt x="11078" y="4217"/>
                </a:lnTo>
                <a:lnTo>
                  <a:pt x="11091" y="4229"/>
                </a:lnTo>
                <a:lnTo>
                  <a:pt x="11104" y="4240"/>
                </a:lnTo>
                <a:lnTo>
                  <a:pt x="11110" y="4245"/>
                </a:lnTo>
                <a:lnTo>
                  <a:pt x="11118" y="4248"/>
                </a:lnTo>
                <a:lnTo>
                  <a:pt x="11118" y="4248"/>
                </a:lnTo>
                <a:lnTo>
                  <a:pt x="11126" y="4248"/>
                </a:lnTo>
                <a:lnTo>
                  <a:pt x="11133" y="4246"/>
                </a:lnTo>
                <a:lnTo>
                  <a:pt x="11139" y="4243"/>
                </a:lnTo>
                <a:lnTo>
                  <a:pt x="11145" y="4238"/>
                </a:lnTo>
                <a:lnTo>
                  <a:pt x="11150" y="4233"/>
                </a:lnTo>
                <a:lnTo>
                  <a:pt x="11158" y="4230"/>
                </a:lnTo>
                <a:lnTo>
                  <a:pt x="11166" y="4230"/>
                </a:lnTo>
                <a:lnTo>
                  <a:pt x="11176" y="4232"/>
                </a:lnTo>
                <a:lnTo>
                  <a:pt x="11176" y="4232"/>
                </a:lnTo>
                <a:lnTo>
                  <a:pt x="11186" y="4235"/>
                </a:lnTo>
                <a:lnTo>
                  <a:pt x="11192" y="4238"/>
                </a:lnTo>
                <a:lnTo>
                  <a:pt x="11200" y="4243"/>
                </a:lnTo>
                <a:lnTo>
                  <a:pt x="11206" y="4246"/>
                </a:lnTo>
                <a:lnTo>
                  <a:pt x="11211" y="4248"/>
                </a:lnTo>
                <a:lnTo>
                  <a:pt x="11218" y="4248"/>
                </a:lnTo>
                <a:lnTo>
                  <a:pt x="11218" y="4248"/>
                </a:lnTo>
                <a:lnTo>
                  <a:pt x="11226" y="4246"/>
                </a:lnTo>
                <a:lnTo>
                  <a:pt x="11230" y="4248"/>
                </a:lnTo>
                <a:lnTo>
                  <a:pt x="11242" y="4249"/>
                </a:lnTo>
                <a:lnTo>
                  <a:pt x="11251" y="4251"/>
                </a:lnTo>
                <a:lnTo>
                  <a:pt x="11258" y="4249"/>
                </a:lnTo>
                <a:lnTo>
                  <a:pt x="11266" y="4248"/>
                </a:lnTo>
                <a:lnTo>
                  <a:pt x="11266" y="4248"/>
                </a:lnTo>
                <a:lnTo>
                  <a:pt x="11282" y="4240"/>
                </a:lnTo>
                <a:lnTo>
                  <a:pt x="11293" y="4232"/>
                </a:lnTo>
                <a:lnTo>
                  <a:pt x="11301" y="4222"/>
                </a:lnTo>
                <a:lnTo>
                  <a:pt x="11308" y="4212"/>
                </a:lnTo>
                <a:lnTo>
                  <a:pt x="11308" y="4212"/>
                </a:lnTo>
                <a:lnTo>
                  <a:pt x="11314" y="4200"/>
                </a:lnTo>
                <a:lnTo>
                  <a:pt x="11319" y="4185"/>
                </a:lnTo>
                <a:lnTo>
                  <a:pt x="11322" y="4180"/>
                </a:lnTo>
                <a:lnTo>
                  <a:pt x="11324" y="4179"/>
                </a:lnTo>
                <a:lnTo>
                  <a:pt x="11325" y="4184"/>
                </a:lnTo>
                <a:lnTo>
                  <a:pt x="11327" y="4192"/>
                </a:lnTo>
                <a:lnTo>
                  <a:pt x="11327" y="4192"/>
                </a:lnTo>
                <a:lnTo>
                  <a:pt x="11327" y="4203"/>
                </a:lnTo>
                <a:lnTo>
                  <a:pt x="11325" y="4212"/>
                </a:lnTo>
                <a:lnTo>
                  <a:pt x="11324" y="4222"/>
                </a:lnTo>
                <a:lnTo>
                  <a:pt x="11322" y="4230"/>
                </a:lnTo>
                <a:lnTo>
                  <a:pt x="11316" y="4241"/>
                </a:lnTo>
                <a:lnTo>
                  <a:pt x="11311" y="4249"/>
                </a:lnTo>
                <a:lnTo>
                  <a:pt x="11311" y="4249"/>
                </a:lnTo>
                <a:lnTo>
                  <a:pt x="11303" y="4257"/>
                </a:lnTo>
                <a:lnTo>
                  <a:pt x="11291" y="4264"/>
                </a:lnTo>
                <a:lnTo>
                  <a:pt x="11280" y="4270"/>
                </a:lnTo>
                <a:lnTo>
                  <a:pt x="11274" y="4273"/>
                </a:lnTo>
                <a:lnTo>
                  <a:pt x="11274" y="4273"/>
                </a:lnTo>
                <a:lnTo>
                  <a:pt x="11238" y="4270"/>
                </a:lnTo>
                <a:lnTo>
                  <a:pt x="11238" y="4270"/>
                </a:lnTo>
                <a:lnTo>
                  <a:pt x="11232" y="4269"/>
                </a:lnTo>
                <a:lnTo>
                  <a:pt x="11221" y="4265"/>
                </a:lnTo>
                <a:lnTo>
                  <a:pt x="11216" y="4265"/>
                </a:lnTo>
                <a:lnTo>
                  <a:pt x="11210" y="4265"/>
                </a:lnTo>
                <a:lnTo>
                  <a:pt x="11203" y="4269"/>
                </a:lnTo>
                <a:lnTo>
                  <a:pt x="11197" y="4273"/>
                </a:lnTo>
                <a:lnTo>
                  <a:pt x="11197" y="4273"/>
                </a:lnTo>
                <a:lnTo>
                  <a:pt x="11179" y="4291"/>
                </a:lnTo>
                <a:lnTo>
                  <a:pt x="11174" y="4298"/>
                </a:lnTo>
                <a:lnTo>
                  <a:pt x="11171" y="4306"/>
                </a:lnTo>
                <a:lnTo>
                  <a:pt x="11171" y="4306"/>
                </a:lnTo>
                <a:close/>
                <a:moveTo>
                  <a:pt x="8596" y="852"/>
                </a:moveTo>
                <a:lnTo>
                  <a:pt x="8596" y="852"/>
                </a:lnTo>
                <a:lnTo>
                  <a:pt x="8583" y="841"/>
                </a:lnTo>
                <a:lnTo>
                  <a:pt x="8582" y="841"/>
                </a:lnTo>
                <a:lnTo>
                  <a:pt x="8588" y="844"/>
                </a:lnTo>
                <a:lnTo>
                  <a:pt x="8588" y="844"/>
                </a:lnTo>
                <a:lnTo>
                  <a:pt x="8593" y="848"/>
                </a:lnTo>
                <a:lnTo>
                  <a:pt x="8596" y="852"/>
                </a:lnTo>
                <a:lnTo>
                  <a:pt x="8596" y="852"/>
                </a:lnTo>
                <a:close/>
                <a:moveTo>
                  <a:pt x="11596" y="1593"/>
                </a:moveTo>
                <a:lnTo>
                  <a:pt x="11596" y="1593"/>
                </a:lnTo>
                <a:lnTo>
                  <a:pt x="11596" y="1589"/>
                </a:lnTo>
                <a:lnTo>
                  <a:pt x="11598" y="1586"/>
                </a:lnTo>
                <a:lnTo>
                  <a:pt x="11598" y="1586"/>
                </a:lnTo>
                <a:lnTo>
                  <a:pt x="11596" y="1593"/>
                </a:lnTo>
                <a:lnTo>
                  <a:pt x="11596" y="1593"/>
                </a:lnTo>
                <a:lnTo>
                  <a:pt x="11596" y="1593"/>
                </a:lnTo>
                <a:lnTo>
                  <a:pt x="11596" y="1593"/>
                </a:lnTo>
                <a:close/>
                <a:moveTo>
                  <a:pt x="6357" y="2604"/>
                </a:moveTo>
                <a:lnTo>
                  <a:pt x="6357" y="2604"/>
                </a:lnTo>
                <a:lnTo>
                  <a:pt x="6350" y="2605"/>
                </a:lnTo>
                <a:lnTo>
                  <a:pt x="6352" y="2604"/>
                </a:lnTo>
                <a:lnTo>
                  <a:pt x="6352" y="2604"/>
                </a:lnTo>
                <a:lnTo>
                  <a:pt x="6357" y="2604"/>
                </a:lnTo>
                <a:lnTo>
                  <a:pt x="6357" y="2604"/>
                </a:lnTo>
                <a:close/>
                <a:moveTo>
                  <a:pt x="5777" y="2167"/>
                </a:moveTo>
                <a:lnTo>
                  <a:pt x="5777" y="2167"/>
                </a:lnTo>
                <a:lnTo>
                  <a:pt x="5782" y="2169"/>
                </a:lnTo>
                <a:lnTo>
                  <a:pt x="5782" y="2169"/>
                </a:lnTo>
                <a:lnTo>
                  <a:pt x="5777" y="2167"/>
                </a:lnTo>
                <a:lnTo>
                  <a:pt x="5777" y="2167"/>
                </a:lnTo>
                <a:close/>
                <a:moveTo>
                  <a:pt x="5604" y="1939"/>
                </a:moveTo>
                <a:lnTo>
                  <a:pt x="5604" y="1939"/>
                </a:lnTo>
                <a:lnTo>
                  <a:pt x="5599" y="1931"/>
                </a:lnTo>
                <a:lnTo>
                  <a:pt x="5590" y="1915"/>
                </a:lnTo>
                <a:lnTo>
                  <a:pt x="5586" y="1906"/>
                </a:lnTo>
                <a:lnTo>
                  <a:pt x="5585" y="1898"/>
                </a:lnTo>
                <a:lnTo>
                  <a:pt x="5585" y="1893"/>
                </a:lnTo>
                <a:lnTo>
                  <a:pt x="5586" y="1891"/>
                </a:lnTo>
                <a:lnTo>
                  <a:pt x="5590" y="1891"/>
                </a:lnTo>
                <a:lnTo>
                  <a:pt x="5590" y="1891"/>
                </a:lnTo>
                <a:lnTo>
                  <a:pt x="5606" y="1891"/>
                </a:lnTo>
                <a:lnTo>
                  <a:pt x="5622" y="1891"/>
                </a:lnTo>
                <a:lnTo>
                  <a:pt x="5630" y="1891"/>
                </a:lnTo>
                <a:lnTo>
                  <a:pt x="5636" y="1890"/>
                </a:lnTo>
                <a:lnTo>
                  <a:pt x="5639" y="1885"/>
                </a:lnTo>
                <a:lnTo>
                  <a:pt x="5641" y="1880"/>
                </a:lnTo>
                <a:lnTo>
                  <a:pt x="5641" y="1880"/>
                </a:lnTo>
                <a:lnTo>
                  <a:pt x="5641" y="1867"/>
                </a:lnTo>
                <a:lnTo>
                  <a:pt x="5643" y="1861"/>
                </a:lnTo>
                <a:lnTo>
                  <a:pt x="5643" y="1856"/>
                </a:lnTo>
                <a:lnTo>
                  <a:pt x="5646" y="1851"/>
                </a:lnTo>
                <a:lnTo>
                  <a:pt x="5651" y="1848"/>
                </a:lnTo>
                <a:lnTo>
                  <a:pt x="5657" y="1846"/>
                </a:lnTo>
                <a:lnTo>
                  <a:pt x="5667" y="1845"/>
                </a:lnTo>
                <a:lnTo>
                  <a:pt x="5667" y="1845"/>
                </a:lnTo>
                <a:lnTo>
                  <a:pt x="5686" y="1846"/>
                </a:lnTo>
                <a:lnTo>
                  <a:pt x="5705" y="1849"/>
                </a:lnTo>
                <a:lnTo>
                  <a:pt x="5718" y="1856"/>
                </a:lnTo>
                <a:lnTo>
                  <a:pt x="5723" y="1859"/>
                </a:lnTo>
                <a:lnTo>
                  <a:pt x="5724" y="1862"/>
                </a:lnTo>
                <a:lnTo>
                  <a:pt x="5724" y="1862"/>
                </a:lnTo>
                <a:lnTo>
                  <a:pt x="5729" y="1872"/>
                </a:lnTo>
                <a:lnTo>
                  <a:pt x="5732" y="1885"/>
                </a:lnTo>
                <a:lnTo>
                  <a:pt x="5734" y="1893"/>
                </a:lnTo>
                <a:lnTo>
                  <a:pt x="5734" y="1901"/>
                </a:lnTo>
                <a:lnTo>
                  <a:pt x="5732" y="1910"/>
                </a:lnTo>
                <a:lnTo>
                  <a:pt x="5728" y="1922"/>
                </a:lnTo>
                <a:lnTo>
                  <a:pt x="5728" y="1922"/>
                </a:lnTo>
                <a:lnTo>
                  <a:pt x="5723" y="1931"/>
                </a:lnTo>
                <a:lnTo>
                  <a:pt x="5718" y="1939"/>
                </a:lnTo>
                <a:lnTo>
                  <a:pt x="5710" y="1952"/>
                </a:lnTo>
                <a:lnTo>
                  <a:pt x="5707" y="1957"/>
                </a:lnTo>
                <a:lnTo>
                  <a:pt x="5705" y="1962"/>
                </a:lnTo>
                <a:lnTo>
                  <a:pt x="5705" y="1968"/>
                </a:lnTo>
                <a:lnTo>
                  <a:pt x="5707" y="1976"/>
                </a:lnTo>
                <a:lnTo>
                  <a:pt x="5707" y="1976"/>
                </a:lnTo>
                <a:lnTo>
                  <a:pt x="5712" y="1994"/>
                </a:lnTo>
                <a:lnTo>
                  <a:pt x="5713" y="2000"/>
                </a:lnTo>
                <a:lnTo>
                  <a:pt x="5713" y="2007"/>
                </a:lnTo>
                <a:lnTo>
                  <a:pt x="5712" y="2012"/>
                </a:lnTo>
                <a:lnTo>
                  <a:pt x="5707" y="2015"/>
                </a:lnTo>
                <a:lnTo>
                  <a:pt x="5700" y="2018"/>
                </a:lnTo>
                <a:lnTo>
                  <a:pt x="5691" y="2018"/>
                </a:lnTo>
                <a:lnTo>
                  <a:pt x="5691" y="2018"/>
                </a:lnTo>
                <a:lnTo>
                  <a:pt x="5679" y="2018"/>
                </a:lnTo>
                <a:lnTo>
                  <a:pt x="5670" y="2015"/>
                </a:lnTo>
                <a:lnTo>
                  <a:pt x="5652" y="2008"/>
                </a:lnTo>
                <a:lnTo>
                  <a:pt x="5646" y="2005"/>
                </a:lnTo>
                <a:lnTo>
                  <a:pt x="5639" y="2003"/>
                </a:lnTo>
                <a:lnTo>
                  <a:pt x="5633" y="2005"/>
                </a:lnTo>
                <a:lnTo>
                  <a:pt x="5628" y="2008"/>
                </a:lnTo>
                <a:lnTo>
                  <a:pt x="5628" y="2008"/>
                </a:lnTo>
                <a:lnTo>
                  <a:pt x="5615" y="2018"/>
                </a:lnTo>
                <a:lnTo>
                  <a:pt x="5607" y="2023"/>
                </a:lnTo>
                <a:lnTo>
                  <a:pt x="5601" y="2024"/>
                </a:lnTo>
                <a:lnTo>
                  <a:pt x="5593" y="2026"/>
                </a:lnTo>
                <a:lnTo>
                  <a:pt x="5586" y="2024"/>
                </a:lnTo>
                <a:lnTo>
                  <a:pt x="5580" y="2021"/>
                </a:lnTo>
                <a:lnTo>
                  <a:pt x="5575" y="2015"/>
                </a:lnTo>
                <a:lnTo>
                  <a:pt x="5575" y="2015"/>
                </a:lnTo>
                <a:lnTo>
                  <a:pt x="5575" y="2012"/>
                </a:lnTo>
                <a:lnTo>
                  <a:pt x="5575" y="2007"/>
                </a:lnTo>
                <a:lnTo>
                  <a:pt x="5578" y="1997"/>
                </a:lnTo>
                <a:lnTo>
                  <a:pt x="5583" y="1987"/>
                </a:lnTo>
                <a:lnTo>
                  <a:pt x="5591" y="1978"/>
                </a:lnTo>
                <a:lnTo>
                  <a:pt x="5598" y="1967"/>
                </a:lnTo>
                <a:lnTo>
                  <a:pt x="5604" y="1957"/>
                </a:lnTo>
                <a:lnTo>
                  <a:pt x="5606" y="1952"/>
                </a:lnTo>
                <a:lnTo>
                  <a:pt x="5606" y="1947"/>
                </a:lnTo>
                <a:lnTo>
                  <a:pt x="5606" y="1942"/>
                </a:lnTo>
                <a:lnTo>
                  <a:pt x="5604" y="1939"/>
                </a:lnTo>
                <a:lnTo>
                  <a:pt x="5604" y="1939"/>
                </a:lnTo>
                <a:close/>
                <a:moveTo>
                  <a:pt x="5732" y="1787"/>
                </a:moveTo>
                <a:lnTo>
                  <a:pt x="5732" y="1787"/>
                </a:lnTo>
                <a:lnTo>
                  <a:pt x="5731" y="1764"/>
                </a:lnTo>
                <a:lnTo>
                  <a:pt x="5732" y="1742"/>
                </a:lnTo>
                <a:lnTo>
                  <a:pt x="5736" y="1718"/>
                </a:lnTo>
                <a:lnTo>
                  <a:pt x="5736" y="1718"/>
                </a:lnTo>
                <a:lnTo>
                  <a:pt x="5739" y="1705"/>
                </a:lnTo>
                <a:lnTo>
                  <a:pt x="5745" y="1695"/>
                </a:lnTo>
                <a:lnTo>
                  <a:pt x="5752" y="1687"/>
                </a:lnTo>
                <a:lnTo>
                  <a:pt x="5760" y="1681"/>
                </a:lnTo>
                <a:lnTo>
                  <a:pt x="5774" y="1674"/>
                </a:lnTo>
                <a:lnTo>
                  <a:pt x="5781" y="1673"/>
                </a:lnTo>
                <a:lnTo>
                  <a:pt x="5781" y="1673"/>
                </a:lnTo>
                <a:lnTo>
                  <a:pt x="5797" y="1668"/>
                </a:lnTo>
                <a:lnTo>
                  <a:pt x="5808" y="1665"/>
                </a:lnTo>
                <a:lnTo>
                  <a:pt x="5816" y="1665"/>
                </a:lnTo>
                <a:lnTo>
                  <a:pt x="5822" y="1665"/>
                </a:lnTo>
                <a:lnTo>
                  <a:pt x="5824" y="1668"/>
                </a:lnTo>
                <a:lnTo>
                  <a:pt x="5826" y="1671"/>
                </a:lnTo>
                <a:lnTo>
                  <a:pt x="5824" y="1674"/>
                </a:lnTo>
                <a:lnTo>
                  <a:pt x="5821" y="1681"/>
                </a:lnTo>
                <a:lnTo>
                  <a:pt x="5805" y="1703"/>
                </a:lnTo>
                <a:lnTo>
                  <a:pt x="5800" y="1711"/>
                </a:lnTo>
                <a:lnTo>
                  <a:pt x="5798" y="1715"/>
                </a:lnTo>
                <a:lnTo>
                  <a:pt x="5801" y="1718"/>
                </a:lnTo>
                <a:lnTo>
                  <a:pt x="5801" y="1718"/>
                </a:lnTo>
                <a:lnTo>
                  <a:pt x="5808" y="1719"/>
                </a:lnTo>
                <a:lnTo>
                  <a:pt x="5817" y="1718"/>
                </a:lnTo>
                <a:lnTo>
                  <a:pt x="5838" y="1718"/>
                </a:lnTo>
                <a:lnTo>
                  <a:pt x="5848" y="1718"/>
                </a:lnTo>
                <a:lnTo>
                  <a:pt x="5856" y="1721"/>
                </a:lnTo>
                <a:lnTo>
                  <a:pt x="5859" y="1724"/>
                </a:lnTo>
                <a:lnTo>
                  <a:pt x="5862" y="1727"/>
                </a:lnTo>
                <a:lnTo>
                  <a:pt x="5866" y="1732"/>
                </a:lnTo>
                <a:lnTo>
                  <a:pt x="5867" y="1739"/>
                </a:lnTo>
                <a:lnTo>
                  <a:pt x="5867" y="1739"/>
                </a:lnTo>
                <a:lnTo>
                  <a:pt x="5867" y="1745"/>
                </a:lnTo>
                <a:lnTo>
                  <a:pt x="5867" y="1751"/>
                </a:lnTo>
                <a:lnTo>
                  <a:pt x="5864" y="1756"/>
                </a:lnTo>
                <a:lnTo>
                  <a:pt x="5861" y="1763"/>
                </a:lnTo>
                <a:lnTo>
                  <a:pt x="5854" y="1774"/>
                </a:lnTo>
                <a:lnTo>
                  <a:pt x="5846" y="1785"/>
                </a:lnTo>
                <a:lnTo>
                  <a:pt x="5840" y="1793"/>
                </a:lnTo>
                <a:lnTo>
                  <a:pt x="5835" y="1801"/>
                </a:lnTo>
                <a:lnTo>
                  <a:pt x="5835" y="1804"/>
                </a:lnTo>
                <a:lnTo>
                  <a:pt x="5837" y="1808"/>
                </a:lnTo>
                <a:lnTo>
                  <a:pt x="5840" y="1809"/>
                </a:lnTo>
                <a:lnTo>
                  <a:pt x="5846" y="1811"/>
                </a:lnTo>
                <a:lnTo>
                  <a:pt x="5846" y="1811"/>
                </a:lnTo>
                <a:lnTo>
                  <a:pt x="5851" y="1812"/>
                </a:lnTo>
                <a:lnTo>
                  <a:pt x="5856" y="1816"/>
                </a:lnTo>
                <a:lnTo>
                  <a:pt x="5861" y="1819"/>
                </a:lnTo>
                <a:lnTo>
                  <a:pt x="5864" y="1822"/>
                </a:lnTo>
                <a:lnTo>
                  <a:pt x="5867" y="1832"/>
                </a:lnTo>
                <a:lnTo>
                  <a:pt x="5869" y="1841"/>
                </a:lnTo>
                <a:lnTo>
                  <a:pt x="5872" y="1851"/>
                </a:lnTo>
                <a:lnTo>
                  <a:pt x="5874" y="1861"/>
                </a:lnTo>
                <a:lnTo>
                  <a:pt x="5877" y="1864"/>
                </a:lnTo>
                <a:lnTo>
                  <a:pt x="5880" y="1867"/>
                </a:lnTo>
                <a:lnTo>
                  <a:pt x="5883" y="1869"/>
                </a:lnTo>
                <a:lnTo>
                  <a:pt x="5888" y="1870"/>
                </a:lnTo>
                <a:lnTo>
                  <a:pt x="5888" y="1870"/>
                </a:lnTo>
                <a:lnTo>
                  <a:pt x="5898" y="1872"/>
                </a:lnTo>
                <a:lnTo>
                  <a:pt x="5907" y="1878"/>
                </a:lnTo>
                <a:lnTo>
                  <a:pt x="5917" y="1885"/>
                </a:lnTo>
                <a:lnTo>
                  <a:pt x="5925" y="1894"/>
                </a:lnTo>
                <a:lnTo>
                  <a:pt x="5931" y="1904"/>
                </a:lnTo>
                <a:lnTo>
                  <a:pt x="5936" y="1914"/>
                </a:lnTo>
                <a:lnTo>
                  <a:pt x="5941" y="1923"/>
                </a:lnTo>
                <a:lnTo>
                  <a:pt x="5943" y="1931"/>
                </a:lnTo>
                <a:lnTo>
                  <a:pt x="5943" y="1931"/>
                </a:lnTo>
                <a:lnTo>
                  <a:pt x="5944" y="1936"/>
                </a:lnTo>
                <a:lnTo>
                  <a:pt x="5946" y="1938"/>
                </a:lnTo>
                <a:lnTo>
                  <a:pt x="5952" y="1941"/>
                </a:lnTo>
                <a:lnTo>
                  <a:pt x="5968" y="1944"/>
                </a:lnTo>
                <a:lnTo>
                  <a:pt x="5976" y="1947"/>
                </a:lnTo>
                <a:lnTo>
                  <a:pt x="5984" y="1952"/>
                </a:lnTo>
                <a:lnTo>
                  <a:pt x="5988" y="1957"/>
                </a:lnTo>
                <a:lnTo>
                  <a:pt x="5991" y="1962"/>
                </a:lnTo>
                <a:lnTo>
                  <a:pt x="5994" y="1968"/>
                </a:lnTo>
                <a:lnTo>
                  <a:pt x="5996" y="1976"/>
                </a:lnTo>
                <a:lnTo>
                  <a:pt x="5996" y="1976"/>
                </a:lnTo>
                <a:lnTo>
                  <a:pt x="5997" y="1992"/>
                </a:lnTo>
                <a:lnTo>
                  <a:pt x="5997" y="2003"/>
                </a:lnTo>
                <a:lnTo>
                  <a:pt x="5996" y="2010"/>
                </a:lnTo>
                <a:lnTo>
                  <a:pt x="5992" y="2015"/>
                </a:lnTo>
                <a:lnTo>
                  <a:pt x="5986" y="2024"/>
                </a:lnTo>
                <a:lnTo>
                  <a:pt x="5981" y="2032"/>
                </a:lnTo>
                <a:lnTo>
                  <a:pt x="5978" y="2044"/>
                </a:lnTo>
                <a:lnTo>
                  <a:pt x="5978" y="2044"/>
                </a:lnTo>
                <a:lnTo>
                  <a:pt x="5975" y="2048"/>
                </a:lnTo>
                <a:lnTo>
                  <a:pt x="5972" y="2053"/>
                </a:lnTo>
                <a:lnTo>
                  <a:pt x="5968" y="2056"/>
                </a:lnTo>
                <a:lnTo>
                  <a:pt x="5964" y="2060"/>
                </a:lnTo>
                <a:lnTo>
                  <a:pt x="5952" y="2063"/>
                </a:lnTo>
                <a:lnTo>
                  <a:pt x="5939" y="2063"/>
                </a:lnTo>
                <a:lnTo>
                  <a:pt x="5927" y="2061"/>
                </a:lnTo>
                <a:lnTo>
                  <a:pt x="5914" y="2060"/>
                </a:lnTo>
                <a:lnTo>
                  <a:pt x="5901" y="2058"/>
                </a:lnTo>
                <a:lnTo>
                  <a:pt x="5891" y="2056"/>
                </a:lnTo>
                <a:lnTo>
                  <a:pt x="5891" y="2056"/>
                </a:lnTo>
                <a:lnTo>
                  <a:pt x="5882" y="2058"/>
                </a:lnTo>
                <a:lnTo>
                  <a:pt x="5872" y="2060"/>
                </a:lnTo>
                <a:lnTo>
                  <a:pt x="5851" y="2068"/>
                </a:lnTo>
                <a:lnTo>
                  <a:pt x="5805" y="2089"/>
                </a:lnTo>
                <a:lnTo>
                  <a:pt x="5805" y="2089"/>
                </a:lnTo>
                <a:lnTo>
                  <a:pt x="5781" y="2097"/>
                </a:lnTo>
                <a:lnTo>
                  <a:pt x="5756" y="2103"/>
                </a:lnTo>
                <a:lnTo>
                  <a:pt x="5732" y="2109"/>
                </a:lnTo>
                <a:lnTo>
                  <a:pt x="5732" y="2109"/>
                </a:lnTo>
                <a:lnTo>
                  <a:pt x="5734" y="2105"/>
                </a:lnTo>
                <a:lnTo>
                  <a:pt x="5742" y="2095"/>
                </a:lnTo>
                <a:lnTo>
                  <a:pt x="5758" y="2081"/>
                </a:lnTo>
                <a:lnTo>
                  <a:pt x="5769" y="2073"/>
                </a:lnTo>
                <a:lnTo>
                  <a:pt x="5784" y="2064"/>
                </a:lnTo>
                <a:lnTo>
                  <a:pt x="5784" y="2064"/>
                </a:lnTo>
                <a:lnTo>
                  <a:pt x="5813" y="2047"/>
                </a:lnTo>
                <a:lnTo>
                  <a:pt x="5834" y="2032"/>
                </a:lnTo>
                <a:lnTo>
                  <a:pt x="5838" y="2028"/>
                </a:lnTo>
                <a:lnTo>
                  <a:pt x="5838" y="2026"/>
                </a:lnTo>
                <a:lnTo>
                  <a:pt x="5838" y="2024"/>
                </a:lnTo>
                <a:lnTo>
                  <a:pt x="5832" y="2024"/>
                </a:lnTo>
                <a:lnTo>
                  <a:pt x="5819" y="2026"/>
                </a:lnTo>
                <a:lnTo>
                  <a:pt x="5819" y="2026"/>
                </a:lnTo>
                <a:lnTo>
                  <a:pt x="5787" y="2029"/>
                </a:lnTo>
                <a:lnTo>
                  <a:pt x="5774" y="2029"/>
                </a:lnTo>
                <a:lnTo>
                  <a:pt x="5765" y="2028"/>
                </a:lnTo>
                <a:lnTo>
                  <a:pt x="5758" y="2026"/>
                </a:lnTo>
                <a:lnTo>
                  <a:pt x="5758" y="2024"/>
                </a:lnTo>
                <a:lnTo>
                  <a:pt x="5758" y="2023"/>
                </a:lnTo>
                <a:lnTo>
                  <a:pt x="5763" y="2018"/>
                </a:lnTo>
                <a:lnTo>
                  <a:pt x="5773" y="2012"/>
                </a:lnTo>
                <a:lnTo>
                  <a:pt x="5773" y="2012"/>
                </a:lnTo>
                <a:lnTo>
                  <a:pt x="5785" y="2005"/>
                </a:lnTo>
                <a:lnTo>
                  <a:pt x="5792" y="1999"/>
                </a:lnTo>
                <a:lnTo>
                  <a:pt x="5793" y="1992"/>
                </a:lnTo>
                <a:lnTo>
                  <a:pt x="5793" y="1986"/>
                </a:lnTo>
                <a:lnTo>
                  <a:pt x="5790" y="1979"/>
                </a:lnTo>
                <a:lnTo>
                  <a:pt x="5785" y="1973"/>
                </a:lnTo>
                <a:lnTo>
                  <a:pt x="5777" y="1960"/>
                </a:lnTo>
                <a:lnTo>
                  <a:pt x="5777" y="1960"/>
                </a:lnTo>
                <a:lnTo>
                  <a:pt x="5776" y="1957"/>
                </a:lnTo>
                <a:lnTo>
                  <a:pt x="5776" y="1954"/>
                </a:lnTo>
                <a:lnTo>
                  <a:pt x="5777" y="1951"/>
                </a:lnTo>
                <a:lnTo>
                  <a:pt x="5779" y="1949"/>
                </a:lnTo>
                <a:lnTo>
                  <a:pt x="5785" y="1944"/>
                </a:lnTo>
                <a:lnTo>
                  <a:pt x="5795" y="1939"/>
                </a:lnTo>
                <a:lnTo>
                  <a:pt x="5816" y="1933"/>
                </a:lnTo>
                <a:lnTo>
                  <a:pt x="5826" y="1928"/>
                </a:lnTo>
                <a:lnTo>
                  <a:pt x="5832" y="1925"/>
                </a:lnTo>
                <a:lnTo>
                  <a:pt x="5832" y="1925"/>
                </a:lnTo>
                <a:lnTo>
                  <a:pt x="5835" y="1920"/>
                </a:lnTo>
                <a:lnTo>
                  <a:pt x="5837" y="1915"/>
                </a:lnTo>
                <a:lnTo>
                  <a:pt x="5835" y="1909"/>
                </a:lnTo>
                <a:lnTo>
                  <a:pt x="5832" y="1902"/>
                </a:lnTo>
                <a:lnTo>
                  <a:pt x="5819" y="1888"/>
                </a:lnTo>
                <a:lnTo>
                  <a:pt x="5805" y="1873"/>
                </a:lnTo>
                <a:lnTo>
                  <a:pt x="5805" y="1873"/>
                </a:lnTo>
                <a:lnTo>
                  <a:pt x="5797" y="1867"/>
                </a:lnTo>
                <a:lnTo>
                  <a:pt x="5789" y="1865"/>
                </a:lnTo>
                <a:lnTo>
                  <a:pt x="5782" y="1865"/>
                </a:lnTo>
                <a:lnTo>
                  <a:pt x="5777" y="1865"/>
                </a:lnTo>
                <a:lnTo>
                  <a:pt x="5774" y="1867"/>
                </a:lnTo>
                <a:lnTo>
                  <a:pt x="5773" y="1867"/>
                </a:lnTo>
                <a:lnTo>
                  <a:pt x="5777" y="1859"/>
                </a:lnTo>
                <a:lnTo>
                  <a:pt x="5777" y="1859"/>
                </a:lnTo>
                <a:lnTo>
                  <a:pt x="5781" y="1853"/>
                </a:lnTo>
                <a:lnTo>
                  <a:pt x="5784" y="1846"/>
                </a:lnTo>
                <a:lnTo>
                  <a:pt x="5784" y="1840"/>
                </a:lnTo>
                <a:lnTo>
                  <a:pt x="5782" y="1835"/>
                </a:lnTo>
                <a:lnTo>
                  <a:pt x="5779" y="1830"/>
                </a:lnTo>
                <a:lnTo>
                  <a:pt x="5774" y="1825"/>
                </a:lnTo>
                <a:lnTo>
                  <a:pt x="5760" y="1814"/>
                </a:lnTo>
                <a:lnTo>
                  <a:pt x="5760" y="1814"/>
                </a:lnTo>
                <a:lnTo>
                  <a:pt x="5745" y="1803"/>
                </a:lnTo>
                <a:lnTo>
                  <a:pt x="5737" y="1793"/>
                </a:lnTo>
                <a:lnTo>
                  <a:pt x="5732" y="1788"/>
                </a:lnTo>
                <a:lnTo>
                  <a:pt x="5732" y="1787"/>
                </a:lnTo>
                <a:lnTo>
                  <a:pt x="5732" y="1787"/>
                </a:lnTo>
                <a:close/>
                <a:moveTo>
                  <a:pt x="7665" y="2475"/>
                </a:moveTo>
                <a:lnTo>
                  <a:pt x="7665" y="2475"/>
                </a:lnTo>
                <a:lnTo>
                  <a:pt x="7664" y="2472"/>
                </a:lnTo>
                <a:lnTo>
                  <a:pt x="7664" y="2472"/>
                </a:lnTo>
                <a:lnTo>
                  <a:pt x="7665" y="2475"/>
                </a:lnTo>
                <a:lnTo>
                  <a:pt x="7665" y="2475"/>
                </a:lnTo>
                <a:close/>
                <a:moveTo>
                  <a:pt x="7821" y="949"/>
                </a:moveTo>
                <a:lnTo>
                  <a:pt x="7821" y="949"/>
                </a:lnTo>
                <a:lnTo>
                  <a:pt x="7800" y="917"/>
                </a:lnTo>
                <a:lnTo>
                  <a:pt x="7794" y="905"/>
                </a:lnTo>
                <a:lnTo>
                  <a:pt x="7790" y="896"/>
                </a:lnTo>
                <a:lnTo>
                  <a:pt x="7790" y="891"/>
                </a:lnTo>
                <a:lnTo>
                  <a:pt x="7790" y="886"/>
                </a:lnTo>
                <a:lnTo>
                  <a:pt x="7797" y="875"/>
                </a:lnTo>
                <a:lnTo>
                  <a:pt x="7806" y="860"/>
                </a:lnTo>
                <a:lnTo>
                  <a:pt x="7821" y="841"/>
                </a:lnTo>
                <a:lnTo>
                  <a:pt x="7821" y="841"/>
                </a:lnTo>
                <a:lnTo>
                  <a:pt x="7839" y="820"/>
                </a:lnTo>
                <a:lnTo>
                  <a:pt x="7850" y="803"/>
                </a:lnTo>
                <a:lnTo>
                  <a:pt x="7859" y="787"/>
                </a:lnTo>
                <a:lnTo>
                  <a:pt x="7866" y="775"/>
                </a:lnTo>
                <a:lnTo>
                  <a:pt x="7874" y="759"/>
                </a:lnTo>
                <a:lnTo>
                  <a:pt x="7875" y="753"/>
                </a:lnTo>
                <a:lnTo>
                  <a:pt x="7875" y="753"/>
                </a:lnTo>
                <a:lnTo>
                  <a:pt x="7912" y="721"/>
                </a:lnTo>
                <a:lnTo>
                  <a:pt x="7961" y="677"/>
                </a:lnTo>
                <a:lnTo>
                  <a:pt x="7961" y="677"/>
                </a:lnTo>
                <a:lnTo>
                  <a:pt x="7964" y="676"/>
                </a:lnTo>
                <a:lnTo>
                  <a:pt x="7967" y="674"/>
                </a:lnTo>
                <a:lnTo>
                  <a:pt x="7975" y="674"/>
                </a:lnTo>
                <a:lnTo>
                  <a:pt x="7983" y="677"/>
                </a:lnTo>
                <a:lnTo>
                  <a:pt x="7993" y="681"/>
                </a:lnTo>
                <a:lnTo>
                  <a:pt x="8004" y="684"/>
                </a:lnTo>
                <a:lnTo>
                  <a:pt x="8014" y="685"/>
                </a:lnTo>
                <a:lnTo>
                  <a:pt x="8017" y="685"/>
                </a:lnTo>
                <a:lnTo>
                  <a:pt x="8022" y="684"/>
                </a:lnTo>
                <a:lnTo>
                  <a:pt x="8026" y="681"/>
                </a:lnTo>
                <a:lnTo>
                  <a:pt x="8030" y="677"/>
                </a:lnTo>
                <a:lnTo>
                  <a:pt x="8030" y="677"/>
                </a:lnTo>
                <a:lnTo>
                  <a:pt x="8063" y="636"/>
                </a:lnTo>
                <a:lnTo>
                  <a:pt x="8076" y="623"/>
                </a:lnTo>
                <a:lnTo>
                  <a:pt x="8087" y="613"/>
                </a:lnTo>
                <a:lnTo>
                  <a:pt x="8097" y="607"/>
                </a:lnTo>
                <a:lnTo>
                  <a:pt x="8105" y="604"/>
                </a:lnTo>
                <a:lnTo>
                  <a:pt x="8111" y="602"/>
                </a:lnTo>
                <a:lnTo>
                  <a:pt x="8119" y="600"/>
                </a:lnTo>
                <a:lnTo>
                  <a:pt x="8119" y="600"/>
                </a:lnTo>
                <a:lnTo>
                  <a:pt x="8184" y="600"/>
                </a:lnTo>
                <a:lnTo>
                  <a:pt x="8184" y="600"/>
                </a:lnTo>
                <a:lnTo>
                  <a:pt x="8190" y="605"/>
                </a:lnTo>
                <a:lnTo>
                  <a:pt x="8195" y="610"/>
                </a:lnTo>
                <a:lnTo>
                  <a:pt x="8203" y="615"/>
                </a:lnTo>
                <a:lnTo>
                  <a:pt x="8211" y="616"/>
                </a:lnTo>
                <a:lnTo>
                  <a:pt x="8221" y="616"/>
                </a:lnTo>
                <a:lnTo>
                  <a:pt x="8225" y="613"/>
                </a:lnTo>
                <a:lnTo>
                  <a:pt x="8229" y="612"/>
                </a:lnTo>
                <a:lnTo>
                  <a:pt x="8233" y="607"/>
                </a:lnTo>
                <a:lnTo>
                  <a:pt x="8237" y="600"/>
                </a:lnTo>
                <a:lnTo>
                  <a:pt x="8237" y="600"/>
                </a:lnTo>
                <a:lnTo>
                  <a:pt x="8241" y="596"/>
                </a:lnTo>
                <a:lnTo>
                  <a:pt x="8248" y="589"/>
                </a:lnTo>
                <a:lnTo>
                  <a:pt x="8256" y="584"/>
                </a:lnTo>
                <a:lnTo>
                  <a:pt x="8264" y="580"/>
                </a:lnTo>
                <a:lnTo>
                  <a:pt x="8283" y="573"/>
                </a:lnTo>
                <a:lnTo>
                  <a:pt x="8304" y="568"/>
                </a:lnTo>
                <a:lnTo>
                  <a:pt x="8323" y="567"/>
                </a:lnTo>
                <a:lnTo>
                  <a:pt x="8343" y="567"/>
                </a:lnTo>
                <a:lnTo>
                  <a:pt x="8355" y="570"/>
                </a:lnTo>
                <a:lnTo>
                  <a:pt x="8360" y="572"/>
                </a:lnTo>
                <a:lnTo>
                  <a:pt x="8363" y="573"/>
                </a:lnTo>
                <a:lnTo>
                  <a:pt x="8363" y="573"/>
                </a:lnTo>
                <a:lnTo>
                  <a:pt x="8367" y="580"/>
                </a:lnTo>
                <a:lnTo>
                  <a:pt x="8368" y="588"/>
                </a:lnTo>
                <a:lnTo>
                  <a:pt x="8370" y="596"/>
                </a:lnTo>
                <a:lnTo>
                  <a:pt x="8368" y="604"/>
                </a:lnTo>
                <a:lnTo>
                  <a:pt x="8365" y="616"/>
                </a:lnTo>
                <a:lnTo>
                  <a:pt x="8363" y="621"/>
                </a:lnTo>
                <a:lnTo>
                  <a:pt x="8269" y="636"/>
                </a:lnTo>
                <a:lnTo>
                  <a:pt x="8269" y="636"/>
                </a:lnTo>
                <a:lnTo>
                  <a:pt x="8259" y="634"/>
                </a:lnTo>
                <a:lnTo>
                  <a:pt x="8248" y="633"/>
                </a:lnTo>
                <a:lnTo>
                  <a:pt x="8235" y="633"/>
                </a:lnTo>
                <a:lnTo>
                  <a:pt x="8221" y="633"/>
                </a:lnTo>
                <a:lnTo>
                  <a:pt x="8208" y="636"/>
                </a:lnTo>
                <a:lnTo>
                  <a:pt x="8195" y="641"/>
                </a:lnTo>
                <a:lnTo>
                  <a:pt x="8188" y="645"/>
                </a:lnTo>
                <a:lnTo>
                  <a:pt x="8184" y="650"/>
                </a:lnTo>
                <a:lnTo>
                  <a:pt x="8184" y="650"/>
                </a:lnTo>
                <a:lnTo>
                  <a:pt x="8176" y="660"/>
                </a:lnTo>
                <a:lnTo>
                  <a:pt x="8166" y="668"/>
                </a:lnTo>
                <a:lnTo>
                  <a:pt x="8147" y="681"/>
                </a:lnTo>
                <a:lnTo>
                  <a:pt x="8132" y="689"/>
                </a:lnTo>
                <a:lnTo>
                  <a:pt x="8126" y="692"/>
                </a:lnTo>
                <a:lnTo>
                  <a:pt x="8126" y="692"/>
                </a:lnTo>
                <a:lnTo>
                  <a:pt x="8116" y="694"/>
                </a:lnTo>
                <a:lnTo>
                  <a:pt x="8105" y="697"/>
                </a:lnTo>
                <a:lnTo>
                  <a:pt x="8091" y="700"/>
                </a:lnTo>
                <a:lnTo>
                  <a:pt x="8076" y="708"/>
                </a:lnTo>
                <a:lnTo>
                  <a:pt x="8058" y="718"/>
                </a:lnTo>
                <a:lnTo>
                  <a:pt x="8044" y="730"/>
                </a:lnTo>
                <a:lnTo>
                  <a:pt x="8036" y="738"/>
                </a:lnTo>
                <a:lnTo>
                  <a:pt x="8030" y="746"/>
                </a:lnTo>
                <a:lnTo>
                  <a:pt x="8030" y="746"/>
                </a:lnTo>
                <a:lnTo>
                  <a:pt x="8017" y="764"/>
                </a:lnTo>
                <a:lnTo>
                  <a:pt x="8002" y="780"/>
                </a:lnTo>
                <a:lnTo>
                  <a:pt x="7975" y="807"/>
                </a:lnTo>
                <a:lnTo>
                  <a:pt x="7964" y="820"/>
                </a:lnTo>
                <a:lnTo>
                  <a:pt x="7954" y="832"/>
                </a:lnTo>
                <a:lnTo>
                  <a:pt x="7948" y="843"/>
                </a:lnTo>
                <a:lnTo>
                  <a:pt x="7946" y="848"/>
                </a:lnTo>
                <a:lnTo>
                  <a:pt x="7946" y="852"/>
                </a:lnTo>
                <a:lnTo>
                  <a:pt x="7946" y="852"/>
                </a:lnTo>
                <a:lnTo>
                  <a:pt x="7944" y="865"/>
                </a:lnTo>
                <a:lnTo>
                  <a:pt x="7940" y="885"/>
                </a:lnTo>
                <a:lnTo>
                  <a:pt x="7935" y="905"/>
                </a:lnTo>
                <a:lnTo>
                  <a:pt x="7932" y="930"/>
                </a:lnTo>
                <a:lnTo>
                  <a:pt x="7930" y="952"/>
                </a:lnTo>
                <a:lnTo>
                  <a:pt x="7930" y="962"/>
                </a:lnTo>
                <a:lnTo>
                  <a:pt x="7933" y="971"/>
                </a:lnTo>
                <a:lnTo>
                  <a:pt x="7936" y="979"/>
                </a:lnTo>
                <a:lnTo>
                  <a:pt x="7943" y="987"/>
                </a:lnTo>
                <a:lnTo>
                  <a:pt x="7951" y="992"/>
                </a:lnTo>
                <a:lnTo>
                  <a:pt x="7961" y="997"/>
                </a:lnTo>
                <a:lnTo>
                  <a:pt x="7961" y="997"/>
                </a:lnTo>
                <a:lnTo>
                  <a:pt x="7943" y="997"/>
                </a:lnTo>
                <a:lnTo>
                  <a:pt x="7925" y="995"/>
                </a:lnTo>
                <a:lnTo>
                  <a:pt x="7904" y="994"/>
                </a:lnTo>
                <a:lnTo>
                  <a:pt x="7880" y="989"/>
                </a:lnTo>
                <a:lnTo>
                  <a:pt x="7869" y="984"/>
                </a:lnTo>
                <a:lnTo>
                  <a:pt x="7858" y="979"/>
                </a:lnTo>
                <a:lnTo>
                  <a:pt x="7847" y="973"/>
                </a:lnTo>
                <a:lnTo>
                  <a:pt x="7837" y="966"/>
                </a:lnTo>
                <a:lnTo>
                  <a:pt x="7829" y="958"/>
                </a:lnTo>
                <a:lnTo>
                  <a:pt x="7821" y="949"/>
                </a:lnTo>
                <a:lnTo>
                  <a:pt x="7821" y="949"/>
                </a:lnTo>
                <a:close/>
                <a:moveTo>
                  <a:pt x="5315" y="1392"/>
                </a:moveTo>
                <a:lnTo>
                  <a:pt x="5315" y="1392"/>
                </a:lnTo>
                <a:lnTo>
                  <a:pt x="5309" y="1398"/>
                </a:lnTo>
                <a:lnTo>
                  <a:pt x="5302" y="1403"/>
                </a:lnTo>
                <a:lnTo>
                  <a:pt x="5296" y="1406"/>
                </a:lnTo>
                <a:lnTo>
                  <a:pt x="5288" y="1410"/>
                </a:lnTo>
                <a:lnTo>
                  <a:pt x="5280" y="1410"/>
                </a:lnTo>
                <a:lnTo>
                  <a:pt x="5272" y="1410"/>
                </a:lnTo>
                <a:lnTo>
                  <a:pt x="5257" y="1406"/>
                </a:lnTo>
                <a:lnTo>
                  <a:pt x="5243" y="1403"/>
                </a:lnTo>
                <a:lnTo>
                  <a:pt x="5233" y="1397"/>
                </a:lnTo>
                <a:lnTo>
                  <a:pt x="5222" y="1392"/>
                </a:lnTo>
                <a:lnTo>
                  <a:pt x="5159" y="1392"/>
                </a:lnTo>
                <a:lnTo>
                  <a:pt x="5159" y="1392"/>
                </a:lnTo>
                <a:lnTo>
                  <a:pt x="5166" y="1384"/>
                </a:lnTo>
                <a:lnTo>
                  <a:pt x="5171" y="1376"/>
                </a:lnTo>
                <a:lnTo>
                  <a:pt x="5175" y="1365"/>
                </a:lnTo>
                <a:lnTo>
                  <a:pt x="5179" y="1355"/>
                </a:lnTo>
                <a:lnTo>
                  <a:pt x="5179" y="1350"/>
                </a:lnTo>
                <a:lnTo>
                  <a:pt x="5177" y="1345"/>
                </a:lnTo>
                <a:lnTo>
                  <a:pt x="5175" y="1340"/>
                </a:lnTo>
                <a:lnTo>
                  <a:pt x="5172" y="1336"/>
                </a:lnTo>
                <a:lnTo>
                  <a:pt x="5167" y="1332"/>
                </a:lnTo>
                <a:lnTo>
                  <a:pt x="5159" y="1329"/>
                </a:lnTo>
                <a:lnTo>
                  <a:pt x="5159" y="1329"/>
                </a:lnTo>
                <a:lnTo>
                  <a:pt x="5118" y="1315"/>
                </a:lnTo>
                <a:lnTo>
                  <a:pt x="5118" y="1315"/>
                </a:lnTo>
                <a:lnTo>
                  <a:pt x="5116" y="1304"/>
                </a:lnTo>
                <a:lnTo>
                  <a:pt x="5114" y="1294"/>
                </a:lnTo>
                <a:lnTo>
                  <a:pt x="5113" y="1281"/>
                </a:lnTo>
                <a:lnTo>
                  <a:pt x="5116" y="1270"/>
                </a:lnTo>
                <a:lnTo>
                  <a:pt x="5118" y="1263"/>
                </a:lnTo>
                <a:lnTo>
                  <a:pt x="5121" y="1260"/>
                </a:lnTo>
                <a:lnTo>
                  <a:pt x="5126" y="1255"/>
                </a:lnTo>
                <a:lnTo>
                  <a:pt x="5132" y="1254"/>
                </a:lnTo>
                <a:lnTo>
                  <a:pt x="5138" y="1252"/>
                </a:lnTo>
                <a:lnTo>
                  <a:pt x="5148" y="1252"/>
                </a:lnTo>
                <a:lnTo>
                  <a:pt x="5148" y="1252"/>
                </a:lnTo>
                <a:lnTo>
                  <a:pt x="5158" y="1255"/>
                </a:lnTo>
                <a:lnTo>
                  <a:pt x="5166" y="1257"/>
                </a:lnTo>
                <a:lnTo>
                  <a:pt x="5174" y="1262"/>
                </a:lnTo>
                <a:lnTo>
                  <a:pt x="5182" y="1267"/>
                </a:lnTo>
                <a:lnTo>
                  <a:pt x="5193" y="1278"/>
                </a:lnTo>
                <a:lnTo>
                  <a:pt x="5201" y="1289"/>
                </a:lnTo>
                <a:lnTo>
                  <a:pt x="5207" y="1302"/>
                </a:lnTo>
                <a:lnTo>
                  <a:pt x="5212" y="1312"/>
                </a:lnTo>
                <a:lnTo>
                  <a:pt x="5216" y="1321"/>
                </a:lnTo>
                <a:lnTo>
                  <a:pt x="5216" y="1321"/>
                </a:lnTo>
                <a:lnTo>
                  <a:pt x="5220" y="1312"/>
                </a:lnTo>
                <a:lnTo>
                  <a:pt x="5233" y="1289"/>
                </a:lnTo>
                <a:lnTo>
                  <a:pt x="5243" y="1276"/>
                </a:lnTo>
                <a:lnTo>
                  <a:pt x="5254" y="1265"/>
                </a:lnTo>
                <a:lnTo>
                  <a:pt x="5265" y="1257"/>
                </a:lnTo>
                <a:lnTo>
                  <a:pt x="5272" y="1254"/>
                </a:lnTo>
                <a:lnTo>
                  <a:pt x="5278" y="1252"/>
                </a:lnTo>
                <a:lnTo>
                  <a:pt x="5278" y="1252"/>
                </a:lnTo>
                <a:lnTo>
                  <a:pt x="5296" y="1249"/>
                </a:lnTo>
                <a:lnTo>
                  <a:pt x="5307" y="1249"/>
                </a:lnTo>
                <a:lnTo>
                  <a:pt x="5318" y="1251"/>
                </a:lnTo>
                <a:lnTo>
                  <a:pt x="5341" y="1252"/>
                </a:lnTo>
                <a:lnTo>
                  <a:pt x="5341" y="1252"/>
                </a:lnTo>
                <a:lnTo>
                  <a:pt x="5371" y="1252"/>
                </a:lnTo>
                <a:lnTo>
                  <a:pt x="5397" y="1251"/>
                </a:lnTo>
                <a:lnTo>
                  <a:pt x="5423" y="1249"/>
                </a:lnTo>
                <a:lnTo>
                  <a:pt x="5423" y="1249"/>
                </a:lnTo>
                <a:lnTo>
                  <a:pt x="5431" y="1284"/>
                </a:lnTo>
                <a:lnTo>
                  <a:pt x="5439" y="1308"/>
                </a:lnTo>
                <a:lnTo>
                  <a:pt x="5442" y="1316"/>
                </a:lnTo>
                <a:lnTo>
                  <a:pt x="5443" y="1320"/>
                </a:lnTo>
                <a:lnTo>
                  <a:pt x="5443" y="1320"/>
                </a:lnTo>
                <a:lnTo>
                  <a:pt x="5453" y="1326"/>
                </a:lnTo>
                <a:lnTo>
                  <a:pt x="5460" y="1331"/>
                </a:lnTo>
                <a:lnTo>
                  <a:pt x="5464" y="1337"/>
                </a:lnTo>
                <a:lnTo>
                  <a:pt x="5468" y="1344"/>
                </a:lnTo>
                <a:lnTo>
                  <a:pt x="5468" y="1349"/>
                </a:lnTo>
                <a:lnTo>
                  <a:pt x="5466" y="1352"/>
                </a:lnTo>
                <a:lnTo>
                  <a:pt x="5463" y="1355"/>
                </a:lnTo>
                <a:lnTo>
                  <a:pt x="5458" y="1358"/>
                </a:lnTo>
                <a:lnTo>
                  <a:pt x="5451" y="1361"/>
                </a:lnTo>
                <a:lnTo>
                  <a:pt x="5443" y="1363"/>
                </a:lnTo>
                <a:lnTo>
                  <a:pt x="5443" y="1363"/>
                </a:lnTo>
                <a:lnTo>
                  <a:pt x="5426" y="1368"/>
                </a:lnTo>
                <a:lnTo>
                  <a:pt x="5408" y="1368"/>
                </a:lnTo>
                <a:lnTo>
                  <a:pt x="5373" y="1368"/>
                </a:lnTo>
                <a:lnTo>
                  <a:pt x="5357" y="1368"/>
                </a:lnTo>
                <a:lnTo>
                  <a:pt x="5341" y="1371"/>
                </a:lnTo>
                <a:lnTo>
                  <a:pt x="5334" y="1374"/>
                </a:lnTo>
                <a:lnTo>
                  <a:pt x="5326" y="1379"/>
                </a:lnTo>
                <a:lnTo>
                  <a:pt x="5320" y="1384"/>
                </a:lnTo>
                <a:lnTo>
                  <a:pt x="5315" y="1392"/>
                </a:lnTo>
                <a:lnTo>
                  <a:pt x="5315" y="1392"/>
                </a:lnTo>
                <a:close/>
                <a:moveTo>
                  <a:pt x="6371" y="448"/>
                </a:moveTo>
                <a:lnTo>
                  <a:pt x="6371" y="448"/>
                </a:lnTo>
                <a:lnTo>
                  <a:pt x="6387" y="454"/>
                </a:lnTo>
                <a:lnTo>
                  <a:pt x="6408" y="464"/>
                </a:lnTo>
                <a:lnTo>
                  <a:pt x="6436" y="477"/>
                </a:lnTo>
                <a:lnTo>
                  <a:pt x="6436" y="511"/>
                </a:lnTo>
                <a:lnTo>
                  <a:pt x="6456" y="539"/>
                </a:lnTo>
                <a:lnTo>
                  <a:pt x="6456" y="539"/>
                </a:lnTo>
                <a:lnTo>
                  <a:pt x="6463" y="544"/>
                </a:lnTo>
                <a:lnTo>
                  <a:pt x="6472" y="551"/>
                </a:lnTo>
                <a:lnTo>
                  <a:pt x="6484" y="555"/>
                </a:lnTo>
                <a:lnTo>
                  <a:pt x="6495" y="559"/>
                </a:lnTo>
                <a:lnTo>
                  <a:pt x="6516" y="565"/>
                </a:lnTo>
                <a:lnTo>
                  <a:pt x="6524" y="567"/>
                </a:lnTo>
                <a:lnTo>
                  <a:pt x="6524" y="567"/>
                </a:lnTo>
                <a:lnTo>
                  <a:pt x="6541" y="555"/>
                </a:lnTo>
                <a:lnTo>
                  <a:pt x="6572" y="533"/>
                </a:lnTo>
                <a:lnTo>
                  <a:pt x="6657" y="469"/>
                </a:lnTo>
                <a:lnTo>
                  <a:pt x="6657" y="469"/>
                </a:lnTo>
                <a:lnTo>
                  <a:pt x="6657" y="469"/>
                </a:lnTo>
                <a:lnTo>
                  <a:pt x="6657" y="469"/>
                </a:lnTo>
                <a:lnTo>
                  <a:pt x="6657" y="469"/>
                </a:lnTo>
                <a:lnTo>
                  <a:pt x="6657" y="469"/>
                </a:lnTo>
                <a:lnTo>
                  <a:pt x="6692" y="511"/>
                </a:lnTo>
                <a:lnTo>
                  <a:pt x="6692" y="511"/>
                </a:lnTo>
                <a:lnTo>
                  <a:pt x="6710" y="504"/>
                </a:lnTo>
                <a:lnTo>
                  <a:pt x="6750" y="486"/>
                </a:lnTo>
                <a:lnTo>
                  <a:pt x="6773" y="477"/>
                </a:lnTo>
                <a:lnTo>
                  <a:pt x="6792" y="467"/>
                </a:lnTo>
                <a:lnTo>
                  <a:pt x="6805" y="458"/>
                </a:lnTo>
                <a:lnTo>
                  <a:pt x="6808" y="453"/>
                </a:lnTo>
                <a:lnTo>
                  <a:pt x="6810" y="448"/>
                </a:lnTo>
                <a:lnTo>
                  <a:pt x="6810" y="448"/>
                </a:lnTo>
                <a:lnTo>
                  <a:pt x="6808" y="441"/>
                </a:lnTo>
                <a:lnTo>
                  <a:pt x="6803" y="438"/>
                </a:lnTo>
                <a:lnTo>
                  <a:pt x="6795" y="435"/>
                </a:lnTo>
                <a:lnTo>
                  <a:pt x="6784" y="433"/>
                </a:lnTo>
                <a:lnTo>
                  <a:pt x="6753" y="433"/>
                </a:lnTo>
                <a:lnTo>
                  <a:pt x="6712" y="435"/>
                </a:lnTo>
                <a:lnTo>
                  <a:pt x="6641" y="372"/>
                </a:lnTo>
                <a:lnTo>
                  <a:pt x="6641" y="372"/>
                </a:lnTo>
                <a:lnTo>
                  <a:pt x="6683" y="384"/>
                </a:lnTo>
                <a:lnTo>
                  <a:pt x="6741" y="400"/>
                </a:lnTo>
                <a:lnTo>
                  <a:pt x="6741" y="400"/>
                </a:lnTo>
                <a:lnTo>
                  <a:pt x="6744" y="400"/>
                </a:lnTo>
                <a:lnTo>
                  <a:pt x="6747" y="400"/>
                </a:lnTo>
                <a:lnTo>
                  <a:pt x="6753" y="397"/>
                </a:lnTo>
                <a:lnTo>
                  <a:pt x="6769" y="385"/>
                </a:lnTo>
                <a:lnTo>
                  <a:pt x="6782" y="377"/>
                </a:lnTo>
                <a:lnTo>
                  <a:pt x="6798" y="371"/>
                </a:lnTo>
                <a:lnTo>
                  <a:pt x="6821" y="368"/>
                </a:lnTo>
                <a:lnTo>
                  <a:pt x="6835" y="366"/>
                </a:lnTo>
                <a:lnTo>
                  <a:pt x="6851" y="366"/>
                </a:lnTo>
                <a:lnTo>
                  <a:pt x="6851" y="366"/>
                </a:lnTo>
                <a:lnTo>
                  <a:pt x="6863" y="361"/>
                </a:lnTo>
                <a:lnTo>
                  <a:pt x="6891" y="348"/>
                </a:lnTo>
                <a:lnTo>
                  <a:pt x="6906" y="342"/>
                </a:lnTo>
                <a:lnTo>
                  <a:pt x="6920" y="334"/>
                </a:lnTo>
                <a:lnTo>
                  <a:pt x="6933" y="324"/>
                </a:lnTo>
                <a:lnTo>
                  <a:pt x="6940" y="316"/>
                </a:lnTo>
                <a:lnTo>
                  <a:pt x="6940" y="316"/>
                </a:lnTo>
                <a:lnTo>
                  <a:pt x="6941" y="313"/>
                </a:lnTo>
                <a:lnTo>
                  <a:pt x="6941" y="310"/>
                </a:lnTo>
                <a:lnTo>
                  <a:pt x="6941" y="307"/>
                </a:lnTo>
                <a:lnTo>
                  <a:pt x="6938" y="303"/>
                </a:lnTo>
                <a:lnTo>
                  <a:pt x="6930" y="299"/>
                </a:lnTo>
                <a:lnTo>
                  <a:pt x="6919" y="295"/>
                </a:lnTo>
                <a:lnTo>
                  <a:pt x="6904" y="292"/>
                </a:lnTo>
                <a:lnTo>
                  <a:pt x="6887" y="291"/>
                </a:lnTo>
                <a:lnTo>
                  <a:pt x="6851" y="289"/>
                </a:lnTo>
                <a:lnTo>
                  <a:pt x="6851" y="289"/>
                </a:lnTo>
                <a:lnTo>
                  <a:pt x="6795" y="289"/>
                </a:lnTo>
                <a:lnTo>
                  <a:pt x="6741" y="289"/>
                </a:lnTo>
                <a:lnTo>
                  <a:pt x="6741" y="289"/>
                </a:lnTo>
                <a:lnTo>
                  <a:pt x="6672" y="289"/>
                </a:lnTo>
                <a:lnTo>
                  <a:pt x="6672" y="289"/>
                </a:lnTo>
                <a:lnTo>
                  <a:pt x="6665" y="291"/>
                </a:lnTo>
                <a:lnTo>
                  <a:pt x="6660" y="292"/>
                </a:lnTo>
                <a:lnTo>
                  <a:pt x="6652" y="299"/>
                </a:lnTo>
                <a:lnTo>
                  <a:pt x="6643" y="308"/>
                </a:lnTo>
                <a:lnTo>
                  <a:pt x="6636" y="321"/>
                </a:lnTo>
                <a:lnTo>
                  <a:pt x="6627" y="342"/>
                </a:lnTo>
                <a:lnTo>
                  <a:pt x="6622" y="352"/>
                </a:lnTo>
                <a:lnTo>
                  <a:pt x="6622" y="352"/>
                </a:lnTo>
                <a:lnTo>
                  <a:pt x="6615" y="347"/>
                </a:lnTo>
                <a:lnTo>
                  <a:pt x="6598" y="337"/>
                </a:lnTo>
                <a:lnTo>
                  <a:pt x="6583" y="332"/>
                </a:lnTo>
                <a:lnTo>
                  <a:pt x="6567" y="327"/>
                </a:lnTo>
                <a:lnTo>
                  <a:pt x="6546" y="324"/>
                </a:lnTo>
                <a:lnTo>
                  <a:pt x="6524" y="323"/>
                </a:lnTo>
                <a:lnTo>
                  <a:pt x="6524" y="358"/>
                </a:lnTo>
                <a:lnTo>
                  <a:pt x="6524" y="358"/>
                </a:lnTo>
                <a:lnTo>
                  <a:pt x="6514" y="356"/>
                </a:lnTo>
                <a:lnTo>
                  <a:pt x="6485" y="352"/>
                </a:lnTo>
                <a:lnTo>
                  <a:pt x="6444" y="340"/>
                </a:lnTo>
                <a:lnTo>
                  <a:pt x="6418" y="334"/>
                </a:lnTo>
                <a:lnTo>
                  <a:pt x="6392" y="324"/>
                </a:lnTo>
                <a:lnTo>
                  <a:pt x="6392" y="324"/>
                </a:lnTo>
                <a:lnTo>
                  <a:pt x="6387" y="323"/>
                </a:lnTo>
                <a:lnTo>
                  <a:pt x="6381" y="323"/>
                </a:lnTo>
                <a:lnTo>
                  <a:pt x="6370" y="324"/>
                </a:lnTo>
                <a:lnTo>
                  <a:pt x="6358" y="329"/>
                </a:lnTo>
                <a:lnTo>
                  <a:pt x="6349" y="339"/>
                </a:lnTo>
                <a:lnTo>
                  <a:pt x="6346" y="344"/>
                </a:lnTo>
                <a:lnTo>
                  <a:pt x="6342" y="348"/>
                </a:lnTo>
                <a:lnTo>
                  <a:pt x="6339" y="355"/>
                </a:lnTo>
                <a:lnTo>
                  <a:pt x="6339" y="360"/>
                </a:lnTo>
                <a:lnTo>
                  <a:pt x="6339" y="366"/>
                </a:lnTo>
                <a:lnTo>
                  <a:pt x="6341" y="372"/>
                </a:lnTo>
                <a:lnTo>
                  <a:pt x="6344" y="380"/>
                </a:lnTo>
                <a:lnTo>
                  <a:pt x="6350" y="387"/>
                </a:lnTo>
                <a:lnTo>
                  <a:pt x="6350" y="387"/>
                </a:lnTo>
                <a:lnTo>
                  <a:pt x="6355" y="393"/>
                </a:lnTo>
                <a:lnTo>
                  <a:pt x="6358" y="403"/>
                </a:lnTo>
                <a:lnTo>
                  <a:pt x="6365" y="424"/>
                </a:lnTo>
                <a:lnTo>
                  <a:pt x="6370" y="441"/>
                </a:lnTo>
                <a:lnTo>
                  <a:pt x="6371" y="448"/>
                </a:lnTo>
                <a:lnTo>
                  <a:pt x="6371" y="448"/>
                </a:lnTo>
                <a:close/>
                <a:moveTo>
                  <a:pt x="6684" y="448"/>
                </a:moveTo>
                <a:lnTo>
                  <a:pt x="6684" y="448"/>
                </a:lnTo>
                <a:lnTo>
                  <a:pt x="6684" y="448"/>
                </a:lnTo>
                <a:lnTo>
                  <a:pt x="6684" y="448"/>
                </a:lnTo>
                <a:close/>
                <a:moveTo>
                  <a:pt x="6659" y="469"/>
                </a:moveTo>
                <a:lnTo>
                  <a:pt x="6659" y="469"/>
                </a:lnTo>
                <a:lnTo>
                  <a:pt x="6659" y="469"/>
                </a:lnTo>
                <a:lnTo>
                  <a:pt x="6659" y="469"/>
                </a:lnTo>
                <a:lnTo>
                  <a:pt x="6659" y="469"/>
                </a:lnTo>
                <a:lnTo>
                  <a:pt x="6659" y="469"/>
                </a:lnTo>
                <a:close/>
                <a:moveTo>
                  <a:pt x="6667" y="462"/>
                </a:moveTo>
                <a:lnTo>
                  <a:pt x="6667" y="462"/>
                </a:lnTo>
                <a:lnTo>
                  <a:pt x="6672" y="459"/>
                </a:lnTo>
                <a:lnTo>
                  <a:pt x="6672" y="459"/>
                </a:lnTo>
                <a:lnTo>
                  <a:pt x="6667" y="462"/>
                </a:lnTo>
                <a:lnTo>
                  <a:pt x="6667" y="462"/>
                </a:lnTo>
                <a:close/>
                <a:moveTo>
                  <a:pt x="6672" y="458"/>
                </a:moveTo>
                <a:lnTo>
                  <a:pt x="6672" y="458"/>
                </a:lnTo>
                <a:lnTo>
                  <a:pt x="6676" y="454"/>
                </a:lnTo>
                <a:lnTo>
                  <a:pt x="6676" y="454"/>
                </a:lnTo>
                <a:lnTo>
                  <a:pt x="6672" y="458"/>
                </a:lnTo>
                <a:lnTo>
                  <a:pt x="6672" y="458"/>
                </a:lnTo>
                <a:close/>
                <a:moveTo>
                  <a:pt x="6680" y="451"/>
                </a:moveTo>
                <a:lnTo>
                  <a:pt x="6680" y="451"/>
                </a:lnTo>
                <a:lnTo>
                  <a:pt x="6683" y="450"/>
                </a:lnTo>
                <a:lnTo>
                  <a:pt x="6683" y="450"/>
                </a:lnTo>
                <a:lnTo>
                  <a:pt x="6680" y="451"/>
                </a:lnTo>
                <a:lnTo>
                  <a:pt x="6680" y="451"/>
                </a:lnTo>
                <a:close/>
                <a:moveTo>
                  <a:pt x="6683" y="450"/>
                </a:moveTo>
                <a:lnTo>
                  <a:pt x="6683" y="450"/>
                </a:lnTo>
                <a:lnTo>
                  <a:pt x="6684" y="448"/>
                </a:lnTo>
                <a:lnTo>
                  <a:pt x="6684" y="448"/>
                </a:lnTo>
                <a:lnTo>
                  <a:pt x="6683" y="450"/>
                </a:lnTo>
                <a:lnTo>
                  <a:pt x="6683" y="450"/>
                </a:lnTo>
                <a:close/>
                <a:moveTo>
                  <a:pt x="7712" y="4580"/>
                </a:moveTo>
                <a:lnTo>
                  <a:pt x="7712" y="4580"/>
                </a:lnTo>
                <a:lnTo>
                  <a:pt x="7697" y="4599"/>
                </a:lnTo>
                <a:lnTo>
                  <a:pt x="7689" y="4619"/>
                </a:lnTo>
                <a:lnTo>
                  <a:pt x="7684" y="4636"/>
                </a:lnTo>
                <a:lnTo>
                  <a:pt x="7683" y="4656"/>
                </a:lnTo>
                <a:lnTo>
                  <a:pt x="7683" y="4656"/>
                </a:lnTo>
                <a:lnTo>
                  <a:pt x="7681" y="4667"/>
                </a:lnTo>
                <a:lnTo>
                  <a:pt x="7678" y="4680"/>
                </a:lnTo>
                <a:lnTo>
                  <a:pt x="7665" y="4707"/>
                </a:lnTo>
                <a:lnTo>
                  <a:pt x="7654" y="4733"/>
                </a:lnTo>
                <a:lnTo>
                  <a:pt x="7649" y="4744"/>
                </a:lnTo>
                <a:lnTo>
                  <a:pt x="7648" y="4753"/>
                </a:lnTo>
                <a:lnTo>
                  <a:pt x="7648" y="4753"/>
                </a:lnTo>
                <a:lnTo>
                  <a:pt x="7648" y="4837"/>
                </a:lnTo>
                <a:lnTo>
                  <a:pt x="7648" y="4837"/>
                </a:lnTo>
                <a:lnTo>
                  <a:pt x="7648" y="4850"/>
                </a:lnTo>
                <a:lnTo>
                  <a:pt x="7641" y="4882"/>
                </a:lnTo>
                <a:lnTo>
                  <a:pt x="7636" y="4898"/>
                </a:lnTo>
                <a:lnTo>
                  <a:pt x="7631" y="4914"/>
                </a:lnTo>
                <a:lnTo>
                  <a:pt x="7627" y="4920"/>
                </a:lnTo>
                <a:lnTo>
                  <a:pt x="7623" y="4927"/>
                </a:lnTo>
                <a:lnTo>
                  <a:pt x="7619" y="4930"/>
                </a:lnTo>
                <a:lnTo>
                  <a:pt x="7614" y="4933"/>
                </a:lnTo>
                <a:lnTo>
                  <a:pt x="7614" y="4933"/>
                </a:lnTo>
                <a:lnTo>
                  <a:pt x="7583" y="4945"/>
                </a:lnTo>
                <a:lnTo>
                  <a:pt x="7556" y="4957"/>
                </a:lnTo>
                <a:lnTo>
                  <a:pt x="7534" y="4967"/>
                </a:lnTo>
                <a:lnTo>
                  <a:pt x="7513" y="4975"/>
                </a:lnTo>
                <a:lnTo>
                  <a:pt x="7505" y="4977"/>
                </a:lnTo>
                <a:lnTo>
                  <a:pt x="7497" y="4977"/>
                </a:lnTo>
                <a:lnTo>
                  <a:pt x="7490" y="4977"/>
                </a:lnTo>
                <a:lnTo>
                  <a:pt x="7485" y="4972"/>
                </a:lnTo>
                <a:lnTo>
                  <a:pt x="7481" y="4967"/>
                </a:lnTo>
                <a:lnTo>
                  <a:pt x="7477" y="4959"/>
                </a:lnTo>
                <a:lnTo>
                  <a:pt x="7476" y="4948"/>
                </a:lnTo>
                <a:lnTo>
                  <a:pt x="7474" y="4933"/>
                </a:lnTo>
                <a:lnTo>
                  <a:pt x="7474" y="4933"/>
                </a:lnTo>
                <a:lnTo>
                  <a:pt x="7477" y="4928"/>
                </a:lnTo>
                <a:lnTo>
                  <a:pt x="7481" y="4916"/>
                </a:lnTo>
                <a:lnTo>
                  <a:pt x="7481" y="4904"/>
                </a:lnTo>
                <a:lnTo>
                  <a:pt x="7481" y="4890"/>
                </a:lnTo>
                <a:lnTo>
                  <a:pt x="7479" y="4872"/>
                </a:lnTo>
                <a:lnTo>
                  <a:pt x="7474" y="4850"/>
                </a:lnTo>
                <a:lnTo>
                  <a:pt x="7474" y="4850"/>
                </a:lnTo>
                <a:lnTo>
                  <a:pt x="7466" y="4813"/>
                </a:lnTo>
                <a:lnTo>
                  <a:pt x="7463" y="4800"/>
                </a:lnTo>
                <a:lnTo>
                  <a:pt x="7461" y="4789"/>
                </a:lnTo>
                <a:lnTo>
                  <a:pt x="7463" y="4781"/>
                </a:lnTo>
                <a:lnTo>
                  <a:pt x="7465" y="4774"/>
                </a:lnTo>
                <a:lnTo>
                  <a:pt x="7468" y="4768"/>
                </a:lnTo>
                <a:lnTo>
                  <a:pt x="7474" y="4760"/>
                </a:lnTo>
                <a:lnTo>
                  <a:pt x="7474" y="4760"/>
                </a:lnTo>
                <a:lnTo>
                  <a:pt x="7477" y="4755"/>
                </a:lnTo>
                <a:lnTo>
                  <a:pt x="7479" y="4749"/>
                </a:lnTo>
                <a:lnTo>
                  <a:pt x="7479" y="4741"/>
                </a:lnTo>
                <a:lnTo>
                  <a:pt x="7477" y="4731"/>
                </a:lnTo>
                <a:lnTo>
                  <a:pt x="7471" y="4709"/>
                </a:lnTo>
                <a:lnTo>
                  <a:pt x="7465" y="4686"/>
                </a:lnTo>
                <a:lnTo>
                  <a:pt x="7460" y="4664"/>
                </a:lnTo>
                <a:lnTo>
                  <a:pt x="7460" y="4652"/>
                </a:lnTo>
                <a:lnTo>
                  <a:pt x="7460" y="4643"/>
                </a:lnTo>
                <a:lnTo>
                  <a:pt x="7461" y="4635"/>
                </a:lnTo>
                <a:lnTo>
                  <a:pt x="7466" y="4628"/>
                </a:lnTo>
                <a:lnTo>
                  <a:pt x="7473" y="4623"/>
                </a:lnTo>
                <a:lnTo>
                  <a:pt x="7481" y="4622"/>
                </a:lnTo>
                <a:lnTo>
                  <a:pt x="7481" y="4622"/>
                </a:lnTo>
                <a:lnTo>
                  <a:pt x="7516" y="4619"/>
                </a:lnTo>
                <a:lnTo>
                  <a:pt x="7529" y="4617"/>
                </a:lnTo>
                <a:lnTo>
                  <a:pt x="7538" y="4614"/>
                </a:lnTo>
                <a:lnTo>
                  <a:pt x="7550" y="4611"/>
                </a:lnTo>
                <a:lnTo>
                  <a:pt x="7558" y="4606"/>
                </a:lnTo>
                <a:lnTo>
                  <a:pt x="7569" y="4598"/>
                </a:lnTo>
                <a:lnTo>
                  <a:pt x="7580" y="4587"/>
                </a:lnTo>
                <a:lnTo>
                  <a:pt x="7580" y="4587"/>
                </a:lnTo>
                <a:lnTo>
                  <a:pt x="7593" y="4575"/>
                </a:lnTo>
                <a:lnTo>
                  <a:pt x="7606" y="4564"/>
                </a:lnTo>
                <a:lnTo>
                  <a:pt x="7630" y="4545"/>
                </a:lnTo>
                <a:lnTo>
                  <a:pt x="7639" y="4537"/>
                </a:lnTo>
                <a:lnTo>
                  <a:pt x="7648" y="4527"/>
                </a:lnTo>
                <a:lnTo>
                  <a:pt x="7654" y="4516"/>
                </a:lnTo>
                <a:lnTo>
                  <a:pt x="7654" y="4509"/>
                </a:lnTo>
                <a:lnTo>
                  <a:pt x="7656" y="4503"/>
                </a:lnTo>
                <a:lnTo>
                  <a:pt x="7656" y="4503"/>
                </a:lnTo>
                <a:lnTo>
                  <a:pt x="7656" y="4498"/>
                </a:lnTo>
                <a:lnTo>
                  <a:pt x="7659" y="4497"/>
                </a:lnTo>
                <a:lnTo>
                  <a:pt x="7662" y="4495"/>
                </a:lnTo>
                <a:lnTo>
                  <a:pt x="7667" y="4497"/>
                </a:lnTo>
                <a:lnTo>
                  <a:pt x="7678" y="4505"/>
                </a:lnTo>
                <a:lnTo>
                  <a:pt x="7691" y="4519"/>
                </a:lnTo>
                <a:lnTo>
                  <a:pt x="7704" y="4535"/>
                </a:lnTo>
                <a:lnTo>
                  <a:pt x="7712" y="4551"/>
                </a:lnTo>
                <a:lnTo>
                  <a:pt x="7715" y="4559"/>
                </a:lnTo>
                <a:lnTo>
                  <a:pt x="7715" y="4567"/>
                </a:lnTo>
                <a:lnTo>
                  <a:pt x="7715" y="4574"/>
                </a:lnTo>
                <a:lnTo>
                  <a:pt x="7712" y="4580"/>
                </a:lnTo>
                <a:lnTo>
                  <a:pt x="7712" y="4580"/>
                </a:lnTo>
                <a:close/>
              </a:path>
            </a:pathLst>
          </a:custGeom>
          <a:solidFill>
            <a:schemeClr val="tx2">
              <a:lumMod val="20000"/>
              <a:lumOff val="80000"/>
            </a:schemeClr>
          </a:solidFill>
          <a:ln>
            <a:noFill/>
          </a:ln>
        </p:spPr>
        <p:txBody>
          <a:bodyPr vert="horz" wrap="square" lIns="91440" tIns="45720" rIns="91440" bIns="45720" numCol="1" anchor="t" anchorCtr="0" compatLnSpc="1"/>
          <a:lstStyle/>
          <a:p>
            <a:endParaRPr lang="zh-CN" altLang="en-US"/>
          </a:p>
        </p:txBody>
      </p:sp>
      <p:sp>
        <p:nvSpPr>
          <p:cNvPr id="170" name="椭圆 169"/>
          <p:cNvSpPr/>
          <p:nvPr>
            <p:custDataLst>
              <p:tags r:id="rId55"/>
            </p:custDataLst>
          </p:nvPr>
        </p:nvSpPr>
        <p:spPr>
          <a:xfrm>
            <a:off x="31034514" y="8759545"/>
            <a:ext cx="180000" cy="180000"/>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椭圆 170"/>
          <p:cNvSpPr/>
          <p:nvPr>
            <p:custDataLst>
              <p:tags r:id="rId56"/>
            </p:custDataLst>
          </p:nvPr>
        </p:nvSpPr>
        <p:spPr>
          <a:xfrm>
            <a:off x="27324792" y="8085464"/>
            <a:ext cx="180000" cy="180000"/>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椭圆 179"/>
          <p:cNvSpPr/>
          <p:nvPr>
            <p:custDataLst>
              <p:tags r:id="rId57"/>
            </p:custDataLst>
          </p:nvPr>
        </p:nvSpPr>
        <p:spPr>
          <a:xfrm>
            <a:off x="28801520" y="9248608"/>
            <a:ext cx="180000" cy="180000"/>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椭圆 186"/>
          <p:cNvSpPr/>
          <p:nvPr>
            <p:custDataLst>
              <p:tags r:id="rId58"/>
            </p:custDataLst>
          </p:nvPr>
        </p:nvSpPr>
        <p:spPr>
          <a:xfrm>
            <a:off x="27717550" y="8697112"/>
            <a:ext cx="180000" cy="180000"/>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p:cNvSpPr/>
          <p:nvPr>
            <p:custDataLst>
              <p:tags r:id="rId59"/>
            </p:custDataLst>
          </p:nvPr>
        </p:nvSpPr>
        <p:spPr>
          <a:xfrm>
            <a:off x="31353606" y="10710040"/>
            <a:ext cx="180000" cy="180000"/>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椭圆 203"/>
          <p:cNvSpPr/>
          <p:nvPr>
            <p:custDataLst>
              <p:tags r:id="rId60"/>
            </p:custDataLst>
          </p:nvPr>
        </p:nvSpPr>
        <p:spPr>
          <a:xfrm>
            <a:off x="24339603" y="8117457"/>
            <a:ext cx="180000" cy="180000"/>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椭圆 204"/>
          <p:cNvSpPr/>
          <p:nvPr>
            <p:custDataLst>
              <p:tags r:id="rId61"/>
            </p:custDataLst>
          </p:nvPr>
        </p:nvSpPr>
        <p:spPr>
          <a:xfrm>
            <a:off x="30395715" y="9911361"/>
            <a:ext cx="180000" cy="180000"/>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椭圆 205"/>
          <p:cNvSpPr/>
          <p:nvPr>
            <p:custDataLst>
              <p:tags r:id="rId62"/>
            </p:custDataLst>
          </p:nvPr>
        </p:nvSpPr>
        <p:spPr>
          <a:xfrm>
            <a:off x="27486267" y="8460831"/>
            <a:ext cx="180000" cy="180000"/>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椭圆 206"/>
          <p:cNvSpPr/>
          <p:nvPr>
            <p:custDataLst>
              <p:tags r:id="rId63"/>
            </p:custDataLst>
          </p:nvPr>
        </p:nvSpPr>
        <p:spPr>
          <a:xfrm>
            <a:off x="30082027" y="9321526"/>
            <a:ext cx="180000" cy="180000"/>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椭圆 207"/>
          <p:cNvSpPr/>
          <p:nvPr>
            <p:custDataLst>
              <p:tags r:id="rId64"/>
            </p:custDataLst>
          </p:nvPr>
        </p:nvSpPr>
        <p:spPr>
          <a:xfrm>
            <a:off x="30758545" y="8716695"/>
            <a:ext cx="180000" cy="180000"/>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custDataLst>
              <p:tags r:id="rId65"/>
            </p:custDataLst>
          </p:nvPr>
        </p:nvSpPr>
        <p:spPr>
          <a:xfrm>
            <a:off x="25406032" y="8513916"/>
            <a:ext cx="180000" cy="180000"/>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custDataLst>
              <p:tags r:id="rId66"/>
            </p:custDataLst>
          </p:nvPr>
        </p:nvSpPr>
        <p:spPr>
          <a:xfrm>
            <a:off x="27172369" y="8213199"/>
            <a:ext cx="180000" cy="180000"/>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custDataLst>
              <p:tags r:id="rId67"/>
            </p:custDataLst>
          </p:nvPr>
        </p:nvSpPr>
        <p:spPr>
          <a:xfrm>
            <a:off x="28675198" y="9350684"/>
            <a:ext cx="180000" cy="180000"/>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custDataLst>
              <p:tags r:id="rId68"/>
            </p:custDataLst>
          </p:nvPr>
        </p:nvSpPr>
        <p:spPr>
          <a:xfrm>
            <a:off x="30924057" y="8885075"/>
            <a:ext cx="180000" cy="180000"/>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custDataLst>
              <p:tags r:id="rId69"/>
            </p:custDataLst>
          </p:nvPr>
        </p:nvSpPr>
        <p:spPr>
          <a:xfrm>
            <a:off x="31175688" y="8708825"/>
            <a:ext cx="180000" cy="180000"/>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custDataLst>
              <p:tags r:id="rId70"/>
            </p:custDataLst>
          </p:nvPr>
        </p:nvSpPr>
        <p:spPr>
          <a:xfrm>
            <a:off x="31165056" y="8569933"/>
            <a:ext cx="180000" cy="180000"/>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custDataLst>
              <p:tags r:id="rId71"/>
            </p:custDataLst>
          </p:nvPr>
        </p:nvSpPr>
        <p:spPr>
          <a:xfrm>
            <a:off x="23624663" y="11582339"/>
            <a:ext cx="2943294" cy="646331"/>
          </a:xfrm>
          <a:prstGeom prst="rect">
            <a:avLst/>
          </a:prstGeom>
          <a:noFill/>
        </p:spPr>
        <p:txBody>
          <a:bodyPr wrap="square" numCol="1" rtlCol="0">
            <a:spAutoFit/>
          </a:bodyPr>
          <a:lstStyle/>
          <a:p>
            <a:r>
              <a:rPr kumimoji="1" lang="zh-CN" altLang="en-US" sz="2000" dirty="0">
                <a:solidFill>
                  <a:schemeClr val="bg1"/>
                </a:solidFill>
                <a:latin typeface="微软雅黑" panose="020B0503020204020204" pitchFamily="34" charset="-122"/>
                <a:ea typeface="微软雅黑" panose="020B0503020204020204" pitchFamily="34" charset="-122"/>
              </a:rPr>
              <a:t>美国</a:t>
            </a:r>
            <a:r>
              <a:rPr kumimoji="1" lang="en-US" altLang="zh-CN" sz="2000" dirty="0">
                <a:solidFill>
                  <a:schemeClr val="bg1"/>
                </a:solidFill>
                <a:latin typeface="微软雅黑" panose="020B0503020204020204" pitchFamily="34" charset="-122"/>
                <a:ea typeface="微软雅黑" panose="020B0503020204020204" pitchFamily="34" charset="-122"/>
              </a:rPr>
              <a:t>4</a:t>
            </a:r>
            <a:r>
              <a:rPr kumimoji="1" lang="zh-CN" altLang="en-US" sz="2000" dirty="0">
                <a:solidFill>
                  <a:schemeClr val="bg1"/>
                </a:solidFill>
                <a:latin typeface="微软雅黑" panose="020B0503020204020204" pitchFamily="34" charset="-122"/>
                <a:ea typeface="微软雅黑" panose="020B0503020204020204" pitchFamily="34" charset="-122"/>
              </a:rPr>
              <a:t>家</a:t>
            </a:r>
            <a:endParaRPr kumimoji="1" lang="en-US" altLang="zh-CN" sz="2000" dirty="0">
              <a:solidFill>
                <a:schemeClr val="bg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kumimoji="1" lang="zh-CN" altLang="en-US" sz="1600" dirty="0">
                <a:solidFill>
                  <a:schemeClr val="bg1"/>
                </a:solidFill>
                <a:latin typeface="微软雅黑" panose="020B0503020204020204" pitchFamily="34" charset="-122"/>
                <a:ea typeface="微软雅黑" panose="020B0503020204020204" pitchFamily="34" charset="-122"/>
              </a:rPr>
              <a:t>销售</a:t>
            </a:r>
            <a:r>
              <a:rPr kumimoji="1" lang="en-US" altLang="zh-CN" sz="1600" dirty="0">
                <a:solidFill>
                  <a:schemeClr val="bg1"/>
                </a:solidFill>
                <a:latin typeface="微软雅黑" panose="020B0503020204020204" pitchFamily="34" charset="-122"/>
                <a:ea typeface="微软雅黑" panose="020B0503020204020204" pitchFamily="34" charset="-122"/>
              </a:rPr>
              <a:t>&amp;</a:t>
            </a:r>
            <a:r>
              <a:rPr kumimoji="1" lang="zh-CN" altLang="en-US" sz="1600" dirty="0">
                <a:solidFill>
                  <a:schemeClr val="bg1"/>
                </a:solidFill>
                <a:latin typeface="微软雅黑" panose="020B0503020204020204" pitchFamily="34" charset="-122"/>
                <a:ea typeface="微软雅黑" panose="020B0503020204020204" pitchFamily="34" charset="-122"/>
              </a:rPr>
              <a:t>投资，年收入</a:t>
            </a:r>
            <a:r>
              <a:rPr kumimoji="1" lang="en-US" altLang="zh-CN" sz="1600" dirty="0">
                <a:solidFill>
                  <a:schemeClr val="bg1"/>
                </a:solidFill>
                <a:latin typeface="微软雅黑" panose="020B0503020204020204" pitchFamily="34" charset="-122"/>
                <a:ea typeface="微软雅黑" panose="020B0503020204020204" pitchFamily="34" charset="-122"/>
              </a:rPr>
              <a:t>70</a:t>
            </a:r>
            <a:r>
              <a:rPr kumimoji="1" lang="zh-CN" altLang="en-US" sz="1600" dirty="0">
                <a:solidFill>
                  <a:schemeClr val="bg1"/>
                </a:solidFill>
                <a:latin typeface="微软雅黑" panose="020B0503020204020204" pitchFamily="34" charset="-122"/>
                <a:ea typeface="微软雅黑" panose="020B0503020204020204" pitchFamily="34" charset="-122"/>
              </a:rPr>
              <a:t>亿元</a:t>
            </a:r>
            <a:endParaRPr kumimoji="1"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custDataLst>
              <p:tags r:id="rId72"/>
            </p:custDataLst>
          </p:nvPr>
        </p:nvSpPr>
        <p:spPr>
          <a:xfrm>
            <a:off x="23626115" y="13155462"/>
            <a:ext cx="8989589" cy="400110"/>
          </a:xfrm>
          <a:prstGeom prst="rect">
            <a:avLst/>
          </a:prstGeom>
          <a:noFill/>
        </p:spPr>
        <p:txBody>
          <a:bodyPr wrap="square" numCol="1" rtlCol="0">
            <a:spAutoFit/>
          </a:bodyPr>
          <a:lstStyle/>
          <a:p>
            <a:r>
              <a:rPr kumimoji="1" lang="zh-CN" altLang="en-US" sz="2000" dirty="0">
                <a:solidFill>
                  <a:schemeClr val="bg1"/>
                </a:solidFill>
                <a:latin typeface="微软雅黑" panose="020B0503020204020204" pitchFamily="34" charset="-122"/>
                <a:ea typeface="微软雅黑" panose="020B0503020204020204" pitchFamily="34" charset="-122"/>
              </a:rPr>
              <a:t>澳大利亚、加拿大、德国、新加坡、韩国、越南、开曼群岛各</a:t>
            </a:r>
            <a:r>
              <a:rPr kumimoji="1" lang="en-US" altLang="zh-CN" sz="2000" dirty="0">
                <a:solidFill>
                  <a:schemeClr val="bg1"/>
                </a:solidFill>
                <a:latin typeface="微软雅黑" panose="020B0503020204020204" pitchFamily="34" charset="-122"/>
                <a:ea typeface="微软雅黑" panose="020B0503020204020204" pitchFamily="34" charset="-122"/>
              </a:rPr>
              <a:t>1</a:t>
            </a:r>
            <a:r>
              <a:rPr kumimoji="1" lang="zh-CN" altLang="en-US" sz="2000" dirty="0">
                <a:solidFill>
                  <a:schemeClr val="bg1"/>
                </a:solidFill>
                <a:latin typeface="微软雅黑" panose="020B0503020204020204" pitchFamily="34" charset="-122"/>
                <a:ea typeface="微软雅黑" panose="020B0503020204020204" pitchFamily="34" charset="-122"/>
              </a:rPr>
              <a:t>家</a:t>
            </a:r>
            <a:endParaRPr kumimoji="1"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custDataLst>
              <p:tags r:id="rId73"/>
            </p:custDataLst>
          </p:nvPr>
        </p:nvSpPr>
        <p:spPr>
          <a:xfrm>
            <a:off x="26956282" y="11594821"/>
            <a:ext cx="2943294" cy="646331"/>
          </a:xfrm>
          <a:prstGeom prst="rect">
            <a:avLst/>
          </a:prstGeom>
          <a:noFill/>
        </p:spPr>
        <p:txBody>
          <a:bodyPr wrap="square" numCol="1" rtlCol="0">
            <a:spAutoFit/>
          </a:bodyPr>
          <a:lstStyle/>
          <a:p>
            <a:r>
              <a:rPr kumimoji="1" lang="zh-CN" altLang="en-US" sz="2000" dirty="0">
                <a:solidFill>
                  <a:schemeClr val="bg1"/>
                </a:solidFill>
                <a:latin typeface="微软雅黑" panose="020B0503020204020204" pitchFamily="34" charset="-122"/>
                <a:ea typeface="微软雅黑" panose="020B0503020204020204" pitchFamily="34" charset="-122"/>
              </a:rPr>
              <a:t>日本</a:t>
            </a:r>
            <a:r>
              <a:rPr kumimoji="1" lang="en-US" altLang="zh-CN" sz="2000" dirty="0">
                <a:solidFill>
                  <a:schemeClr val="bg1"/>
                </a:solidFill>
                <a:latin typeface="微软雅黑" panose="020B0503020204020204" pitchFamily="34" charset="-122"/>
                <a:ea typeface="微软雅黑" panose="020B0503020204020204" pitchFamily="34" charset="-122"/>
              </a:rPr>
              <a:t>4</a:t>
            </a:r>
            <a:r>
              <a:rPr kumimoji="1" lang="zh-CN" altLang="en-US" sz="2000" dirty="0">
                <a:solidFill>
                  <a:schemeClr val="bg1"/>
                </a:solidFill>
                <a:latin typeface="微软雅黑" panose="020B0503020204020204" pitchFamily="34" charset="-122"/>
                <a:ea typeface="微软雅黑" panose="020B0503020204020204" pitchFamily="34" charset="-122"/>
              </a:rPr>
              <a:t>家</a:t>
            </a:r>
            <a:endParaRPr kumimoji="1" lang="en-US" altLang="zh-CN" sz="2000" dirty="0">
              <a:solidFill>
                <a:schemeClr val="bg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kumimoji="1" lang="zh-CN" altLang="en-US" sz="1600" dirty="0">
                <a:solidFill>
                  <a:schemeClr val="bg1"/>
                </a:solidFill>
                <a:latin typeface="微软雅黑" panose="020B0503020204020204" pitchFamily="34" charset="-122"/>
                <a:ea typeface="微软雅黑" panose="020B0503020204020204" pitchFamily="34" charset="-122"/>
              </a:rPr>
              <a:t>销售，年收入</a:t>
            </a:r>
            <a:r>
              <a:rPr kumimoji="1" lang="en-US" altLang="zh-CN" sz="1600" dirty="0">
                <a:solidFill>
                  <a:schemeClr val="bg1"/>
                </a:solidFill>
                <a:latin typeface="微软雅黑" panose="020B0503020204020204" pitchFamily="34" charset="-122"/>
                <a:ea typeface="微软雅黑" panose="020B0503020204020204" pitchFamily="34" charset="-122"/>
              </a:rPr>
              <a:t>18</a:t>
            </a:r>
            <a:r>
              <a:rPr kumimoji="1" lang="zh-CN" altLang="en-US" sz="1600" dirty="0">
                <a:solidFill>
                  <a:schemeClr val="bg1"/>
                </a:solidFill>
                <a:latin typeface="微软雅黑" panose="020B0503020204020204" pitchFamily="34" charset="-122"/>
                <a:ea typeface="微软雅黑" panose="020B0503020204020204" pitchFamily="34" charset="-122"/>
              </a:rPr>
              <a:t>亿元</a:t>
            </a:r>
            <a:endParaRPr kumimoji="1"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custDataLst>
              <p:tags r:id="rId74"/>
            </p:custDataLst>
          </p:nvPr>
        </p:nvSpPr>
        <p:spPr>
          <a:xfrm>
            <a:off x="29710489" y="11584976"/>
            <a:ext cx="3405072" cy="646331"/>
          </a:xfrm>
          <a:prstGeom prst="rect">
            <a:avLst/>
          </a:prstGeom>
          <a:noFill/>
        </p:spPr>
        <p:txBody>
          <a:bodyPr wrap="square" numCol="1" rtlCol="0">
            <a:spAutoFit/>
          </a:bodyPr>
          <a:lstStyle/>
          <a:p>
            <a:r>
              <a:rPr kumimoji="1" lang="zh-CN" altLang="en-US" sz="2000" dirty="0">
                <a:solidFill>
                  <a:schemeClr val="bg1"/>
                </a:solidFill>
                <a:latin typeface="微软雅黑" panose="020B0503020204020204" pitchFamily="34" charset="-122"/>
                <a:ea typeface="微软雅黑" panose="020B0503020204020204" pitchFamily="34" charset="-122"/>
              </a:rPr>
              <a:t>英国</a:t>
            </a:r>
            <a:r>
              <a:rPr kumimoji="1" lang="en-US" altLang="zh-CN" sz="2000" dirty="0">
                <a:solidFill>
                  <a:schemeClr val="bg1"/>
                </a:solidFill>
                <a:latin typeface="微软雅黑" panose="020B0503020204020204" pitchFamily="34" charset="-122"/>
                <a:ea typeface="微软雅黑" panose="020B0503020204020204" pitchFamily="34" charset="-122"/>
              </a:rPr>
              <a:t>2</a:t>
            </a:r>
            <a:r>
              <a:rPr kumimoji="1" lang="zh-CN" altLang="en-US" sz="2000" dirty="0">
                <a:solidFill>
                  <a:schemeClr val="bg1"/>
                </a:solidFill>
                <a:latin typeface="微软雅黑" panose="020B0503020204020204" pitchFamily="34" charset="-122"/>
                <a:ea typeface="微软雅黑" panose="020B0503020204020204" pitchFamily="34" charset="-122"/>
              </a:rPr>
              <a:t>家，德国</a:t>
            </a:r>
            <a:r>
              <a:rPr kumimoji="1" lang="en-US" altLang="zh-CN" sz="2000" dirty="0">
                <a:solidFill>
                  <a:schemeClr val="bg1"/>
                </a:solidFill>
                <a:latin typeface="微软雅黑" panose="020B0503020204020204" pitchFamily="34" charset="-122"/>
                <a:ea typeface="微软雅黑" panose="020B0503020204020204" pitchFamily="34" charset="-122"/>
              </a:rPr>
              <a:t>1</a:t>
            </a:r>
            <a:r>
              <a:rPr kumimoji="1" lang="zh-CN" altLang="en-US" sz="2000" dirty="0">
                <a:solidFill>
                  <a:schemeClr val="bg1"/>
                </a:solidFill>
                <a:latin typeface="微软雅黑" panose="020B0503020204020204" pitchFamily="34" charset="-122"/>
                <a:ea typeface="微软雅黑" panose="020B0503020204020204" pitchFamily="34" charset="-122"/>
              </a:rPr>
              <a:t>家</a:t>
            </a:r>
            <a:endParaRPr kumimoji="1" lang="en-US" altLang="zh-CN" sz="2000" dirty="0">
              <a:solidFill>
                <a:schemeClr val="bg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kumimoji="1" lang="zh-CN" altLang="en-US" sz="1600" dirty="0">
                <a:solidFill>
                  <a:schemeClr val="bg1"/>
                </a:solidFill>
                <a:latin typeface="微软雅黑" panose="020B0503020204020204" pitchFamily="34" charset="-122"/>
                <a:ea typeface="微软雅黑" panose="020B0503020204020204" pitchFamily="34" charset="-122"/>
              </a:rPr>
              <a:t>销售，欧洲地区年收入</a:t>
            </a:r>
            <a:r>
              <a:rPr kumimoji="1" lang="en-US" altLang="zh-CN" sz="1600" dirty="0">
                <a:solidFill>
                  <a:schemeClr val="bg1"/>
                </a:solidFill>
                <a:latin typeface="微软雅黑" panose="020B0503020204020204" pitchFamily="34" charset="-122"/>
                <a:ea typeface="微软雅黑" panose="020B0503020204020204" pitchFamily="34" charset="-122"/>
              </a:rPr>
              <a:t>40.3</a:t>
            </a:r>
            <a:r>
              <a:rPr kumimoji="1" lang="zh-CN" altLang="en-US" sz="1600" dirty="0">
                <a:solidFill>
                  <a:schemeClr val="bg1"/>
                </a:solidFill>
                <a:latin typeface="微软雅黑" panose="020B0503020204020204" pitchFamily="34" charset="-122"/>
                <a:ea typeface="微软雅黑" panose="020B0503020204020204" pitchFamily="34" charset="-122"/>
              </a:rPr>
              <a:t>亿元</a:t>
            </a:r>
            <a:endParaRPr kumimoji="1"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custDataLst>
              <p:tags r:id="rId75"/>
            </p:custDataLst>
          </p:nvPr>
        </p:nvSpPr>
        <p:spPr>
          <a:xfrm>
            <a:off x="23624663" y="12355410"/>
            <a:ext cx="2254938" cy="646331"/>
          </a:xfrm>
          <a:prstGeom prst="rect">
            <a:avLst/>
          </a:prstGeom>
          <a:noFill/>
        </p:spPr>
        <p:txBody>
          <a:bodyPr wrap="square" numCol="1" rtlCol="0">
            <a:spAutoFit/>
          </a:bodyPr>
          <a:lstStyle/>
          <a:p>
            <a:r>
              <a:rPr kumimoji="1" lang="zh-CN" altLang="en-US" sz="2000" dirty="0">
                <a:solidFill>
                  <a:schemeClr val="bg1"/>
                </a:solidFill>
                <a:latin typeface="微软雅黑" panose="020B0503020204020204" pitchFamily="34" charset="-122"/>
                <a:ea typeface="微软雅黑" panose="020B0503020204020204" pitchFamily="34" charset="-122"/>
              </a:rPr>
              <a:t>阿联酋</a:t>
            </a:r>
            <a:r>
              <a:rPr kumimoji="1" lang="en-US" altLang="zh-CN" sz="2000" dirty="0">
                <a:solidFill>
                  <a:schemeClr val="bg1"/>
                </a:solidFill>
                <a:latin typeface="微软雅黑" panose="020B0503020204020204" pitchFamily="34" charset="-122"/>
                <a:ea typeface="微软雅黑" panose="020B0503020204020204" pitchFamily="34" charset="-122"/>
              </a:rPr>
              <a:t>2</a:t>
            </a:r>
            <a:r>
              <a:rPr kumimoji="1" lang="zh-CN" altLang="en-US" sz="2000" dirty="0">
                <a:solidFill>
                  <a:schemeClr val="bg1"/>
                </a:solidFill>
                <a:latin typeface="微软雅黑" panose="020B0503020204020204" pitchFamily="34" charset="-122"/>
                <a:ea typeface="微软雅黑" panose="020B0503020204020204" pitchFamily="34" charset="-122"/>
              </a:rPr>
              <a:t>家</a:t>
            </a:r>
            <a:endParaRPr kumimoji="1" lang="en-US" altLang="zh-CN" sz="2000" dirty="0">
              <a:solidFill>
                <a:schemeClr val="bg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kumimoji="1" lang="zh-CN" altLang="en-US" sz="1600" dirty="0">
                <a:solidFill>
                  <a:schemeClr val="bg1"/>
                </a:solidFill>
                <a:latin typeface="微软雅黑" panose="020B0503020204020204" pitchFamily="34" charset="-122"/>
                <a:ea typeface="微软雅黑" panose="020B0503020204020204" pitchFamily="34" charset="-122"/>
              </a:rPr>
              <a:t>销售</a:t>
            </a:r>
            <a:endParaRPr kumimoji="1"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32" name="文本框 31"/>
          <p:cNvSpPr txBox="1"/>
          <p:nvPr>
            <p:custDataLst>
              <p:tags r:id="rId76"/>
            </p:custDataLst>
          </p:nvPr>
        </p:nvSpPr>
        <p:spPr>
          <a:xfrm>
            <a:off x="26977198" y="12380701"/>
            <a:ext cx="2345136" cy="646331"/>
          </a:xfrm>
          <a:prstGeom prst="rect">
            <a:avLst/>
          </a:prstGeom>
          <a:noFill/>
        </p:spPr>
        <p:txBody>
          <a:bodyPr wrap="square" numCol="1" rtlCol="0">
            <a:spAutoFit/>
          </a:bodyPr>
          <a:lstStyle/>
          <a:p>
            <a:r>
              <a:rPr kumimoji="1" lang="zh-CN" altLang="en-US" sz="2000" dirty="0">
                <a:solidFill>
                  <a:schemeClr val="bg1"/>
                </a:solidFill>
                <a:latin typeface="微软雅黑" panose="020B0503020204020204" pitchFamily="34" charset="-122"/>
                <a:ea typeface="微软雅黑" panose="020B0503020204020204" pitchFamily="34" charset="-122"/>
              </a:rPr>
              <a:t>马耳他</a:t>
            </a:r>
            <a:r>
              <a:rPr kumimoji="1" lang="en-US" altLang="zh-CN" sz="2000" dirty="0">
                <a:solidFill>
                  <a:schemeClr val="bg1"/>
                </a:solidFill>
                <a:latin typeface="微软雅黑" panose="020B0503020204020204" pitchFamily="34" charset="-122"/>
                <a:ea typeface="微软雅黑" panose="020B0503020204020204" pitchFamily="34" charset="-122"/>
              </a:rPr>
              <a:t>2</a:t>
            </a:r>
            <a:r>
              <a:rPr kumimoji="1" lang="zh-CN" altLang="en-US" sz="2000" dirty="0">
                <a:solidFill>
                  <a:schemeClr val="bg1"/>
                </a:solidFill>
                <a:latin typeface="微软雅黑" panose="020B0503020204020204" pitchFamily="34" charset="-122"/>
                <a:ea typeface="微软雅黑" panose="020B0503020204020204" pitchFamily="34" charset="-122"/>
              </a:rPr>
              <a:t>家</a:t>
            </a:r>
            <a:endParaRPr kumimoji="1" lang="en-US" altLang="zh-CN" sz="2000" dirty="0">
              <a:solidFill>
                <a:schemeClr val="bg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kumimoji="1" lang="zh-CN" altLang="en-US" sz="1600" dirty="0">
                <a:solidFill>
                  <a:schemeClr val="bg1"/>
                </a:solidFill>
                <a:latin typeface="微软雅黑" panose="020B0503020204020204" pitchFamily="34" charset="-122"/>
                <a:ea typeface="微软雅黑" panose="020B0503020204020204" pitchFamily="34" charset="-122"/>
              </a:rPr>
              <a:t>销售</a:t>
            </a:r>
            <a:r>
              <a:rPr kumimoji="1" lang="en-US" altLang="zh-CN" sz="1600" dirty="0">
                <a:solidFill>
                  <a:schemeClr val="bg1"/>
                </a:solidFill>
                <a:latin typeface="微软雅黑" panose="020B0503020204020204" pitchFamily="34" charset="-122"/>
                <a:ea typeface="微软雅黑" panose="020B0503020204020204" pitchFamily="34" charset="-122"/>
              </a:rPr>
              <a:t>&amp;</a:t>
            </a:r>
            <a:r>
              <a:rPr kumimoji="1" lang="zh-CN" altLang="en-US" sz="1600" dirty="0">
                <a:solidFill>
                  <a:schemeClr val="bg1"/>
                </a:solidFill>
                <a:latin typeface="微软雅黑" panose="020B0503020204020204" pitchFamily="34" charset="-122"/>
                <a:ea typeface="微软雅黑" panose="020B0503020204020204" pitchFamily="34" charset="-122"/>
              </a:rPr>
              <a:t>投资</a:t>
            </a:r>
            <a:endParaRPr kumimoji="1"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custDataLst>
              <p:tags r:id="rId77"/>
            </p:custDataLst>
          </p:nvPr>
        </p:nvSpPr>
        <p:spPr>
          <a:xfrm>
            <a:off x="29719500" y="12380700"/>
            <a:ext cx="2345136" cy="646331"/>
          </a:xfrm>
          <a:prstGeom prst="rect">
            <a:avLst/>
          </a:prstGeom>
          <a:noFill/>
        </p:spPr>
        <p:txBody>
          <a:bodyPr wrap="square" numCol="1" rtlCol="0">
            <a:spAutoFit/>
          </a:bodyPr>
          <a:lstStyle/>
          <a:p>
            <a:r>
              <a:rPr kumimoji="1" lang="zh-CN" altLang="en-US" sz="2000" dirty="0">
                <a:solidFill>
                  <a:schemeClr val="bg1"/>
                </a:solidFill>
                <a:latin typeface="微软雅黑" panose="020B0503020204020204" pitchFamily="34" charset="-122"/>
                <a:ea typeface="微软雅黑" panose="020B0503020204020204" pitchFamily="34" charset="-122"/>
              </a:rPr>
              <a:t>中国香港</a:t>
            </a:r>
            <a:r>
              <a:rPr kumimoji="1" lang="en-US" altLang="zh-CN" sz="2000" dirty="0">
                <a:solidFill>
                  <a:schemeClr val="bg1"/>
                </a:solidFill>
                <a:latin typeface="微软雅黑" panose="020B0503020204020204" pitchFamily="34" charset="-122"/>
                <a:ea typeface="微软雅黑" panose="020B0503020204020204" pitchFamily="34" charset="-122"/>
              </a:rPr>
              <a:t>2</a:t>
            </a:r>
            <a:r>
              <a:rPr kumimoji="1" lang="zh-CN" altLang="en-US" sz="2000" dirty="0">
                <a:solidFill>
                  <a:schemeClr val="bg1"/>
                </a:solidFill>
                <a:latin typeface="微软雅黑" panose="020B0503020204020204" pitchFamily="34" charset="-122"/>
                <a:ea typeface="微软雅黑" panose="020B0503020204020204" pitchFamily="34" charset="-122"/>
              </a:rPr>
              <a:t>家</a:t>
            </a:r>
            <a:endParaRPr kumimoji="1" lang="en-US" altLang="zh-CN" sz="2000" dirty="0">
              <a:solidFill>
                <a:schemeClr val="bg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kumimoji="1" lang="zh-CN" altLang="en-US" sz="1600" dirty="0">
                <a:solidFill>
                  <a:schemeClr val="bg1"/>
                </a:solidFill>
                <a:latin typeface="微软雅黑" panose="020B0503020204020204" pitchFamily="34" charset="-122"/>
                <a:ea typeface="微软雅黑" panose="020B0503020204020204" pitchFamily="34" charset="-122"/>
              </a:rPr>
              <a:t>销售</a:t>
            </a:r>
            <a:r>
              <a:rPr kumimoji="1" lang="en-US" altLang="zh-CN" sz="1600" dirty="0">
                <a:solidFill>
                  <a:schemeClr val="bg1"/>
                </a:solidFill>
                <a:latin typeface="微软雅黑" panose="020B0503020204020204" pitchFamily="34" charset="-122"/>
                <a:ea typeface="微软雅黑" panose="020B0503020204020204" pitchFamily="34" charset="-122"/>
              </a:rPr>
              <a:t>&amp;</a:t>
            </a:r>
            <a:r>
              <a:rPr kumimoji="1" lang="zh-CN" altLang="en-US" sz="1600" dirty="0">
                <a:solidFill>
                  <a:schemeClr val="bg1"/>
                </a:solidFill>
                <a:latin typeface="微软雅黑" panose="020B0503020204020204" pitchFamily="34" charset="-122"/>
                <a:ea typeface="微软雅黑" panose="020B0503020204020204" pitchFamily="34" charset="-122"/>
              </a:rPr>
              <a:t>采购</a:t>
            </a:r>
            <a:endParaRPr kumimoji="1"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custDataLst>
              <p:tags r:id="rId78"/>
            </p:custDataLst>
          </p:nvPr>
        </p:nvSpPr>
        <p:spPr>
          <a:xfrm>
            <a:off x="23775291" y="9749479"/>
            <a:ext cx="744312" cy="338554"/>
          </a:xfrm>
          <a:prstGeom prst="rect">
            <a:avLst/>
          </a:prstGeom>
          <a:noFill/>
        </p:spPr>
        <p:txBody>
          <a:bodyPr wrap="square" numCol="1" rtlCol="0">
            <a:spAutoFit/>
          </a:bodyPr>
          <a:lstStyle/>
          <a:p>
            <a:r>
              <a:rPr kumimoji="1" lang="zh-CN" altLang="en-US" sz="1600" dirty="0">
                <a:solidFill>
                  <a:schemeClr val="bg1"/>
                </a:solidFill>
                <a:latin typeface="微软雅黑" panose="020B0503020204020204" pitchFamily="34" charset="-122"/>
                <a:ea typeface="微软雅黑" panose="020B0503020204020204" pitchFamily="34" charset="-122"/>
              </a:rPr>
              <a:t>销售</a:t>
            </a:r>
            <a:endParaRPr kumimoji="1"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45" name="椭圆 44"/>
          <p:cNvSpPr/>
          <p:nvPr>
            <p:custDataLst>
              <p:tags r:id="rId79"/>
            </p:custDataLst>
          </p:nvPr>
        </p:nvSpPr>
        <p:spPr>
          <a:xfrm>
            <a:off x="23595291" y="9828756"/>
            <a:ext cx="180000" cy="180000"/>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custDataLst>
              <p:tags r:id="rId80"/>
            </p:custDataLst>
          </p:nvPr>
        </p:nvSpPr>
        <p:spPr>
          <a:xfrm>
            <a:off x="23595291" y="10120625"/>
            <a:ext cx="180000" cy="180000"/>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文本框 63"/>
          <p:cNvSpPr txBox="1"/>
          <p:nvPr>
            <p:custDataLst>
              <p:tags r:id="rId81"/>
            </p:custDataLst>
          </p:nvPr>
        </p:nvSpPr>
        <p:spPr>
          <a:xfrm>
            <a:off x="23775291" y="10041348"/>
            <a:ext cx="744312" cy="338554"/>
          </a:xfrm>
          <a:prstGeom prst="rect">
            <a:avLst/>
          </a:prstGeom>
          <a:noFill/>
        </p:spPr>
        <p:txBody>
          <a:bodyPr wrap="square" numCol="1" rtlCol="0">
            <a:spAutoFit/>
          </a:bodyPr>
          <a:lstStyle/>
          <a:p>
            <a:r>
              <a:rPr kumimoji="1" lang="zh-CN" altLang="en-US" sz="1600" dirty="0">
                <a:solidFill>
                  <a:schemeClr val="bg1"/>
                </a:solidFill>
                <a:latin typeface="微软雅黑" panose="020B0503020204020204" pitchFamily="34" charset="-122"/>
                <a:ea typeface="微软雅黑" panose="020B0503020204020204" pitchFamily="34" charset="-122"/>
              </a:rPr>
              <a:t>投资</a:t>
            </a:r>
            <a:endParaRPr kumimoji="1"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66" name="椭圆 65"/>
          <p:cNvSpPr/>
          <p:nvPr>
            <p:custDataLst>
              <p:tags r:id="rId82"/>
            </p:custDataLst>
          </p:nvPr>
        </p:nvSpPr>
        <p:spPr>
          <a:xfrm>
            <a:off x="23595291" y="10416642"/>
            <a:ext cx="180000" cy="180000"/>
          </a:xfrm>
          <a:prstGeom prst="ellipse">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文本框 81"/>
          <p:cNvSpPr txBox="1"/>
          <p:nvPr>
            <p:custDataLst>
              <p:tags r:id="rId83"/>
            </p:custDataLst>
          </p:nvPr>
        </p:nvSpPr>
        <p:spPr>
          <a:xfrm>
            <a:off x="23775291" y="10333217"/>
            <a:ext cx="744312" cy="338554"/>
          </a:xfrm>
          <a:prstGeom prst="rect">
            <a:avLst/>
          </a:prstGeom>
          <a:noFill/>
        </p:spPr>
        <p:txBody>
          <a:bodyPr wrap="square" numCol="1" rtlCol="0">
            <a:spAutoFit/>
          </a:bodyPr>
          <a:lstStyle/>
          <a:p>
            <a:r>
              <a:rPr kumimoji="1" lang="zh-CN" altLang="en-US" sz="1600" dirty="0">
                <a:solidFill>
                  <a:schemeClr val="bg1"/>
                </a:solidFill>
                <a:latin typeface="微软雅黑" panose="020B0503020204020204" pitchFamily="34" charset="-122"/>
                <a:ea typeface="微软雅黑" panose="020B0503020204020204" pitchFamily="34" charset="-122"/>
              </a:rPr>
              <a:t>采购</a:t>
            </a:r>
            <a:endParaRPr kumimoji="1"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83" name="椭圆 82"/>
          <p:cNvSpPr/>
          <p:nvPr>
            <p:custDataLst>
              <p:tags r:id="rId84"/>
            </p:custDataLst>
          </p:nvPr>
        </p:nvSpPr>
        <p:spPr>
          <a:xfrm>
            <a:off x="27843872" y="8753391"/>
            <a:ext cx="180000" cy="180000"/>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custDataLst>
              <p:tags r:id="rId85"/>
            </p:custDataLst>
          </p:nvPr>
        </p:nvSpPr>
        <p:spPr>
          <a:xfrm>
            <a:off x="30411871" y="9225128"/>
            <a:ext cx="180000" cy="180000"/>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custDataLst>
              <p:tags r:id="rId86"/>
            </p:custDataLst>
          </p:nvPr>
        </p:nvSpPr>
        <p:spPr>
          <a:xfrm>
            <a:off x="30540952" y="9155540"/>
            <a:ext cx="180000" cy="180000"/>
          </a:xfrm>
          <a:prstGeom prst="ellipse">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custDataLst>
              <p:tags r:id="rId87"/>
            </p:custDataLst>
          </p:nvPr>
        </p:nvSpPr>
        <p:spPr>
          <a:xfrm>
            <a:off x="25100556" y="8789331"/>
            <a:ext cx="180000" cy="180000"/>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custDataLst>
              <p:tags r:id="rId88"/>
            </p:custDataLst>
          </p:nvPr>
        </p:nvSpPr>
        <p:spPr>
          <a:xfrm>
            <a:off x="24797914" y="8569933"/>
            <a:ext cx="180000" cy="180000"/>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p:custDataLst>
              <p:tags r:id="rId89"/>
            </p:custDataLst>
          </p:nvPr>
        </p:nvSpPr>
        <p:spPr>
          <a:xfrm>
            <a:off x="24488202" y="8768827"/>
            <a:ext cx="180000" cy="180000"/>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p:cNvSpPr/>
          <p:nvPr>
            <p:custDataLst>
              <p:tags r:id="rId90"/>
            </p:custDataLst>
          </p:nvPr>
        </p:nvSpPr>
        <p:spPr>
          <a:xfrm>
            <a:off x="25784722" y="9295506"/>
            <a:ext cx="180000" cy="180000"/>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文本框 103"/>
          <p:cNvSpPr txBox="1"/>
          <p:nvPr>
            <p:custDataLst>
              <p:tags r:id="rId91"/>
            </p:custDataLst>
          </p:nvPr>
        </p:nvSpPr>
        <p:spPr>
          <a:xfrm>
            <a:off x="23775291" y="10625086"/>
            <a:ext cx="744312" cy="338554"/>
          </a:xfrm>
          <a:prstGeom prst="rect">
            <a:avLst/>
          </a:prstGeom>
          <a:noFill/>
        </p:spPr>
        <p:txBody>
          <a:bodyPr wrap="square" numCol="1" rtlCol="0">
            <a:spAutoFit/>
          </a:bodyPr>
          <a:lstStyle/>
          <a:p>
            <a:r>
              <a:rPr kumimoji="1" lang="zh-CN" altLang="en-US" sz="1600" dirty="0">
                <a:solidFill>
                  <a:schemeClr val="bg1"/>
                </a:solidFill>
                <a:latin typeface="微软雅黑" panose="020B0503020204020204" pitchFamily="34" charset="-122"/>
                <a:ea typeface="微软雅黑" panose="020B0503020204020204" pitchFamily="34" charset="-122"/>
              </a:rPr>
              <a:t>研发</a:t>
            </a:r>
            <a:endParaRPr kumimoji="1"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105" name="椭圆 104"/>
          <p:cNvSpPr/>
          <p:nvPr>
            <p:custDataLst>
              <p:tags r:id="rId92"/>
            </p:custDataLst>
          </p:nvPr>
        </p:nvSpPr>
        <p:spPr>
          <a:xfrm>
            <a:off x="23595291" y="10695428"/>
            <a:ext cx="180000" cy="180000"/>
          </a:xfrm>
          <a:prstGeom prst="ellips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p:cNvSpPr/>
          <p:nvPr>
            <p:custDataLst>
              <p:tags r:id="rId93"/>
            </p:custDataLst>
          </p:nvPr>
        </p:nvSpPr>
        <p:spPr>
          <a:xfrm>
            <a:off x="30450952" y="9031633"/>
            <a:ext cx="180000" cy="180000"/>
          </a:xfrm>
          <a:prstGeom prst="ellips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椭圆 110"/>
          <p:cNvSpPr/>
          <p:nvPr>
            <p:custDataLst>
              <p:tags r:id="rId94"/>
            </p:custDataLst>
          </p:nvPr>
        </p:nvSpPr>
        <p:spPr>
          <a:xfrm>
            <a:off x="30433317" y="8644493"/>
            <a:ext cx="180000" cy="180000"/>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椭圆 111"/>
          <p:cNvSpPr/>
          <p:nvPr>
            <p:custDataLst>
              <p:tags r:id="rId95"/>
            </p:custDataLst>
          </p:nvPr>
        </p:nvSpPr>
        <p:spPr>
          <a:xfrm>
            <a:off x="30280129" y="8945304"/>
            <a:ext cx="180000" cy="180000"/>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p:custDataLst>
              <p:tags r:id="rId96"/>
            </p:custDataLst>
          </p:nvPr>
        </p:nvSpPr>
        <p:spPr>
          <a:xfrm>
            <a:off x="30612639" y="8933458"/>
            <a:ext cx="180000" cy="180000"/>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椭圆 113"/>
          <p:cNvSpPr/>
          <p:nvPr>
            <p:custDataLst>
              <p:tags r:id="rId97"/>
            </p:custDataLst>
          </p:nvPr>
        </p:nvSpPr>
        <p:spPr>
          <a:xfrm>
            <a:off x="30456558" y="8854970"/>
            <a:ext cx="180000" cy="180000"/>
          </a:xfrm>
          <a:prstGeom prst="ellips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p:custDataLst>
              <p:tags r:id="rId98"/>
            </p:custDataLst>
          </p:nvPr>
        </p:nvSpPr>
        <p:spPr>
          <a:xfrm>
            <a:off x="30264357" y="8755480"/>
            <a:ext cx="180000" cy="180000"/>
          </a:xfrm>
          <a:prstGeom prst="ellips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custDataLst>
              <p:tags r:id="rId99"/>
            </p:custDataLst>
          </p:nvPr>
        </p:nvSpPr>
        <p:spPr>
          <a:xfrm>
            <a:off x="23775291" y="10892516"/>
            <a:ext cx="744312" cy="338554"/>
          </a:xfrm>
          <a:prstGeom prst="rect">
            <a:avLst/>
          </a:prstGeom>
          <a:noFill/>
        </p:spPr>
        <p:txBody>
          <a:bodyPr wrap="square" numCol="1" rtlCol="0">
            <a:spAutoFit/>
          </a:bodyPr>
          <a:lstStyle/>
          <a:p>
            <a:r>
              <a:rPr kumimoji="1" lang="zh-CN" altLang="en-US" sz="1600" dirty="0">
                <a:solidFill>
                  <a:schemeClr val="bg1"/>
                </a:solidFill>
                <a:latin typeface="微软雅黑" panose="020B0503020204020204" pitchFamily="34" charset="-122"/>
                <a:ea typeface="微软雅黑" panose="020B0503020204020204" pitchFamily="34" charset="-122"/>
              </a:rPr>
              <a:t>制造</a:t>
            </a:r>
            <a:endParaRPr kumimoji="1"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117" name="椭圆 116"/>
          <p:cNvSpPr/>
          <p:nvPr>
            <p:custDataLst>
              <p:tags r:id="rId100"/>
            </p:custDataLst>
          </p:nvPr>
        </p:nvSpPr>
        <p:spPr>
          <a:xfrm>
            <a:off x="23595291" y="10962858"/>
            <a:ext cx="180000" cy="180000"/>
          </a:xfrm>
          <a:prstGeom prst="ellipse">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p:nvPr>
            <p:custDataLst>
              <p:tags r:id="rId101"/>
            </p:custDataLst>
          </p:nvPr>
        </p:nvSpPr>
        <p:spPr>
          <a:xfrm>
            <a:off x="30276558" y="9123419"/>
            <a:ext cx="180000" cy="180000"/>
          </a:xfrm>
          <a:prstGeom prst="ellipse">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custDataLst>
              <p:tags r:id="rId102"/>
            </p:custDataLst>
          </p:nvPr>
        </p:nvSpPr>
        <p:spPr>
          <a:xfrm>
            <a:off x="8994113" y="2349017"/>
            <a:ext cx="33003838" cy="880306"/>
          </a:xfrm>
          <a:prstGeom prst="rect">
            <a:avLst/>
          </a:prstGeom>
          <a:noFill/>
        </p:spPr>
        <p:txBody>
          <a:bodyPr wrap="square">
            <a:spAutoFit/>
          </a:bodyPr>
          <a:lstStyle/>
          <a:p>
            <a:pPr defTabSz="1083945" eaLnBrk="0" fontAlgn="base" hangingPunct="0">
              <a:lnSpc>
                <a:spcPct val="90000"/>
              </a:lnSpc>
              <a:spcBef>
                <a:spcPct val="0"/>
              </a:spcBef>
              <a:spcAft>
                <a:spcPct val="0"/>
              </a:spcAft>
            </a:pPr>
            <a:r>
              <a:rPr kumimoji="1" lang="zh-CN" altLang="en-US" sz="5690" b="1" dirty="0">
                <a:solidFill>
                  <a:schemeClr val="bg1"/>
                </a:solidFill>
                <a:latin typeface="微软雅黑" panose="020B0503020204020204" pitchFamily="34" charset="-122"/>
                <a:ea typeface="微软雅黑" panose="020B0503020204020204" pitchFamily="34" charset="-122"/>
                <a:cs typeface="+mj-cs"/>
              </a:rPr>
              <a:t>跨境</a:t>
            </a:r>
            <a:r>
              <a:rPr kumimoji="1" lang="en-US" altLang="zh-CN" sz="5690" b="1" dirty="0">
                <a:solidFill>
                  <a:schemeClr val="bg1"/>
                </a:solidFill>
                <a:latin typeface="微软雅黑" panose="020B0503020204020204" pitchFamily="34" charset="-122"/>
                <a:ea typeface="微软雅黑" panose="020B0503020204020204" pitchFamily="34" charset="-122"/>
                <a:cs typeface="+mj-cs"/>
              </a:rPr>
              <a:t>B2B</a:t>
            </a:r>
            <a:r>
              <a:rPr kumimoji="1" lang="zh-CN" altLang="en-US" sz="5690" b="1" dirty="0">
                <a:solidFill>
                  <a:schemeClr val="bg1"/>
                </a:solidFill>
                <a:latin typeface="微软雅黑" panose="020B0503020204020204" pitchFamily="34" charset="-122"/>
                <a:ea typeface="微软雅黑" panose="020B0503020204020204" pitchFamily="34" charset="-122"/>
                <a:cs typeface="+mj-cs"/>
              </a:rPr>
              <a:t>本质上是供应链数字化全球化变革机会</a:t>
            </a:r>
          </a:p>
        </p:txBody>
      </p:sp>
      <p:sp>
        <p:nvSpPr>
          <p:cNvPr id="3" name="矩形 2"/>
          <p:cNvSpPr/>
          <p:nvPr>
            <p:custDataLst>
              <p:tags r:id="rId103"/>
            </p:custDataLst>
          </p:nvPr>
        </p:nvSpPr>
        <p:spPr>
          <a:xfrm>
            <a:off x="2440719" y="10074306"/>
            <a:ext cx="3057247" cy="662554"/>
          </a:xfrm>
          <a:prstGeom prst="rect">
            <a:avLst/>
          </a:prstGeom>
        </p:spPr>
        <p:txBody>
          <a:bodyPr wrap="none">
            <a:spAutoFit/>
          </a:bodyPr>
          <a:lstStyle/>
          <a:p>
            <a:pPr algn="just">
              <a:lnSpc>
                <a:spcPct val="150000"/>
              </a:lnSpc>
              <a:spcAft>
                <a:spcPts val="0"/>
              </a:spcAft>
            </a:pPr>
            <a:r>
              <a:rPr lang="zh-CN" altLang="en-US" sz="2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采购供应链数字化</a:t>
            </a:r>
          </a:p>
        </p:txBody>
      </p:sp>
      <p:cxnSp>
        <p:nvCxnSpPr>
          <p:cNvPr id="4" name="直线箭头连接符 90"/>
          <p:cNvCxnSpPr/>
          <p:nvPr>
            <p:custDataLst>
              <p:tags r:id="rId104"/>
            </p:custDataLst>
          </p:nvPr>
        </p:nvCxnSpPr>
        <p:spPr>
          <a:xfrm flipH="1">
            <a:off x="2114961" y="10766474"/>
            <a:ext cx="3662837"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25964326" y="14775996"/>
            <a:ext cx="5803676" cy="930324"/>
            <a:chOff x="3382179" y="2924930"/>
            <a:chExt cx="4731061" cy="758385"/>
          </a:xfrm>
        </p:grpSpPr>
        <p:grpSp>
          <p:nvGrpSpPr>
            <p:cNvPr id="6" name="组 1"/>
            <p:cNvGrpSpPr/>
            <p:nvPr/>
          </p:nvGrpSpPr>
          <p:grpSpPr>
            <a:xfrm>
              <a:off x="3382179" y="2924930"/>
              <a:ext cx="2265363" cy="695325"/>
              <a:chOff x="3186113" y="1204913"/>
              <a:chExt cx="2265363" cy="695325"/>
            </a:xfrm>
            <a:solidFill>
              <a:srgbClr val="FFFFFF"/>
            </a:solidFill>
          </p:grpSpPr>
          <p:sp>
            <p:nvSpPr>
              <p:cNvPr id="7" name="Freeform 5"/>
              <p:cNvSpPr>
                <a:spLocks noEditPoints="1"/>
              </p:cNvSpPr>
              <p:nvPr>
                <p:custDataLst>
                  <p:tags r:id="rId106"/>
                </p:custDataLst>
              </p:nvPr>
            </p:nvSpPr>
            <p:spPr bwMode="auto">
              <a:xfrm>
                <a:off x="3186113" y="1362075"/>
                <a:ext cx="508000" cy="538162"/>
              </a:xfrm>
              <a:custGeom>
                <a:avLst/>
                <a:gdLst>
                  <a:gd name="T0" fmla="*/ 585 w 819"/>
                  <a:gd name="T1" fmla="*/ 354 h 864"/>
                  <a:gd name="T2" fmla="*/ 540 w 819"/>
                  <a:gd name="T3" fmla="*/ 225 h 864"/>
                  <a:gd name="T4" fmla="*/ 435 w 819"/>
                  <a:gd name="T5" fmla="*/ 174 h 864"/>
                  <a:gd name="T6" fmla="*/ 323 w 819"/>
                  <a:gd name="T7" fmla="*/ 219 h 864"/>
                  <a:gd name="T8" fmla="*/ 251 w 819"/>
                  <a:gd name="T9" fmla="*/ 354 h 864"/>
                  <a:gd name="T10" fmla="*/ 585 w 819"/>
                  <a:gd name="T11" fmla="*/ 354 h 864"/>
                  <a:gd name="T12" fmla="*/ 791 w 819"/>
                  <a:gd name="T13" fmla="*/ 488 h 864"/>
                  <a:gd name="T14" fmla="*/ 234 w 819"/>
                  <a:gd name="T15" fmla="*/ 488 h 864"/>
                  <a:gd name="T16" fmla="*/ 284 w 819"/>
                  <a:gd name="T17" fmla="*/ 646 h 864"/>
                  <a:gd name="T18" fmla="*/ 396 w 819"/>
                  <a:gd name="T19" fmla="*/ 696 h 864"/>
                  <a:gd name="T20" fmla="*/ 490 w 819"/>
                  <a:gd name="T21" fmla="*/ 668 h 864"/>
                  <a:gd name="T22" fmla="*/ 552 w 819"/>
                  <a:gd name="T23" fmla="*/ 601 h 864"/>
                  <a:gd name="T24" fmla="*/ 769 w 819"/>
                  <a:gd name="T25" fmla="*/ 601 h 864"/>
                  <a:gd name="T26" fmla="*/ 624 w 819"/>
                  <a:gd name="T27" fmla="*/ 797 h 864"/>
                  <a:gd name="T28" fmla="*/ 396 w 819"/>
                  <a:gd name="T29" fmla="*/ 864 h 864"/>
                  <a:gd name="T30" fmla="*/ 22 w 819"/>
                  <a:gd name="T31" fmla="*/ 416 h 864"/>
                  <a:gd name="T32" fmla="*/ 156 w 819"/>
                  <a:gd name="T33" fmla="*/ 118 h 864"/>
                  <a:gd name="T34" fmla="*/ 451 w 819"/>
                  <a:gd name="T35" fmla="*/ 0 h 864"/>
                  <a:gd name="T36" fmla="*/ 791 w 819"/>
                  <a:gd name="T37" fmla="*/ 48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9" h="864">
                    <a:moveTo>
                      <a:pt x="585" y="354"/>
                    </a:moveTo>
                    <a:cubicBezTo>
                      <a:pt x="585" y="298"/>
                      <a:pt x="568" y="258"/>
                      <a:pt x="540" y="225"/>
                    </a:cubicBezTo>
                    <a:cubicBezTo>
                      <a:pt x="513" y="191"/>
                      <a:pt x="474" y="174"/>
                      <a:pt x="435" y="174"/>
                    </a:cubicBezTo>
                    <a:cubicBezTo>
                      <a:pt x="390" y="174"/>
                      <a:pt x="357" y="191"/>
                      <a:pt x="323" y="219"/>
                    </a:cubicBezTo>
                    <a:cubicBezTo>
                      <a:pt x="290" y="253"/>
                      <a:pt x="262" y="298"/>
                      <a:pt x="251" y="354"/>
                    </a:cubicBezTo>
                    <a:cubicBezTo>
                      <a:pt x="585" y="354"/>
                      <a:pt x="585" y="354"/>
                      <a:pt x="585" y="354"/>
                    </a:cubicBezTo>
                    <a:close/>
                    <a:moveTo>
                      <a:pt x="791" y="488"/>
                    </a:moveTo>
                    <a:cubicBezTo>
                      <a:pt x="234" y="488"/>
                      <a:pt x="234" y="488"/>
                      <a:pt x="234" y="488"/>
                    </a:cubicBezTo>
                    <a:cubicBezTo>
                      <a:pt x="228" y="556"/>
                      <a:pt x="245" y="612"/>
                      <a:pt x="284" y="646"/>
                    </a:cubicBezTo>
                    <a:cubicBezTo>
                      <a:pt x="312" y="679"/>
                      <a:pt x="351" y="696"/>
                      <a:pt x="396" y="696"/>
                    </a:cubicBezTo>
                    <a:cubicBezTo>
                      <a:pt x="429" y="696"/>
                      <a:pt x="462" y="685"/>
                      <a:pt x="490" y="668"/>
                    </a:cubicBezTo>
                    <a:cubicBezTo>
                      <a:pt x="518" y="651"/>
                      <a:pt x="540" y="629"/>
                      <a:pt x="552" y="601"/>
                    </a:cubicBezTo>
                    <a:cubicBezTo>
                      <a:pt x="769" y="601"/>
                      <a:pt x="769" y="601"/>
                      <a:pt x="769" y="601"/>
                    </a:cubicBezTo>
                    <a:cubicBezTo>
                      <a:pt x="741" y="685"/>
                      <a:pt x="691" y="752"/>
                      <a:pt x="624" y="797"/>
                    </a:cubicBezTo>
                    <a:cubicBezTo>
                      <a:pt x="557" y="842"/>
                      <a:pt x="479" y="864"/>
                      <a:pt x="396" y="864"/>
                    </a:cubicBezTo>
                    <a:cubicBezTo>
                      <a:pt x="123" y="864"/>
                      <a:pt x="0" y="713"/>
                      <a:pt x="22" y="416"/>
                    </a:cubicBezTo>
                    <a:cubicBezTo>
                      <a:pt x="33" y="292"/>
                      <a:pt x="78" y="191"/>
                      <a:pt x="156" y="118"/>
                    </a:cubicBezTo>
                    <a:cubicBezTo>
                      <a:pt x="228" y="40"/>
                      <a:pt x="329" y="0"/>
                      <a:pt x="451" y="0"/>
                    </a:cubicBezTo>
                    <a:cubicBezTo>
                      <a:pt x="708" y="0"/>
                      <a:pt x="819" y="163"/>
                      <a:pt x="791" y="4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2171" tIns="56084" rIns="112171" bIns="56084" numCol="1" anchor="t" anchorCtr="0" compatLnSpc="1"/>
              <a:lstStyle/>
              <a:p>
                <a:pPr algn="ctr"/>
                <a:endParaRPr lang="zh-CN" altLang="en-US" sz="2205">
                  <a:solidFill>
                    <a:schemeClr val="bg1"/>
                  </a:solidFill>
                  <a:latin typeface="微软雅黑" panose="020B0503020204020204" pitchFamily="34" charset="-122"/>
                  <a:ea typeface="微软雅黑" panose="020B0503020204020204" pitchFamily="34" charset="-122"/>
                </a:endParaRPr>
              </a:p>
            </p:txBody>
          </p:sp>
          <p:sp>
            <p:nvSpPr>
              <p:cNvPr id="54" name="Freeform 6"/>
              <p:cNvSpPr>
                <a:spLocks noEditPoints="1"/>
              </p:cNvSpPr>
              <p:nvPr>
                <p:custDataLst>
                  <p:tags r:id="rId107"/>
                </p:custDataLst>
              </p:nvPr>
            </p:nvSpPr>
            <p:spPr bwMode="auto">
              <a:xfrm>
                <a:off x="3694113" y="1204913"/>
                <a:ext cx="509588" cy="695325"/>
              </a:xfrm>
              <a:custGeom>
                <a:avLst/>
                <a:gdLst>
                  <a:gd name="T0" fmla="*/ 594 w 819"/>
                  <a:gd name="T1" fmla="*/ 695 h 1117"/>
                  <a:gd name="T2" fmla="*/ 434 w 819"/>
                  <a:gd name="T3" fmla="*/ 450 h 1117"/>
                  <a:gd name="T4" fmla="*/ 231 w 819"/>
                  <a:gd name="T5" fmla="*/ 712 h 1117"/>
                  <a:gd name="T6" fmla="*/ 275 w 819"/>
                  <a:gd name="T7" fmla="*/ 884 h 1117"/>
                  <a:gd name="T8" fmla="*/ 390 w 819"/>
                  <a:gd name="T9" fmla="*/ 945 h 1117"/>
                  <a:gd name="T10" fmla="*/ 522 w 819"/>
                  <a:gd name="T11" fmla="*/ 884 h 1117"/>
                  <a:gd name="T12" fmla="*/ 594 w 819"/>
                  <a:gd name="T13" fmla="*/ 695 h 1117"/>
                  <a:gd name="T14" fmla="*/ 808 w 819"/>
                  <a:gd name="T15" fmla="*/ 684 h 1117"/>
                  <a:gd name="T16" fmla="*/ 748 w 819"/>
                  <a:gd name="T17" fmla="*/ 923 h 1117"/>
                  <a:gd name="T18" fmla="*/ 605 w 819"/>
                  <a:gd name="T19" fmla="*/ 1067 h 1117"/>
                  <a:gd name="T20" fmla="*/ 423 w 819"/>
                  <a:gd name="T21" fmla="*/ 1117 h 1117"/>
                  <a:gd name="T22" fmla="*/ 215 w 819"/>
                  <a:gd name="T23" fmla="*/ 995 h 1117"/>
                  <a:gd name="T24" fmla="*/ 209 w 819"/>
                  <a:gd name="T25" fmla="*/ 995 h 1117"/>
                  <a:gd name="T26" fmla="*/ 198 w 819"/>
                  <a:gd name="T27" fmla="*/ 1095 h 1117"/>
                  <a:gd name="T28" fmla="*/ 0 w 819"/>
                  <a:gd name="T29" fmla="*/ 1095 h 1117"/>
                  <a:gd name="T30" fmla="*/ 94 w 819"/>
                  <a:gd name="T31" fmla="*/ 0 h 1117"/>
                  <a:gd name="T32" fmla="*/ 302 w 819"/>
                  <a:gd name="T33" fmla="*/ 0 h 1117"/>
                  <a:gd name="T34" fmla="*/ 270 w 819"/>
                  <a:gd name="T35" fmla="*/ 389 h 1117"/>
                  <a:gd name="T36" fmla="*/ 270 w 819"/>
                  <a:gd name="T37" fmla="*/ 389 h 1117"/>
                  <a:gd name="T38" fmla="*/ 517 w 819"/>
                  <a:gd name="T39" fmla="*/ 261 h 1117"/>
                  <a:gd name="T40" fmla="*/ 517 w 819"/>
                  <a:gd name="T41" fmla="*/ 261 h 1117"/>
                  <a:gd name="T42" fmla="*/ 517 w 819"/>
                  <a:gd name="T43" fmla="*/ 261 h 1117"/>
                  <a:gd name="T44" fmla="*/ 759 w 819"/>
                  <a:gd name="T45" fmla="*/ 395 h 1117"/>
                  <a:gd name="T46" fmla="*/ 808 w 819"/>
                  <a:gd name="T47" fmla="*/ 684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9" h="1117">
                    <a:moveTo>
                      <a:pt x="594" y="695"/>
                    </a:moveTo>
                    <a:cubicBezTo>
                      <a:pt x="605" y="534"/>
                      <a:pt x="555" y="450"/>
                      <a:pt x="434" y="450"/>
                    </a:cubicBezTo>
                    <a:cubicBezTo>
                      <a:pt x="314" y="450"/>
                      <a:pt x="248" y="534"/>
                      <a:pt x="231" y="712"/>
                    </a:cubicBezTo>
                    <a:cubicBezTo>
                      <a:pt x="226" y="784"/>
                      <a:pt x="242" y="839"/>
                      <a:pt x="275" y="884"/>
                    </a:cubicBezTo>
                    <a:cubicBezTo>
                      <a:pt x="302" y="923"/>
                      <a:pt x="341" y="945"/>
                      <a:pt x="390" y="945"/>
                    </a:cubicBezTo>
                    <a:cubicBezTo>
                      <a:pt x="440" y="945"/>
                      <a:pt x="484" y="923"/>
                      <a:pt x="522" y="884"/>
                    </a:cubicBezTo>
                    <a:cubicBezTo>
                      <a:pt x="561" y="839"/>
                      <a:pt x="588" y="773"/>
                      <a:pt x="594" y="695"/>
                    </a:cubicBezTo>
                    <a:close/>
                    <a:moveTo>
                      <a:pt x="808" y="684"/>
                    </a:moveTo>
                    <a:cubicBezTo>
                      <a:pt x="803" y="778"/>
                      <a:pt x="781" y="856"/>
                      <a:pt x="748" y="923"/>
                    </a:cubicBezTo>
                    <a:cubicBezTo>
                      <a:pt x="715" y="984"/>
                      <a:pt x="665" y="1028"/>
                      <a:pt x="605" y="1067"/>
                    </a:cubicBezTo>
                    <a:cubicBezTo>
                      <a:pt x="544" y="1101"/>
                      <a:pt x="489" y="1117"/>
                      <a:pt x="423" y="1117"/>
                    </a:cubicBezTo>
                    <a:cubicBezTo>
                      <a:pt x="330" y="1117"/>
                      <a:pt x="258" y="1078"/>
                      <a:pt x="215" y="995"/>
                    </a:cubicBezTo>
                    <a:cubicBezTo>
                      <a:pt x="209" y="995"/>
                      <a:pt x="209" y="995"/>
                      <a:pt x="209" y="995"/>
                    </a:cubicBezTo>
                    <a:cubicBezTo>
                      <a:pt x="198" y="1095"/>
                      <a:pt x="198" y="1095"/>
                      <a:pt x="198" y="1095"/>
                    </a:cubicBezTo>
                    <a:cubicBezTo>
                      <a:pt x="0" y="1095"/>
                      <a:pt x="0" y="1095"/>
                      <a:pt x="0" y="1095"/>
                    </a:cubicBezTo>
                    <a:cubicBezTo>
                      <a:pt x="94" y="0"/>
                      <a:pt x="94" y="0"/>
                      <a:pt x="94" y="0"/>
                    </a:cubicBezTo>
                    <a:cubicBezTo>
                      <a:pt x="302" y="0"/>
                      <a:pt x="302" y="0"/>
                      <a:pt x="302" y="0"/>
                    </a:cubicBezTo>
                    <a:cubicBezTo>
                      <a:pt x="270" y="389"/>
                      <a:pt x="270" y="389"/>
                      <a:pt x="270" y="389"/>
                    </a:cubicBezTo>
                    <a:cubicBezTo>
                      <a:pt x="270" y="389"/>
                      <a:pt x="270" y="389"/>
                      <a:pt x="270" y="389"/>
                    </a:cubicBezTo>
                    <a:cubicBezTo>
                      <a:pt x="335" y="306"/>
                      <a:pt x="418" y="261"/>
                      <a:pt x="517" y="261"/>
                    </a:cubicBezTo>
                    <a:cubicBezTo>
                      <a:pt x="517" y="261"/>
                      <a:pt x="517" y="261"/>
                      <a:pt x="517" y="261"/>
                    </a:cubicBezTo>
                    <a:cubicBezTo>
                      <a:pt x="517" y="261"/>
                      <a:pt x="517" y="261"/>
                      <a:pt x="517" y="261"/>
                    </a:cubicBezTo>
                    <a:cubicBezTo>
                      <a:pt x="627" y="267"/>
                      <a:pt x="704" y="311"/>
                      <a:pt x="759" y="395"/>
                    </a:cubicBezTo>
                    <a:cubicBezTo>
                      <a:pt x="803" y="473"/>
                      <a:pt x="819" y="567"/>
                      <a:pt x="808" y="6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2171" tIns="56084" rIns="112171" bIns="56084" numCol="1" anchor="t" anchorCtr="0" compatLnSpc="1"/>
              <a:lstStyle/>
              <a:p>
                <a:pPr algn="ctr"/>
                <a:endParaRPr lang="zh-CN" altLang="en-US" sz="2205">
                  <a:solidFill>
                    <a:schemeClr val="bg1"/>
                  </a:solidFill>
                  <a:latin typeface="微软雅黑" panose="020B0503020204020204" pitchFamily="34" charset="-122"/>
                  <a:ea typeface="微软雅黑" panose="020B0503020204020204" pitchFamily="34" charset="-122"/>
                </a:endParaRPr>
              </a:p>
            </p:txBody>
          </p:sp>
          <p:sp>
            <p:nvSpPr>
              <p:cNvPr id="55" name="Freeform 7"/>
              <p:cNvSpPr/>
              <p:nvPr>
                <p:custDataLst>
                  <p:tags r:id="rId108"/>
                </p:custDataLst>
              </p:nvPr>
            </p:nvSpPr>
            <p:spPr bwMode="auto">
              <a:xfrm>
                <a:off x="4203701" y="1306513"/>
                <a:ext cx="582613" cy="584200"/>
              </a:xfrm>
              <a:custGeom>
                <a:avLst/>
                <a:gdLst>
                  <a:gd name="T0" fmla="*/ 216 w 939"/>
                  <a:gd name="T1" fmla="*/ 938 h 938"/>
                  <a:gd name="T2" fmla="*/ 0 w 939"/>
                  <a:gd name="T3" fmla="*/ 938 h 938"/>
                  <a:gd name="T4" fmla="*/ 72 w 939"/>
                  <a:gd name="T5" fmla="*/ 113 h 938"/>
                  <a:gd name="T6" fmla="*/ 276 w 939"/>
                  <a:gd name="T7" fmla="*/ 113 h 938"/>
                  <a:gd name="T8" fmla="*/ 271 w 939"/>
                  <a:gd name="T9" fmla="*/ 170 h 938"/>
                  <a:gd name="T10" fmla="*/ 757 w 939"/>
                  <a:gd name="T11" fmla="*/ 57 h 938"/>
                  <a:gd name="T12" fmla="*/ 762 w 939"/>
                  <a:gd name="T13" fmla="*/ 0 h 938"/>
                  <a:gd name="T14" fmla="*/ 850 w 939"/>
                  <a:gd name="T15" fmla="*/ 68 h 938"/>
                  <a:gd name="T16" fmla="*/ 939 w 939"/>
                  <a:gd name="T17" fmla="*/ 130 h 938"/>
                  <a:gd name="T18" fmla="*/ 845 w 939"/>
                  <a:gd name="T19" fmla="*/ 175 h 938"/>
                  <a:gd name="T20" fmla="*/ 745 w 939"/>
                  <a:gd name="T21" fmla="*/ 221 h 938"/>
                  <a:gd name="T22" fmla="*/ 745 w 939"/>
                  <a:gd name="T23" fmla="*/ 192 h 938"/>
                  <a:gd name="T24" fmla="*/ 216 w 939"/>
                  <a:gd name="T25" fmla="*/ 938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9" h="938">
                    <a:moveTo>
                      <a:pt x="216" y="938"/>
                    </a:moveTo>
                    <a:cubicBezTo>
                      <a:pt x="0" y="938"/>
                      <a:pt x="0" y="938"/>
                      <a:pt x="0" y="938"/>
                    </a:cubicBezTo>
                    <a:cubicBezTo>
                      <a:pt x="72" y="113"/>
                      <a:pt x="72" y="113"/>
                      <a:pt x="72" y="113"/>
                    </a:cubicBezTo>
                    <a:cubicBezTo>
                      <a:pt x="276" y="113"/>
                      <a:pt x="276" y="113"/>
                      <a:pt x="276" y="113"/>
                    </a:cubicBezTo>
                    <a:cubicBezTo>
                      <a:pt x="271" y="170"/>
                      <a:pt x="271" y="170"/>
                      <a:pt x="271" y="170"/>
                    </a:cubicBezTo>
                    <a:cubicBezTo>
                      <a:pt x="265" y="226"/>
                      <a:pt x="354" y="124"/>
                      <a:pt x="757" y="57"/>
                    </a:cubicBezTo>
                    <a:cubicBezTo>
                      <a:pt x="762" y="0"/>
                      <a:pt x="762" y="0"/>
                      <a:pt x="762" y="0"/>
                    </a:cubicBezTo>
                    <a:cubicBezTo>
                      <a:pt x="850" y="68"/>
                      <a:pt x="850" y="68"/>
                      <a:pt x="850" y="68"/>
                    </a:cubicBezTo>
                    <a:cubicBezTo>
                      <a:pt x="939" y="130"/>
                      <a:pt x="939" y="130"/>
                      <a:pt x="939" y="130"/>
                    </a:cubicBezTo>
                    <a:cubicBezTo>
                      <a:pt x="845" y="175"/>
                      <a:pt x="845" y="175"/>
                      <a:pt x="845" y="175"/>
                    </a:cubicBezTo>
                    <a:cubicBezTo>
                      <a:pt x="745" y="221"/>
                      <a:pt x="745" y="221"/>
                      <a:pt x="745" y="221"/>
                    </a:cubicBezTo>
                    <a:cubicBezTo>
                      <a:pt x="745" y="192"/>
                      <a:pt x="745" y="192"/>
                      <a:pt x="745" y="192"/>
                    </a:cubicBezTo>
                    <a:cubicBezTo>
                      <a:pt x="177" y="271"/>
                      <a:pt x="254" y="599"/>
                      <a:pt x="216" y="938"/>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112171" tIns="56084" rIns="112171" bIns="56084" numCol="1" anchor="t" anchorCtr="0" compatLnSpc="1"/>
              <a:lstStyle/>
              <a:p>
                <a:pPr algn="ctr"/>
                <a:endParaRPr lang="zh-CN" altLang="en-US" sz="2205">
                  <a:solidFill>
                    <a:schemeClr val="bg1"/>
                  </a:solidFill>
                  <a:latin typeface="微软雅黑" panose="020B0503020204020204" pitchFamily="34" charset="-122"/>
                  <a:ea typeface="微软雅黑" panose="020B0503020204020204" pitchFamily="34" charset="-122"/>
                </a:endParaRPr>
              </a:p>
            </p:txBody>
          </p:sp>
          <p:sp>
            <p:nvSpPr>
              <p:cNvPr id="56" name="Freeform 8"/>
              <p:cNvSpPr/>
              <p:nvPr>
                <p:custDataLst>
                  <p:tags r:id="rId109"/>
                </p:custDataLst>
              </p:nvPr>
            </p:nvSpPr>
            <p:spPr bwMode="auto">
              <a:xfrm>
                <a:off x="4471988" y="1381125"/>
                <a:ext cx="481013" cy="519112"/>
              </a:xfrm>
              <a:custGeom>
                <a:avLst/>
                <a:gdLst>
                  <a:gd name="T0" fmla="*/ 703 w 775"/>
                  <a:gd name="T1" fmla="*/ 812 h 834"/>
                  <a:gd name="T2" fmla="*/ 506 w 775"/>
                  <a:gd name="T3" fmla="*/ 812 h 834"/>
                  <a:gd name="T4" fmla="*/ 511 w 775"/>
                  <a:gd name="T5" fmla="*/ 740 h 834"/>
                  <a:gd name="T6" fmla="*/ 511 w 775"/>
                  <a:gd name="T7" fmla="*/ 701 h 834"/>
                  <a:gd name="T8" fmla="*/ 511 w 775"/>
                  <a:gd name="T9" fmla="*/ 701 h 834"/>
                  <a:gd name="T10" fmla="*/ 253 w 775"/>
                  <a:gd name="T11" fmla="*/ 834 h 834"/>
                  <a:gd name="T12" fmla="*/ 72 w 775"/>
                  <a:gd name="T13" fmla="*/ 762 h 834"/>
                  <a:gd name="T14" fmla="*/ 6 w 775"/>
                  <a:gd name="T15" fmla="*/ 534 h 834"/>
                  <a:gd name="T16" fmla="*/ 33 w 775"/>
                  <a:gd name="T17" fmla="*/ 245 h 834"/>
                  <a:gd name="T18" fmla="*/ 253 w 775"/>
                  <a:gd name="T19" fmla="*/ 173 h 834"/>
                  <a:gd name="T20" fmla="*/ 220 w 775"/>
                  <a:gd name="T21" fmla="*/ 506 h 834"/>
                  <a:gd name="T22" fmla="*/ 346 w 775"/>
                  <a:gd name="T23" fmla="*/ 656 h 834"/>
                  <a:gd name="T24" fmla="*/ 473 w 775"/>
                  <a:gd name="T25" fmla="*/ 601 h 834"/>
                  <a:gd name="T26" fmla="*/ 522 w 775"/>
                  <a:gd name="T27" fmla="*/ 473 h 834"/>
                  <a:gd name="T28" fmla="*/ 566 w 775"/>
                  <a:gd name="T29" fmla="*/ 0 h 834"/>
                  <a:gd name="T30" fmla="*/ 775 w 775"/>
                  <a:gd name="T31" fmla="*/ 0 h 834"/>
                  <a:gd name="T32" fmla="*/ 703 w 775"/>
                  <a:gd name="T33" fmla="*/ 812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5" h="834">
                    <a:moveTo>
                      <a:pt x="703" y="812"/>
                    </a:moveTo>
                    <a:cubicBezTo>
                      <a:pt x="506" y="812"/>
                      <a:pt x="506" y="812"/>
                      <a:pt x="506" y="812"/>
                    </a:cubicBezTo>
                    <a:cubicBezTo>
                      <a:pt x="511" y="740"/>
                      <a:pt x="511" y="740"/>
                      <a:pt x="511" y="740"/>
                    </a:cubicBezTo>
                    <a:cubicBezTo>
                      <a:pt x="511" y="712"/>
                      <a:pt x="511" y="701"/>
                      <a:pt x="511" y="701"/>
                    </a:cubicBezTo>
                    <a:cubicBezTo>
                      <a:pt x="511" y="701"/>
                      <a:pt x="511" y="701"/>
                      <a:pt x="511" y="701"/>
                    </a:cubicBezTo>
                    <a:cubicBezTo>
                      <a:pt x="451" y="790"/>
                      <a:pt x="363" y="834"/>
                      <a:pt x="253" y="834"/>
                    </a:cubicBezTo>
                    <a:cubicBezTo>
                      <a:pt x="181" y="834"/>
                      <a:pt x="121" y="812"/>
                      <a:pt x="72" y="762"/>
                    </a:cubicBezTo>
                    <a:cubicBezTo>
                      <a:pt x="22" y="706"/>
                      <a:pt x="0" y="634"/>
                      <a:pt x="6" y="534"/>
                    </a:cubicBezTo>
                    <a:cubicBezTo>
                      <a:pt x="33" y="245"/>
                      <a:pt x="33" y="245"/>
                      <a:pt x="33" y="245"/>
                    </a:cubicBezTo>
                    <a:cubicBezTo>
                      <a:pt x="105" y="178"/>
                      <a:pt x="176" y="178"/>
                      <a:pt x="253" y="173"/>
                    </a:cubicBezTo>
                    <a:cubicBezTo>
                      <a:pt x="220" y="506"/>
                      <a:pt x="220" y="506"/>
                      <a:pt x="220" y="506"/>
                    </a:cubicBezTo>
                    <a:cubicBezTo>
                      <a:pt x="214" y="606"/>
                      <a:pt x="253" y="656"/>
                      <a:pt x="346" y="656"/>
                    </a:cubicBezTo>
                    <a:cubicBezTo>
                      <a:pt x="396" y="656"/>
                      <a:pt x="440" y="640"/>
                      <a:pt x="473" y="601"/>
                    </a:cubicBezTo>
                    <a:cubicBezTo>
                      <a:pt x="500" y="567"/>
                      <a:pt x="517" y="523"/>
                      <a:pt x="522" y="473"/>
                    </a:cubicBezTo>
                    <a:cubicBezTo>
                      <a:pt x="566" y="0"/>
                      <a:pt x="566" y="0"/>
                      <a:pt x="566" y="0"/>
                    </a:cubicBezTo>
                    <a:cubicBezTo>
                      <a:pt x="775" y="0"/>
                      <a:pt x="775" y="0"/>
                      <a:pt x="775" y="0"/>
                    </a:cubicBezTo>
                    <a:cubicBezTo>
                      <a:pt x="703" y="812"/>
                      <a:pt x="703" y="812"/>
                      <a:pt x="703" y="8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2171" tIns="56084" rIns="112171" bIns="56084" numCol="1" anchor="t" anchorCtr="0" compatLnSpc="1"/>
              <a:lstStyle/>
              <a:p>
                <a:pPr algn="ctr"/>
                <a:endParaRPr lang="zh-CN" altLang="en-US" sz="2205">
                  <a:solidFill>
                    <a:schemeClr val="bg1"/>
                  </a:solidFill>
                  <a:latin typeface="微软雅黑" panose="020B0503020204020204" pitchFamily="34" charset="-122"/>
                  <a:ea typeface="微软雅黑" panose="020B0503020204020204" pitchFamily="34" charset="-122"/>
                </a:endParaRPr>
              </a:p>
            </p:txBody>
          </p:sp>
          <p:sp>
            <p:nvSpPr>
              <p:cNvPr id="57" name="Freeform 9"/>
              <p:cNvSpPr/>
              <p:nvPr>
                <p:custDataLst>
                  <p:tags r:id="rId110"/>
                </p:custDataLst>
              </p:nvPr>
            </p:nvSpPr>
            <p:spPr bwMode="auto">
              <a:xfrm>
                <a:off x="4972051" y="1362075"/>
                <a:ext cx="479425" cy="528637"/>
              </a:xfrm>
              <a:custGeom>
                <a:avLst/>
                <a:gdLst>
                  <a:gd name="T0" fmla="*/ 719 w 774"/>
                  <a:gd name="T1" fmla="*/ 849 h 849"/>
                  <a:gd name="T2" fmla="*/ 507 w 774"/>
                  <a:gd name="T3" fmla="*/ 849 h 849"/>
                  <a:gd name="T4" fmla="*/ 550 w 774"/>
                  <a:gd name="T5" fmla="*/ 351 h 849"/>
                  <a:gd name="T6" fmla="*/ 534 w 774"/>
                  <a:gd name="T7" fmla="*/ 227 h 849"/>
                  <a:gd name="T8" fmla="*/ 430 w 774"/>
                  <a:gd name="T9" fmla="*/ 187 h 849"/>
                  <a:gd name="T10" fmla="*/ 250 w 774"/>
                  <a:gd name="T11" fmla="*/ 380 h 849"/>
                  <a:gd name="T12" fmla="*/ 212 w 774"/>
                  <a:gd name="T13" fmla="*/ 849 h 849"/>
                  <a:gd name="T14" fmla="*/ 0 w 774"/>
                  <a:gd name="T15" fmla="*/ 849 h 849"/>
                  <a:gd name="T16" fmla="*/ 70 w 774"/>
                  <a:gd name="T17" fmla="*/ 23 h 849"/>
                  <a:gd name="T18" fmla="*/ 272 w 774"/>
                  <a:gd name="T19" fmla="*/ 23 h 849"/>
                  <a:gd name="T20" fmla="*/ 261 w 774"/>
                  <a:gd name="T21" fmla="*/ 102 h 849"/>
                  <a:gd name="T22" fmla="*/ 261 w 774"/>
                  <a:gd name="T23" fmla="*/ 148 h 849"/>
                  <a:gd name="T24" fmla="*/ 261 w 774"/>
                  <a:gd name="T25" fmla="*/ 148 h 849"/>
                  <a:gd name="T26" fmla="*/ 381 w 774"/>
                  <a:gd name="T27" fmla="*/ 40 h 849"/>
                  <a:gd name="T28" fmla="*/ 529 w 774"/>
                  <a:gd name="T29" fmla="*/ 0 h 849"/>
                  <a:gd name="T30" fmla="*/ 747 w 774"/>
                  <a:gd name="T31" fmla="*/ 131 h 849"/>
                  <a:gd name="T32" fmla="*/ 769 w 774"/>
                  <a:gd name="T33" fmla="*/ 278 h 849"/>
                  <a:gd name="T34" fmla="*/ 719 w 774"/>
                  <a:gd name="T35" fmla="*/ 849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4" h="849">
                    <a:moveTo>
                      <a:pt x="719" y="849"/>
                    </a:moveTo>
                    <a:cubicBezTo>
                      <a:pt x="507" y="849"/>
                      <a:pt x="507" y="849"/>
                      <a:pt x="507" y="849"/>
                    </a:cubicBezTo>
                    <a:cubicBezTo>
                      <a:pt x="550" y="351"/>
                      <a:pt x="550" y="351"/>
                      <a:pt x="550" y="351"/>
                    </a:cubicBezTo>
                    <a:cubicBezTo>
                      <a:pt x="556" y="295"/>
                      <a:pt x="550" y="255"/>
                      <a:pt x="534" y="227"/>
                    </a:cubicBezTo>
                    <a:cubicBezTo>
                      <a:pt x="518" y="199"/>
                      <a:pt x="480" y="187"/>
                      <a:pt x="430" y="187"/>
                    </a:cubicBezTo>
                    <a:cubicBezTo>
                      <a:pt x="321" y="187"/>
                      <a:pt x="261" y="249"/>
                      <a:pt x="250" y="380"/>
                    </a:cubicBezTo>
                    <a:cubicBezTo>
                      <a:pt x="212" y="849"/>
                      <a:pt x="212" y="849"/>
                      <a:pt x="212" y="849"/>
                    </a:cubicBezTo>
                    <a:cubicBezTo>
                      <a:pt x="0" y="849"/>
                      <a:pt x="0" y="849"/>
                      <a:pt x="0" y="849"/>
                    </a:cubicBezTo>
                    <a:cubicBezTo>
                      <a:pt x="70" y="23"/>
                      <a:pt x="70" y="23"/>
                      <a:pt x="70" y="23"/>
                    </a:cubicBezTo>
                    <a:cubicBezTo>
                      <a:pt x="272" y="23"/>
                      <a:pt x="272" y="23"/>
                      <a:pt x="272" y="23"/>
                    </a:cubicBezTo>
                    <a:cubicBezTo>
                      <a:pt x="261" y="102"/>
                      <a:pt x="261" y="102"/>
                      <a:pt x="261" y="102"/>
                    </a:cubicBezTo>
                    <a:cubicBezTo>
                      <a:pt x="261" y="131"/>
                      <a:pt x="261" y="148"/>
                      <a:pt x="261" y="148"/>
                    </a:cubicBezTo>
                    <a:cubicBezTo>
                      <a:pt x="261" y="148"/>
                      <a:pt x="261" y="148"/>
                      <a:pt x="261" y="148"/>
                    </a:cubicBezTo>
                    <a:cubicBezTo>
                      <a:pt x="294" y="102"/>
                      <a:pt x="332" y="63"/>
                      <a:pt x="381" y="40"/>
                    </a:cubicBezTo>
                    <a:cubicBezTo>
                      <a:pt x="425" y="12"/>
                      <a:pt x="480" y="0"/>
                      <a:pt x="529" y="0"/>
                    </a:cubicBezTo>
                    <a:cubicBezTo>
                      <a:pt x="632" y="0"/>
                      <a:pt x="709" y="46"/>
                      <a:pt x="747" y="131"/>
                    </a:cubicBezTo>
                    <a:cubicBezTo>
                      <a:pt x="769" y="170"/>
                      <a:pt x="774" y="221"/>
                      <a:pt x="769" y="278"/>
                    </a:cubicBezTo>
                    <a:cubicBezTo>
                      <a:pt x="719" y="849"/>
                      <a:pt x="719" y="849"/>
                      <a:pt x="719" y="8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2171" tIns="56084" rIns="112171" bIns="56084" numCol="1" anchor="t" anchorCtr="0" compatLnSpc="1"/>
              <a:lstStyle/>
              <a:p>
                <a:pPr algn="ctr"/>
                <a:endParaRPr lang="zh-CN" altLang="en-US" sz="2205">
                  <a:solidFill>
                    <a:schemeClr val="bg1"/>
                  </a:solidFill>
                  <a:latin typeface="微软雅黑" panose="020B0503020204020204" pitchFamily="34" charset="-122"/>
                  <a:ea typeface="微软雅黑" panose="020B0503020204020204" pitchFamily="34" charset="-122"/>
                </a:endParaRPr>
              </a:p>
            </p:txBody>
          </p:sp>
        </p:grpSp>
        <p:sp>
          <p:nvSpPr>
            <p:cNvPr id="58" name="文本框 57"/>
            <p:cNvSpPr txBox="1"/>
            <p:nvPr>
              <p:custDataLst>
                <p:tags r:id="rId105"/>
              </p:custDataLst>
            </p:nvPr>
          </p:nvSpPr>
          <p:spPr>
            <a:xfrm>
              <a:off x="5757302" y="2992467"/>
              <a:ext cx="2355938" cy="690848"/>
            </a:xfrm>
            <a:prstGeom prst="rect">
              <a:avLst/>
            </a:prstGeom>
            <a:noFill/>
          </p:spPr>
          <p:txBody>
            <a:bodyPr wrap="square" rtlCol="0">
              <a:spAutoFit/>
            </a:bodyPr>
            <a:lstStyle/>
            <a:p>
              <a:r>
                <a:rPr kumimoji="1" lang="zh-CN" altLang="en-US" sz="4905" b="1" dirty="0">
                  <a:solidFill>
                    <a:schemeClr val="bg1"/>
                  </a:solidFill>
                  <a:latin typeface="微软雅黑" panose="020B0503020204020204" pitchFamily="34" charset="-122"/>
                  <a:ea typeface="微软雅黑" panose="020B0503020204020204" pitchFamily="34" charset="-122"/>
                </a:rPr>
                <a:t>亿邦智库</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ctrTitle"/>
          </p:nvPr>
        </p:nvSpPr>
        <p:spPr>
          <a:xfrm>
            <a:off x="3729947" y="145415"/>
            <a:ext cx="24914860" cy="3668395"/>
          </a:xfrm>
        </p:spPr>
        <p:txBody>
          <a:bodyPr anchor="ctr">
            <a:normAutofit/>
          </a:bodyPr>
          <a:lstStyle/>
          <a:p>
            <a:r>
              <a:rPr lang="zh-CN" altLang="en-US" sz="8800" b="1" dirty="0">
                <a:solidFill>
                  <a:schemeClr val="bg1"/>
                </a:solidFill>
                <a:latin typeface="微软雅黑" panose="020B0503020204020204" pitchFamily="34" charset="-122"/>
                <a:ea typeface="微软雅黑" panose="020B0503020204020204" pitchFamily="34" charset="-122"/>
              </a:rPr>
              <a:t>再从劳动生产率差距做些深度思考</a:t>
            </a:r>
          </a:p>
        </p:txBody>
      </p:sp>
      <p:grpSp>
        <p:nvGrpSpPr>
          <p:cNvPr id="10" name="组合 9"/>
          <p:cNvGrpSpPr/>
          <p:nvPr/>
        </p:nvGrpSpPr>
        <p:grpSpPr>
          <a:xfrm>
            <a:off x="26159906" y="14748737"/>
            <a:ext cx="6522582" cy="1023623"/>
            <a:chOff x="3382179" y="2924930"/>
            <a:chExt cx="4731061" cy="758385"/>
          </a:xfrm>
        </p:grpSpPr>
        <p:grpSp>
          <p:nvGrpSpPr>
            <p:cNvPr id="11" name="组 1"/>
            <p:cNvGrpSpPr/>
            <p:nvPr/>
          </p:nvGrpSpPr>
          <p:grpSpPr>
            <a:xfrm>
              <a:off x="3382179" y="2924930"/>
              <a:ext cx="2265363" cy="695325"/>
              <a:chOff x="3186113" y="1204913"/>
              <a:chExt cx="2265363" cy="695325"/>
            </a:xfrm>
            <a:solidFill>
              <a:srgbClr val="FFFFFF"/>
            </a:solidFill>
          </p:grpSpPr>
          <p:sp>
            <p:nvSpPr>
              <p:cNvPr id="13" name="Freeform 5"/>
              <p:cNvSpPr>
                <a:spLocks noEditPoints="1"/>
              </p:cNvSpPr>
              <p:nvPr>
                <p:custDataLst>
                  <p:tags r:id="rId6"/>
                </p:custDataLst>
              </p:nvPr>
            </p:nvSpPr>
            <p:spPr bwMode="auto">
              <a:xfrm>
                <a:off x="3186113" y="1362075"/>
                <a:ext cx="508000" cy="538162"/>
              </a:xfrm>
              <a:custGeom>
                <a:avLst/>
                <a:gdLst>
                  <a:gd name="T0" fmla="*/ 585 w 819"/>
                  <a:gd name="T1" fmla="*/ 354 h 864"/>
                  <a:gd name="T2" fmla="*/ 540 w 819"/>
                  <a:gd name="T3" fmla="*/ 225 h 864"/>
                  <a:gd name="T4" fmla="*/ 435 w 819"/>
                  <a:gd name="T5" fmla="*/ 174 h 864"/>
                  <a:gd name="T6" fmla="*/ 323 w 819"/>
                  <a:gd name="T7" fmla="*/ 219 h 864"/>
                  <a:gd name="T8" fmla="*/ 251 w 819"/>
                  <a:gd name="T9" fmla="*/ 354 h 864"/>
                  <a:gd name="T10" fmla="*/ 585 w 819"/>
                  <a:gd name="T11" fmla="*/ 354 h 864"/>
                  <a:gd name="T12" fmla="*/ 791 w 819"/>
                  <a:gd name="T13" fmla="*/ 488 h 864"/>
                  <a:gd name="T14" fmla="*/ 234 w 819"/>
                  <a:gd name="T15" fmla="*/ 488 h 864"/>
                  <a:gd name="T16" fmla="*/ 284 w 819"/>
                  <a:gd name="T17" fmla="*/ 646 h 864"/>
                  <a:gd name="T18" fmla="*/ 396 w 819"/>
                  <a:gd name="T19" fmla="*/ 696 h 864"/>
                  <a:gd name="T20" fmla="*/ 490 w 819"/>
                  <a:gd name="T21" fmla="*/ 668 h 864"/>
                  <a:gd name="T22" fmla="*/ 552 w 819"/>
                  <a:gd name="T23" fmla="*/ 601 h 864"/>
                  <a:gd name="T24" fmla="*/ 769 w 819"/>
                  <a:gd name="T25" fmla="*/ 601 h 864"/>
                  <a:gd name="T26" fmla="*/ 624 w 819"/>
                  <a:gd name="T27" fmla="*/ 797 h 864"/>
                  <a:gd name="T28" fmla="*/ 396 w 819"/>
                  <a:gd name="T29" fmla="*/ 864 h 864"/>
                  <a:gd name="T30" fmla="*/ 22 w 819"/>
                  <a:gd name="T31" fmla="*/ 416 h 864"/>
                  <a:gd name="T32" fmla="*/ 156 w 819"/>
                  <a:gd name="T33" fmla="*/ 118 h 864"/>
                  <a:gd name="T34" fmla="*/ 451 w 819"/>
                  <a:gd name="T35" fmla="*/ 0 h 864"/>
                  <a:gd name="T36" fmla="*/ 791 w 819"/>
                  <a:gd name="T37" fmla="*/ 48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9" h="864">
                    <a:moveTo>
                      <a:pt x="585" y="354"/>
                    </a:moveTo>
                    <a:cubicBezTo>
                      <a:pt x="585" y="298"/>
                      <a:pt x="568" y="258"/>
                      <a:pt x="540" y="225"/>
                    </a:cubicBezTo>
                    <a:cubicBezTo>
                      <a:pt x="513" y="191"/>
                      <a:pt x="474" y="174"/>
                      <a:pt x="435" y="174"/>
                    </a:cubicBezTo>
                    <a:cubicBezTo>
                      <a:pt x="390" y="174"/>
                      <a:pt x="357" y="191"/>
                      <a:pt x="323" y="219"/>
                    </a:cubicBezTo>
                    <a:cubicBezTo>
                      <a:pt x="290" y="253"/>
                      <a:pt x="262" y="298"/>
                      <a:pt x="251" y="354"/>
                    </a:cubicBezTo>
                    <a:cubicBezTo>
                      <a:pt x="585" y="354"/>
                      <a:pt x="585" y="354"/>
                      <a:pt x="585" y="354"/>
                    </a:cubicBezTo>
                    <a:close/>
                    <a:moveTo>
                      <a:pt x="791" y="488"/>
                    </a:moveTo>
                    <a:cubicBezTo>
                      <a:pt x="234" y="488"/>
                      <a:pt x="234" y="488"/>
                      <a:pt x="234" y="488"/>
                    </a:cubicBezTo>
                    <a:cubicBezTo>
                      <a:pt x="228" y="556"/>
                      <a:pt x="245" y="612"/>
                      <a:pt x="284" y="646"/>
                    </a:cubicBezTo>
                    <a:cubicBezTo>
                      <a:pt x="312" y="679"/>
                      <a:pt x="351" y="696"/>
                      <a:pt x="396" y="696"/>
                    </a:cubicBezTo>
                    <a:cubicBezTo>
                      <a:pt x="429" y="696"/>
                      <a:pt x="462" y="685"/>
                      <a:pt x="490" y="668"/>
                    </a:cubicBezTo>
                    <a:cubicBezTo>
                      <a:pt x="518" y="651"/>
                      <a:pt x="540" y="629"/>
                      <a:pt x="552" y="601"/>
                    </a:cubicBezTo>
                    <a:cubicBezTo>
                      <a:pt x="769" y="601"/>
                      <a:pt x="769" y="601"/>
                      <a:pt x="769" y="601"/>
                    </a:cubicBezTo>
                    <a:cubicBezTo>
                      <a:pt x="741" y="685"/>
                      <a:pt x="691" y="752"/>
                      <a:pt x="624" y="797"/>
                    </a:cubicBezTo>
                    <a:cubicBezTo>
                      <a:pt x="557" y="842"/>
                      <a:pt x="479" y="864"/>
                      <a:pt x="396" y="864"/>
                    </a:cubicBezTo>
                    <a:cubicBezTo>
                      <a:pt x="123" y="864"/>
                      <a:pt x="0" y="713"/>
                      <a:pt x="22" y="416"/>
                    </a:cubicBezTo>
                    <a:cubicBezTo>
                      <a:pt x="33" y="292"/>
                      <a:pt x="78" y="191"/>
                      <a:pt x="156" y="118"/>
                    </a:cubicBezTo>
                    <a:cubicBezTo>
                      <a:pt x="228" y="40"/>
                      <a:pt x="329" y="0"/>
                      <a:pt x="451" y="0"/>
                    </a:cubicBezTo>
                    <a:cubicBezTo>
                      <a:pt x="708" y="0"/>
                      <a:pt x="819" y="163"/>
                      <a:pt x="791" y="4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2171" tIns="56084" rIns="112171" bIns="56084" numCol="1" anchor="t" anchorCtr="0" compatLnSpc="1"/>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20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Freeform 6"/>
              <p:cNvSpPr>
                <a:spLocks noEditPoints="1"/>
              </p:cNvSpPr>
              <p:nvPr>
                <p:custDataLst>
                  <p:tags r:id="rId7"/>
                </p:custDataLst>
              </p:nvPr>
            </p:nvSpPr>
            <p:spPr bwMode="auto">
              <a:xfrm>
                <a:off x="3694113" y="1204913"/>
                <a:ext cx="509588" cy="695325"/>
              </a:xfrm>
              <a:custGeom>
                <a:avLst/>
                <a:gdLst>
                  <a:gd name="T0" fmla="*/ 594 w 819"/>
                  <a:gd name="T1" fmla="*/ 695 h 1117"/>
                  <a:gd name="T2" fmla="*/ 434 w 819"/>
                  <a:gd name="T3" fmla="*/ 450 h 1117"/>
                  <a:gd name="T4" fmla="*/ 231 w 819"/>
                  <a:gd name="T5" fmla="*/ 712 h 1117"/>
                  <a:gd name="T6" fmla="*/ 275 w 819"/>
                  <a:gd name="T7" fmla="*/ 884 h 1117"/>
                  <a:gd name="T8" fmla="*/ 390 w 819"/>
                  <a:gd name="T9" fmla="*/ 945 h 1117"/>
                  <a:gd name="T10" fmla="*/ 522 w 819"/>
                  <a:gd name="T11" fmla="*/ 884 h 1117"/>
                  <a:gd name="T12" fmla="*/ 594 w 819"/>
                  <a:gd name="T13" fmla="*/ 695 h 1117"/>
                  <a:gd name="T14" fmla="*/ 808 w 819"/>
                  <a:gd name="T15" fmla="*/ 684 h 1117"/>
                  <a:gd name="T16" fmla="*/ 748 w 819"/>
                  <a:gd name="T17" fmla="*/ 923 h 1117"/>
                  <a:gd name="T18" fmla="*/ 605 w 819"/>
                  <a:gd name="T19" fmla="*/ 1067 h 1117"/>
                  <a:gd name="T20" fmla="*/ 423 w 819"/>
                  <a:gd name="T21" fmla="*/ 1117 h 1117"/>
                  <a:gd name="T22" fmla="*/ 215 w 819"/>
                  <a:gd name="T23" fmla="*/ 995 h 1117"/>
                  <a:gd name="T24" fmla="*/ 209 w 819"/>
                  <a:gd name="T25" fmla="*/ 995 h 1117"/>
                  <a:gd name="T26" fmla="*/ 198 w 819"/>
                  <a:gd name="T27" fmla="*/ 1095 h 1117"/>
                  <a:gd name="T28" fmla="*/ 0 w 819"/>
                  <a:gd name="T29" fmla="*/ 1095 h 1117"/>
                  <a:gd name="T30" fmla="*/ 94 w 819"/>
                  <a:gd name="T31" fmla="*/ 0 h 1117"/>
                  <a:gd name="T32" fmla="*/ 302 w 819"/>
                  <a:gd name="T33" fmla="*/ 0 h 1117"/>
                  <a:gd name="T34" fmla="*/ 270 w 819"/>
                  <a:gd name="T35" fmla="*/ 389 h 1117"/>
                  <a:gd name="T36" fmla="*/ 270 w 819"/>
                  <a:gd name="T37" fmla="*/ 389 h 1117"/>
                  <a:gd name="T38" fmla="*/ 517 w 819"/>
                  <a:gd name="T39" fmla="*/ 261 h 1117"/>
                  <a:gd name="T40" fmla="*/ 517 w 819"/>
                  <a:gd name="T41" fmla="*/ 261 h 1117"/>
                  <a:gd name="T42" fmla="*/ 517 w 819"/>
                  <a:gd name="T43" fmla="*/ 261 h 1117"/>
                  <a:gd name="T44" fmla="*/ 759 w 819"/>
                  <a:gd name="T45" fmla="*/ 395 h 1117"/>
                  <a:gd name="T46" fmla="*/ 808 w 819"/>
                  <a:gd name="T47" fmla="*/ 684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9" h="1117">
                    <a:moveTo>
                      <a:pt x="594" y="695"/>
                    </a:moveTo>
                    <a:cubicBezTo>
                      <a:pt x="605" y="534"/>
                      <a:pt x="555" y="450"/>
                      <a:pt x="434" y="450"/>
                    </a:cubicBezTo>
                    <a:cubicBezTo>
                      <a:pt x="314" y="450"/>
                      <a:pt x="248" y="534"/>
                      <a:pt x="231" y="712"/>
                    </a:cubicBezTo>
                    <a:cubicBezTo>
                      <a:pt x="226" y="784"/>
                      <a:pt x="242" y="839"/>
                      <a:pt x="275" y="884"/>
                    </a:cubicBezTo>
                    <a:cubicBezTo>
                      <a:pt x="302" y="923"/>
                      <a:pt x="341" y="945"/>
                      <a:pt x="390" y="945"/>
                    </a:cubicBezTo>
                    <a:cubicBezTo>
                      <a:pt x="440" y="945"/>
                      <a:pt x="484" y="923"/>
                      <a:pt x="522" y="884"/>
                    </a:cubicBezTo>
                    <a:cubicBezTo>
                      <a:pt x="561" y="839"/>
                      <a:pt x="588" y="773"/>
                      <a:pt x="594" y="695"/>
                    </a:cubicBezTo>
                    <a:close/>
                    <a:moveTo>
                      <a:pt x="808" y="684"/>
                    </a:moveTo>
                    <a:cubicBezTo>
                      <a:pt x="803" y="778"/>
                      <a:pt x="781" y="856"/>
                      <a:pt x="748" y="923"/>
                    </a:cubicBezTo>
                    <a:cubicBezTo>
                      <a:pt x="715" y="984"/>
                      <a:pt x="665" y="1028"/>
                      <a:pt x="605" y="1067"/>
                    </a:cubicBezTo>
                    <a:cubicBezTo>
                      <a:pt x="544" y="1101"/>
                      <a:pt x="489" y="1117"/>
                      <a:pt x="423" y="1117"/>
                    </a:cubicBezTo>
                    <a:cubicBezTo>
                      <a:pt x="330" y="1117"/>
                      <a:pt x="258" y="1078"/>
                      <a:pt x="215" y="995"/>
                    </a:cubicBezTo>
                    <a:cubicBezTo>
                      <a:pt x="209" y="995"/>
                      <a:pt x="209" y="995"/>
                      <a:pt x="209" y="995"/>
                    </a:cubicBezTo>
                    <a:cubicBezTo>
                      <a:pt x="198" y="1095"/>
                      <a:pt x="198" y="1095"/>
                      <a:pt x="198" y="1095"/>
                    </a:cubicBezTo>
                    <a:cubicBezTo>
                      <a:pt x="0" y="1095"/>
                      <a:pt x="0" y="1095"/>
                      <a:pt x="0" y="1095"/>
                    </a:cubicBezTo>
                    <a:cubicBezTo>
                      <a:pt x="94" y="0"/>
                      <a:pt x="94" y="0"/>
                      <a:pt x="94" y="0"/>
                    </a:cubicBezTo>
                    <a:cubicBezTo>
                      <a:pt x="302" y="0"/>
                      <a:pt x="302" y="0"/>
                      <a:pt x="302" y="0"/>
                    </a:cubicBezTo>
                    <a:cubicBezTo>
                      <a:pt x="270" y="389"/>
                      <a:pt x="270" y="389"/>
                      <a:pt x="270" y="389"/>
                    </a:cubicBezTo>
                    <a:cubicBezTo>
                      <a:pt x="270" y="389"/>
                      <a:pt x="270" y="389"/>
                      <a:pt x="270" y="389"/>
                    </a:cubicBezTo>
                    <a:cubicBezTo>
                      <a:pt x="335" y="306"/>
                      <a:pt x="418" y="261"/>
                      <a:pt x="517" y="261"/>
                    </a:cubicBezTo>
                    <a:cubicBezTo>
                      <a:pt x="517" y="261"/>
                      <a:pt x="517" y="261"/>
                      <a:pt x="517" y="261"/>
                    </a:cubicBezTo>
                    <a:cubicBezTo>
                      <a:pt x="517" y="261"/>
                      <a:pt x="517" y="261"/>
                      <a:pt x="517" y="261"/>
                    </a:cubicBezTo>
                    <a:cubicBezTo>
                      <a:pt x="627" y="267"/>
                      <a:pt x="704" y="311"/>
                      <a:pt x="759" y="395"/>
                    </a:cubicBezTo>
                    <a:cubicBezTo>
                      <a:pt x="803" y="473"/>
                      <a:pt x="819" y="567"/>
                      <a:pt x="808" y="6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2171" tIns="56084" rIns="112171" bIns="56084" numCol="1" anchor="t" anchorCtr="0" compatLnSpc="1"/>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20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Freeform 7"/>
              <p:cNvSpPr/>
              <p:nvPr>
                <p:custDataLst>
                  <p:tags r:id="rId8"/>
                </p:custDataLst>
              </p:nvPr>
            </p:nvSpPr>
            <p:spPr bwMode="auto">
              <a:xfrm>
                <a:off x="4203701" y="1306513"/>
                <a:ext cx="582613" cy="584200"/>
              </a:xfrm>
              <a:custGeom>
                <a:avLst/>
                <a:gdLst>
                  <a:gd name="T0" fmla="*/ 216 w 939"/>
                  <a:gd name="T1" fmla="*/ 938 h 938"/>
                  <a:gd name="T2" fmla="*/ 0 w 939"/>
                  <a:gd name="T3" fmla="*/ 938 h 938"/>
                  <a:gd name="T4" fmla="*/ 72 w 939"/>
                  <a:gd name="T5" fmla="*/ 113 h 938"/>
                  <a:gd name="T6" fmla="*/ 276 w 939"/>
                  <a:gd name="T7" fmla="*/ 113 h 938"/>
                  <a:gd name="T8" fmla="*/ 271 w 939"/>
                  <a:gd name="T9" fmla="*/ 170 h 938"/>
                  <a:gd name="T10" fmla="*/ 757 w 939"/>
                  <a:gd name="T11" fmla="*/ 57 h 938"/>
                  <a:gd name="T12" fmla="*/ 762 w 939"/>
                  <a:gd name="T13" fmla="*/ 0 h 938"/>
                  <a:gd name="T14" fmla="*/ 850 w 939"/>
                  <a:gd name="T15" fmla="*/ 68 h 938"/>
                  <a:gd name="T16" fmla="*/ 939 w 939"/>
                  <a:gd name="T17" fmla="*/ 130 h 938"/>
                  <a:gd name="T18" fmla="*/ 845 w 939"/>
                  <a:gd name="T19" fmla="*/ 175 h 938"/>
                  <a:gd name="T20" fmla="*/ 745 w 939"/>
                  <a:gd name="T21" fmla="*/ 221 h 938"/>
                  <a:gd name="T22" fmla="*/ 745 w 939"/>
                  <a:gd name="T23" fmla="*/ 192 h 938"/>
                  <a:gd name="T24" fmla="*/ 216 w 939"/>
                  <a:gd name="T25" fmla="*/ 938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9" h="938">
                    <a:moveTo>
                      <a:pt x="216" y="938"/>
                    </a:moveTo>
                    <a:cubicBezTo>
                      <a:pt x="0" y="938"/>
                      <a:pt x="0" y="938"/>
                      <a:pt x="0" y="938"/>
                    </a:cubicBezTo>
                    <a:cubicBezTo>
                      <a:pt x="72" y="113"/>
                      <a:pt x="72" y="113"/>
                      <a:pt x="72" y="113"/>
                    </a:cubicBezTo>
                    <a:cubicBezTo>
                      <a:pt x="276" y="113"/>
                      <a:pt x="276" y="113"/>
                      <a:pt x="276" y="113"/>
                    </a:cubicBezTo>
                    <a:cubicBezTo>
                      <a:pt x="271" y="170"/>
                      <a:pt x="271" y="170"/>
                      <a:pt x="271" y="170"/>
                    </a:cubicBezTo>
                    <a:cubicBezTo>
                      <a:pt x="265" y="226"/>
                      <a:pt x="354" y="124"/>
                      <a:pt x="757" y="57"/>
                    </a:cubicBezTo>
                    <a:cubicBezTo>
                      <a:pt x="762" y="0"/>
                      <a:pt x="762" y="0"/>
                      <a:pt x="762" y="0"/>
                    </a:cubicBezTo>
                    <a:cubicBezTo>
                      <a:pt x="850" y="68"/>
                      <a:pt x="850" y="68"/>
                      <a:pt x="850" y="68"/>
                    </a:cubicBezTo>
                    <a:cubicBezTo>
                      <a:pt x="939" y="130"/>
                      <a:pt x="939" y="130"/>
                      <a:pt x="939" y="130"/>
                    </a:cubicBezTo>
                    <a:cubicBezTo>
                      <a:pt x="845" y="175"/>
                      <a:pt x="845" y="175"/>
                      <a:pt x="845" y="175"/>
                    </a:cubicBezTo>
                    <a:cubicBezTo>
                      <a:pt x="745" y="221"/>
                      <a:pt x="745" y="221"/>
                      <a:pt x="745" y="221"/>
                    </a:cubicBezTo>
                    <a:cubicBezTo>
                      <a:pt x="745" y="192"/>
                      <a:pt x="745" y="192"/>
                      <a:pt x="745" y="192"/>
                    </a:cubicBezTo>
                    <a:cubicBezTo>
                      <a:pt x="177" y="271"/>
                      <a:pt x="254" y="599"/>
                      <a:pt x="216" y="938"/>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112171" tIns="56084" rIns="112171" bIns="56084" numCol="1" anchor="t" anchorCtr="0" compatLnSpc="1"/>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20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6" name="Freeform 8"/>
              <p:cNvSpPr/>
              <p:nvPr>
                <p:custDataLst>
                  <p:tags r:id="rId9"/>
                </p:custDataLst>
              </p:nvPr>
            </p:nvSpPr>
            <p:spPr bwMode="auto">
              <a:xfrm>
                <a:off x="4471988" y="1381125"/>
                <a:ext cx="481013" cy="519112"/>
              </a:xfrm>
              <a:custGeom>
                <a:avLst/>
                <a:gdLst>
                  <a:gd name="T0" fmla="*/ 703 w 775"/>
                  <a:gd name="T1" fmla="*/ 812 h 834"/>
                  <a:gd name="T2" fmla="*/ 506 w 775"/>
                  <a:gd name="T3" fmla="*/ 812 h 834"/>
                  <a:gd name="T4" fmla="*/ 511 w 775"/>
                  <a:gd name="T5" fmla="*/ 740 h 834"/>
                  <a:gd name="T6" fmla="*/ 511 w 775"/>
                  <a:gd name="T7" fmla="*/ 701 h 834"/>
                  <a:gd name="T8" fmla="*/ 511 w 775"/>
                  <a:gd name="T9" fmla="*/ 701 h 834"/>
                  <a:gd name="T10" fmla="*/ 253 w 775"/>
                  <a:gd name="T11" fmla="*/ 834 h 834"/>
                  <a:gd name="T12" fmla="*/ 72 w 775"/>
                  <a:gd name="T13" fmla="*/ 762 h 834"/>
                  <a:gd name="T14" fmla="*/ 6 w 775"/>
                  <a:gd name="T15" fmla="*/ 534 h 834"/>
                  <a:gd name="T16" fmla="*/ 33 w 775"/>
                  <a:gd name="T17" fmla="*/ 245 h 834"/>
                  <a:gd name="T18" fmla="*/ 253 w 775"/>
                  <a:gd name="T19" fmla="*/ 173 h 834"/>
                  <a:gd name="T20" fmla="*/ 220 w 775"/>
                  <a:gd name="T21" fmla="*/ 506 h 834"/>
                  <a:gd name="T22" fmla="*/ 346 w 775"/>
                  <a:gd name="T23" fmla="*/ 656 h 834"/>
                  <a:gd name="T24" fmla="*/ 473 w 775"/>
                  <a:gd name="T25" fmla="*/ 601 h 834"/>
                  <a:gd name="T26" fmla="*/ 522 w 775"/>
                  <a:gd name="T27" fmla="*/ 473 h 834"/>
                  <a:gd name="T28" fmla="*/ 566 w 775"/>
                  <a:gd name="T29" fmla="*/ 0 h 834"/>
                  <a:gd name="T30" fmla="*/ 775 w 775"/>
                  <a:gd name="T31" fmla="*/ 0 h 834"/>
                  <a:gd name="T32" fmla="*/ 703 w 775"/>
                  <a:gd name="T33" fmla="*/ 812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5" h="834">
                    <a:moveTo>
                      <a:pt x="703" y="812"/>
                    </a:moveTo>
                    <a:cubicBezTo>
                      <a:pt x="506" y="812"/>
                      <a:pt x="506" y="812"/>
                      <a:pt x="506" y="812"/>
                    </a:cubicBezTo>
                    <a:cubicBezTo>
                      <a:pt x="511" y="740"/>
                      <a:pt x="511" y="740"/>
                      <a:pt x="511" y="740"/>
                    </a:cubicBezTo>
                    <a:cubicBezTo>
                      <a:pt x="511" y="712"/>
                      <a:pt x="511" y="701"/>
                      <a:pt x="511" y="701"/>
                    </a:cubicBezTo>
                    <a:cubicBezTo>
                      <a:pt x="511" y="701"/>
                      <a:pt x="511" y="701"/>
                      <a:pt x="511" y="701"/>
                    </a:cubicBezTo>
                    <a:cubicBezTo>
                      <a:pt x="451" y="790"/>
                      <a:pt x="363" y="834"/>
                      <a:pt x="253" y="834"/>
                    </a:cubicBezTo>
                    <a:cubicBezTo>
                      <a:pt x="181" y="834"/>
                      <a:pt x="121" y="812"/>
                      <a:pt x="72" y="762"/>
                    </a:cubicBezTo>
                    <a:cubicBezTo>
                      <a:pt x="22" y="706"/>
                      <a:pt x="0" y="634"/>
                      <a:pt x="6" y="534"/>
                    </a:cubicBezTo>
                    <a:cubicBezTo>
                      <a:pt x="33" y="245"/>
                      <a:pt x="33" y="245"/>
                      <a:pt x="33" y="245"/>
                    </a:cubicBezTo>
                    <a:cubicBezTo>
                      <a:pt x="105" y="178"/>
                      <a:pt x="176" y="178"/>
                      <a:pt x="253" y="173"/>
                    </a:cubicBezTo>
                    <a:cubicBezTo>
                      <a:pt x="220" y="506"/>
                      <a:pt x="220" y="506"/>
                      <a:pt x="220" y="506"/>
                    </a:cubicBezTo>
                    <a:cubicBezTo>
                      <a:pt x="214" y="606"/>
                      <a:pt x="253" y="656"/>
                      <a:pt x="346" y="656"/>
                    </a:cubicBezTo>
                    <a:cubicBezTo>
                      <a:pt x="396" y="656"/>
                      <a:pt x="440" y="640"/>
                      <a:pt x="473" y="601"/>
                    </a:cubicBezTo>
                    <a:cubicBezTo>
                      <a:pt x="500" y="567"/>
                      <a:pt x="517" y="523"/>
                      <a:pt x="522" y="473"/>
                    </a:cubicBezTo>
                    <a:cubicBezTo>
                      <a:pt x="566" y="0"/>
                      <a:pt x="566" y="0"/>
                      <a:pt x="566" y="0"/>
                    </a:cubicBezTo>
                    <a:cubicBezTo>
                      <a:pt x="775" y="0"/>
                      <a:pt x="775" y="0"/>
                      <a:pt x="775" y="0"/>
                    </a:cubicBezTo>
                    <a:cubicBezTo>
                      <a:pt x="703" y="812"/>
                      <a:pt x="703" y="812"/>
                      <a:pt x="703" y="8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2171" tIns="56084" rIns="112171" bIns="56084" numCol="1" anchor="t" anchorCtr="0" compatLnSpc="1"/>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20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7" name="Freeform 9"/>
              <p:cNvSpPr/>
              <p:nvPr>
                <p:custDataLst>
                  <p:tags r:id="rId10"/>
                </p:custDataLst>
              </p:nvPr>
            </p:nvSpPr>
            <p:spPr bwMode="auto">
              <a:xfrm>
                <a:off x="4972051" y="1362075"/>
                <a:ext cx="479425" cy="528637"/>
              </a:xfrm>
              <a:custGeom>
                <a:avLst/>
                <a:gdLst>
                  <a:gd name="T0" fmla="*/ 719 w 774"/>
                  <a:gd name="T1" fmla="*/ 849 h 849"/>
                  <a:gd name="T2" fmla="*/ 507 w 774"/>
                  <a:gd name="T3" fmla="*/ 849 h 849"/>
                  <a:gd name="T4" fmla="*/ 550 w 774"/>
                  <a:gd name="T5" fmla="*/ 351 h 849"/>
                  <a:gd name="T6" fmla="*/ 534 w 774"/>
                  <a:gd name="T7" fmla="*/ 227 h 849"/>
                  <a:gd name="T8" fmla="*/ 430 w 774"/>
                  <a:gd name="T9" fmla="*/ 187 h 849"/>
                  <a:gd name="T10" fmla="*/ 250 w 774"/>
                  <a:gd name="T11" fmla="*/ 380 h 849"/>
                  <a:gd name="T12" fmla="*/ 212 w 774"/>
                  <a:gd name="T13" fmla="*/ 849 h 849"/>
                  <a:gd name="T14" fmla="*/ 0 w 774"/>
                  <a:gd name="T15" fmla="*/ 849 h 849"/>
                  <a:gd name="T16" fmla="*/ 70 w 774"/>
                  <a:gd name="T17" fmla="*/ 23 h 849"/>
                  <a:gd name="T18" fmla="*/ 272 w 774"/>
                  <a:gd name="T19" fmla="*/ 23 h 849"/>
                  <a:gd name="T20" fmla="*/ 261 w 774"/>
                  <a:gd name="T21" fmla="*/ 102 h 849"/>
                  <a:gd name="T22" fmla="*/ 261 w 774"/>
                  <a:gd name="T23" fmla="*/ 148 h 849"/>
                  <a:gd name="T24" fmla="*/ 261 w 774"/>
                  <a:gd name="T25" fmla="*/ 148 h 849"/>
                  <a:gd name="T26" fmla="*/ 381 w 774"/>
                  <a:gd name="T27" fmla="*/ 40 h 849"/>
                  <a:gd name="T28" fmla="*/ 529 w 774"/>
                  <a:gd name="T29" fmla="*/ 0 h 849"/>
                  <a:gd name="T30" fmla="*/ 747 w 774"/>
                  <a:gd name="T31" fmla="*/ 131 h 849"/>
                  <a:gd name="T32" fmla="*/ 769 w 774"/>
                  <a:gd name="T33" fmla="*/ 278 h 849"/>
                  <a:gd name="T34" fmla="*/ 719 w 774"/>
                  <a:gd name="T35" fmla="*/ 849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4" h="849">
                    <a:moveTo>
                      <a:pt x="719" y="849"/>
                    </a:moveTo>
                    <a:cubicBezTo>
                      <a:pt x="507" y="849"/>
                      <a:pt x="507" y="849"/>
                      <a:pt x="507" y="849"/>
                    </a:cubicBezTo>
                    <a:cubicBezTo>
                      <a:pt x="550" y="351"/>
                      <a:pt x="550" y="351"/>
                      <a:pt x="550" y="351"/>
                    </a:cubicBezTo>
                    <a:cubicBezTo>
                      <a:pt x="556" y="295"/>
                      <a:pt x="550" y="255"/>
                      <a:pt x="534" y="227"/>
                    </a:cubicBezTo>
                    <a:cubicBezTo>
                      <a:pt x="518" y="199"/>
                      <a:pt x="480" y="187"/>
                      <a:pt x="430" y="187"/>
                    </a:cubicBezTo>
                    <a:cubicBezTo>
                      <a:pt x="321" y="187"/>
                      <a:pt x="261" y="249"/>
                      <a:pt x="250" y="380"/>
                    </a:cubicBezTo>
                    <a:cubicBezTo>
                      <a:pt x="212" y="849"/>
                      <a:pt x="212" y="849"/>
                      <a:pt x="212" y="849"/>
                    </a:cubicBezTo>
                    <a:cubicBezTo>
                      <a:pt x="0" y="849"/>
                      <a:pt x="0" y="849"/>
                      <a:pt x="0" y="849"/>
                    </a:cubicBezTo>
                    <a:cubicBezTo>
                      <a:pt x="70" y="23"/>
                      <a:pt x="70" y="23"/>
                      <a:pt x="70" y="23"/>
                    </a:cubicBezTo>
                    <a:cubicBezTo>
                      <a:pt x="272" y="23"/>
                      <a:pt x="272" y="23"/>
                      <a:pt x="272" y="23"/>
                    </a:cubicBezTo>
                    <a:cubicBezTo>
                      <a:pt x="261" y="102"/>
                      <a:pt x="261" y="102"/>
                      <a:pt x="261" y="102"/>
                    </a:cubicBezTo>
                    <a:cubicBezTo>
                      <a:pt x="261" y="131"/>
                      <a:pt x="261" y="148"/>
                      <a:pt x="261" y="148"/>
                    </a:cubicBezTo>
                    <a:cubicBezTo>
                      <a:pt x="261" y="148"/>
                      <a:pt x="261" y="148"/>
                      <a:pt x="261" y="148"/>
                    </a:cubicBezTo>
                    <a:cubicBezTo>
                      <a:pt x="294" y="102"/>
                      <a:pt x="332" y="63"/>
                      <a:pt x="381" y="40"/>
                    </a:cubicBezTo>
                    <a:cubicBezTo>
                      <a:pt x="425" y="12"/>
                      <a:pt x="480" y="0"/>
                      <a:pt x="529" y="0"/>
                    </a:cubicBezTo>
                    <a:cubicBezTo>
                      <a:pt x="632" y="0"/>
                      <a:pt x="709" y="46"/>
                      <a:pt x="747" y="131"/>
                    </a:cubicBezTo>
                    <a:cubicBezTo>
                      <a:pt x="769" y="170"/>
                      <a:pt x="774" y="221"/>
                      <a:pt x="769" y="278"/>
                    </a:cubicBezTo>
                    <a:cubicBezTo>
                      <a:pt x="719" y="849"/>
                      <a:pt x="719" y="849"/>
                      <a:pt x="719" y="8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2171" tIns="56084" rIns="112171" bIns="56084" numCol="1" anchor="t" anchorCtr="0" compatLnSpc="1"/>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20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2" name="文本框 11"/>
            <p:cNvSpPr txBox="1"/>
            <p:nvPr>
              <p:custDataLst>
                <p:tags r:id="rId5"/>
              </p:custDataLst>
            </p:nvPr>
          </p:nvSpPr>
          <p:spPr>
            <a:xfrm>
              <a:off x="5757302" y="2992467"/>
              <a:ext cx="2355938" cy="69084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zh-CN" altLang="en-US" sz="490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亿邦智库</a:t>
              </a:r>
            </a:p>
          </p:txBody>
        </p:sp>
      </p:grpSp>
      <p:pic>
        <p:nvPicPr>
          <p:cNvPr id="3" name="图片 2"/>
          <p:cNvPicPr>
            <a:picLocks noChangeAspect="1"/>
          </p:cNvPicPr>
          <p:nvPr/>
        </p:nvPicPr>
        <p:blipFill>
          <a:blip r:embed="rId13"/>
          <a:stretch>
            <a:fillRect/>
          </a:stretch>
        </p:blipFill>
        <p:spPr>
          <a:xfrm>
            <a:off x="2198914" y="4002356"/>
            <a:ext cx="13215258" cy="10404331"/>
          </a:xfrm>
          <a:prstGeom prst="rect">
            <a:avLst/>
          </a:prstGeom>
        </p:spPr>
      </p:pic>
      <p:graphicFrame>
        <p:nvGraphicFramePr>
          <p:cNvPr id="7" name="图表 6"/>
          <p:cNvGraphicFramePr/>
          <p:nvPr>
            <p:custDataLst>
              <p:tags r:id="rId1"/>
            </p:custDataLst>
          </p:nvPr>
        </p:nvGraphicFramePr>
        <p:xfrm>
          <a:off x="18486874" y="4833258"/>
          <a:ext cx="12711583" cy="8789308"/>
        </p:xfrm>
        <a:graphic>
          <a:graphicData uri="http://schemas.openxmlformats.org/drawingml/2006/chart">
            <c:chart xmlns:c="http://schemas.openxmlformats.org/drawingml/2006/chart" xmlns:r="http://schemas.openxmlformats.org/officeDocument/2006/relationships" r:id="rId14"/>
          </a:graphicData>
        </a:graphic>
      </p:graphicFrame>
      <p:sp>
        <p:nvSpPr>
          <p:cNvPr id="8" name="文本框 7"/>
          <p:cNvSpPr txBox="1"/>
          <p:nvPr>
            <p:custDataLst>
              <p:tags r:id="rId2"/>
            </p:custDataLst>
          </p:nvPr>
        </p:nvSpPr>
        <p:spPr>
          <a:xfrm>
            <a:off x="19093543" y="3838648"/>
            <a:ext cx="12711583"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2022</a:t>
            </a:r>
            <a:r>
              <a:rPr kumimoji="0" lang="zh-CN" altLang="en-US" sz="48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年我国制造业增加值在全球占比近</a:t>
            </a:r>
            <a:r>
              <a:rPr kumimoji="0" lang="en-US" altLang="zh-CN" sz="48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30%</a:t>
            </a:r>
            <a:endParaRPr kumimoji="0" lang="zh-CN" altLang="en-US" sz="4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íṡľíḋé"/>
          <p:cNvSpPr txBox="1">
            <a:spLocks noChangeAspect="1"/>
          </p:cNvSpPr>
          <p:nvPr>
            <p:custDataLst>
              <p:tags r:id="rId3"/>
            </p:custDataLst>
          </p:nvPr>
        </p:nvSpPr>
        <p:spPr>
          <a:xfrm>
            <a:off x="18486874" y="13739129"/>
            <a:ext cx="13643429" cy="707886"/>
          </a:xfrm>
          <a:prstGeom prst="rect">
            <a:avLst/>
          </a:prstGeom>
          <a:noFill/>
        </p:spPr>
        <p:txBody>
          <a:bodyPr wrap="square">
            <a:spAutoFit/>
          </a:bodyPr>
          <a:lstStyle>
            <a:defPPr>
              <a:defRPr lang="en-US"/>
            </a:defPPr>
            <a:lvl1pPr>
              <a:defRPr sz="3000" b="1">
                <a:solidFill>
                  <a:srgbClr val="FFC000"/>
                </a:solidFill>
                <a:latin typeface="微软雅黑" panose="020B0503020204020204" pitchFamily="34" charset="-122"/>
                <a:ea typeface="微软雅黑" panose="020B0503020204020204" pitchFamily="34" charset="-122"/>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*制图：亿邦智库  数据来源：工信部、各国公开数据</a:t>
            </a:r>
            <a:endParaRPr kumimoji="0" lang="en-US" altLang="zh-CN" sz="4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8" name="文本框 17"/>
          <p:cNvSpPr txBox="1"/>
          <p:nvPr>
            <p:custDataLst>
              <p:tags r:id="rId4"/>
            </p:custDataLst>
          </p:nvPr>
        </p:nvSpPr>
        <p:spPr>
          <a:xfrm>
            <a:off x="21504939" y="5326456"/>
            <a:ext cx="3358032"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单位：亿美元</a:t>
            </a:r>
          </a:p>
        </p:txBody>
      </p:sp>
      <p:sp>
        <p:nvSpPr>
          <p:cNvPr id="19" name="文本框 18"/>
          <p:cNvSpPr txBox="1"/>
          <p:nvPr/>
        </p:nvSpPr>
        <p:spPr>
          <a:xfrm>
            <a:off x="2239735" y="14630514"/>
            <a:ext cx="10232572"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数据来源：国际劳工组织</a:t>
            </a:r>
          </a:p>
        </p:txBody>
      </p:sp>
      <p:sp>
        <p:nvSpPr>
          <p:cNvPr id="20" name="文本框 19"/>
          <p:cNvSpPr txBox="1"/>
          <p:nvPr/>
        </p:nvSpPr>
        <p:spPr>
          <a:xfrm>
            <a:off x="2024193" y="15217991"/>
            <a:ext cx="27410229" cy="830997"/>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zh-CN" altLang="en-US" sz="4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资料：德克萨斯州麦卡伦市（</a:t>
            </a:r>
            <a:r>
              <a:rPr kumimoji="0" lang="en-US" altLang="zh-CN" sz="4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2008</a:t>
            </a:r>
            <a:r>
              <a:rPr kumimoji="0" lang="zh-CN" altLang="en-US" sz="4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年）人口：</a:t>
            </a:r>
            <a:r>
              <a:rPr kumimoji="0" lang="en-US" altLang="zh-CN" sz="4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721,169</a:t>
            </a:r>
            <a:r>
              <a:rPr kumimoji="0" lang="zh-CN" altLang="en-US" sz="4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，年人均收入：</a:t>
            </a:r>
            <a:r>
              <a:rPr kumimoji="0" lang="en-US" altLang="zh-CN" sz="4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13,742 </a:t>
            </a:r>
            <a:r>
              <a:rPr kumimoji="0" lang="zh-CN" altLang="en-US" sz="4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美元</a:t>
            </a:r>
            <a:endParaRPr kumimoji="0" lang="en-US" altLang="zh-CN" sz="4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ctrTitle"/>
          </p:nvPr>
        </p:nvSpPr>
        <p:spPr>
          <a:xfrm>
            <a:off x="3577547" y="493758"/>
            <a:ext cx="24914860" cy="3668395"/>
          </a:xfrm>
        </p:spPr>
        <p:txBody>
          <a:bodyPr anchor="ctr">
            <a:normAutofit/>
          </a:bodyPr>
          <a:lstStyle/>
          <a:p>
            <a:r>
              <a:rPr lang="zh-CN" altLang="en-US" sz="8800" b="1" dirty="0">
                <a:solidFill>
                  <a:schemeClr val="bg1"/>
                </a:solidFill>
                <a:latin typeface="微软雅黑" panose="020B0503020204020204" pitchFamily="34" charset="-122"/>
                <a:ea typeface="微软雅黑" panose="020B0503020204020204" pitchFamily="34" charset="-122"/>
              </a:rPr>
              <a:t>对策和机会都在“重构产业链”</a:t>
            </a:r>
          </a:p>
        </p:txBody>
      </p:sp>
      <p:sp>
        <p:nvSpPr>
          <p:cNvPr id="5" name="文本框 4"/>
          <p:cNvSpPr txBox="1"/>
          <p:nvPr/>
        </p:nvSpPr>
        <p:spPr>
          <a:xfrm>
            <a:off x="3048000" y="4669141"/>
            <a:ext cx="27410229" cy="7735259"/>
          </a:xfrm>
          <a:prstGeom prst="rect">
            <a:avLst/>
          </a:prstGeom>
          <a:noFill/>
        </p:spPr>
        <p:txBody>
          <a:bodyPr wrap="square">
            <a:spAutoFit/>
          </a:bodyPr>
          <a:lstStyle/>
          <a:p>
            <a:pPr marL="685800" marR="0" lvl="0" indent="-68580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zh-CN" altLang="en-US" sz="4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规模巨大但原有粗放的产业链供应链运行方式已是我国劳动生产率落后的关键障碍，也是上下游中小企业要素配置能力、效率和成本劣势的根本原因。</a:t>
            </a:r>
            <a:endParaRPr kumimoji="0" lang="en-US" altLang="zh-CN" sz="4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a:p>
            <a:pPr marL="685800" marR="0" lvl="0" indent="-68580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zh-CN" altLang="en-US" sz="4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有研究数据显示，例如美股电气设备CR5市值集中度64%，机械CR10市值集中度60%，而A股相应集中度仅为40%和27%。</a:t>
            </a:r>
            <a:endParaRPr kumimoji="0" lang="en-US" altLang="zh-CN" sz="4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a:p>
            <a:pPr marL="685800" marR="0" lvl="0" indent="-68580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zh-CN" altLang="en-US" sz="4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集约化才有效率。产业互联网拉通电商及产供销数字化，“重构产业链”，以数实融合协同生态，提升全产业链协同效率，提升全要素生产率，提升全场景服务能力，创新实现产业链供应链的集约化运行。</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3833507" y="5422436"/>
            <a:ext cx="26066766" cy="1536150"/>
            <a:chOff x="855772" y="2276872"/>
            <a:chExt cx="10995843" cy="648000"/>
          </a:xfrm>
        </p:grpSpPr>
        <p:sp>
          <p:nvSpPr>
            <p:cNvPr id="8" name="圆角矩形 3"/>
            <p:cNvSpPr/>
            <p:nvPr/>
          </p:nvSpPr>
          <p:spPr>
            <a:xfrm>
              <a:off x="855772" y="2276872"/>
              <a:ext cx="10440000" cy="6480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4265"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9" name="文本框 8"/>
            <p:cNvSpPr txBox="1"/>
            <p:nvPr/>
          </p:nvSpPr>
          <p:spPr>
            <a:xfrm>
              <a:off x="5645584" y="2326490"/>
              <a:ext cx="848767" cy="22363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zh-CN" altLang="en-US" sz="284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产业数字化</a:t>
              </a:r>
            </a:p>
          </p:txBody>
        </p:sp>
        <p:sp>
          <p:nvSpPr>
            <p:cNvPr id="10" name="文本框 9"/>
            <p:cNvSpPr txBox="1"/>
            <p:nvPr/>
          </p:nvSpPr>
          <p:spPr>
            <a:xfrm>
              <a:off x="1371159" y="2580065"/>
              <a:ext cx="10480456" cy="19285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37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依托互联网及数字技术，对产业链供应链上下游进行全链路、全要素、全场景的优化升级，开发利用数据要素，融合构建产业协同竞争力，形成数字化产业体系的过程。</a:t>
              </a:r>
              <a:endParaRPr kumimoji="0" lang="zh-CN" altLang="en-US" sz="237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grpSp>
      <p:grpSp>
        <p:nvGrpSpPr>
          <p:cNvPr id="11" name="组合 10"/>
          <p:cNvGrpSpPr/>
          <p:nvPr/>
        </p:nvGrpSpPr>
        <p:grpSpPr>
          <a:xfrm>
            <a:off x="3833507" y="7962979"/>
            <a:ext cx="26637009" cy="1536150"/>
            <a:chOff x="855772" y="3324394"/>
            <a:chExt cx="11236391" cy="648000"/>
          </a:xfrm>
        </p:grpSpPr>
        <p:sp>
          <p:nvSpPr>
            <p:cNvPr id="12" name="圆角矩形 11"/>
            <p:cNvSpPr/>
            <p:nvPr/>
          </p:nvSpPr>
          <p:spPr>
            <a:xfrm>
              <a:off x="855772" y="3324394"/>
              <a:ext cx="10440000" cy="648000"/>
            </a:xfrm>
            <a:prstGeom prst="roundRect">
              <a:avLst/>
            </a:prstGeom>
            <a:solidFill>
              <a:srgbClr val="1D3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4265"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3" name="文本框 12"/>
            <p:cNvSpPr txBox="1"/>
            <p:nvPr/>
          </p:nvSpPr>
          <p:spPr>
            <a:xfrm>
              <a:off x="5635054" y="3373770"/>
              <a:ext cx="848767" cy="22363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zh-CN" altLang="en-US" sz="284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产业互联网</a:t>
              </a:r>
            </a:p>
          </p:txBody>
        </p:sp>
        <p:sp>
          <p:nvSpPr>
            <p:cNvPr id="14" name="文本框 13"/>
            <p:cNvSpPr txBox="1"/>
            <p:nvPr/>
          </p:nvSpPr>
          <p:spPr>
            <a:xfrm>
              <a:off x="1415480" y="3635948"/>
              <a:ext cx="10676683" cy="19285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37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本质是利用互联网和数字技术贯穿产业链供应链，衔接电子商务、智能制造及要素资源，形成数据智能应用，最终实现产业协同效率和运行质量的双提升。</a:t>
              </a:r>
              <a:endParaRPr kumimoji="0" lang="zh-CN" altLang="en-US" sz="237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grpSp>
      <p:grpSp>
        <p:nvGrpSpPr>
          <p:cNvPr id="15" name="组合 14"/>
          <p:cNvGrpSpPr/>
          <p:nvPr/>
        </p:nvGrpSpPr>
        <p:grpSpPr>
          <a:xfrm>
            <a:off x="3282625" y="10989499"/>
            <a:ext cx="6493420" cy="4969521"/>
            <a:chOff x="64957" y="4290518"/>
            <a:chExt cx="2739144" cy="2096312"/>
          </a:xfrm>
        </p:grpSpPr>
        <p:sp>
          <p:nvSpPr>
            <p:cNvPr id="16" name="圆角矩形 14"/>
            <p:cNvSpPr/>
            <p:nvPr/>
          </p:nvSpPr>
          <p:spPr>
            <a:xfrm>
              <a:off x="89701" y="4290518"/>
              <a:ext cx="2714400" cy="2096312"/>
            </a:xfrm>
            <a:prstGeom prst="roundRect">
              <a:avLst>
                <a:gd name="adj" fmla="val 6720"/>
              </a:avLst>
            </a:prstGeom>
            <a:noFill/>
            <a:ln>
              <a:solidFill>
                <a:srgbClr val="1D38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4265"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17" name="文本框 16"/>
            <p:cNvSpPr txBox="1"/>
            <p:nvPr/>
          </p:nvSpPr>
          <p:spPr>
            <a:xfrm>
              <a:off x="695400" y="4378030"/>
              <a:ext cx="1589948" cy="22363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284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2019</a:t>
              </a:r>
              <a:r>
                <a:rPr kumimoji="1" lang="zh-CN" altLang="en-US" sz="284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起：三类切口</a:t>
              </a:r>
            </a:p>
          </p:txBody>
        </p:sp>
        <p:sp>
          <p:nvSpPr>
            <p:cNvPr id="18" name="文本框 17"/>
            <p:cNvSpPr txBox="1"/>
            <p:nvPr/>
          </p:nvSpPr>
          <p:spPr>
            <a:xfrm>
              <a:off x="64957" y="4568862"/>
              <a:ext cx="2721402" cy="1580011"/>
            </a:xfrm>
            <a:prstGeom prst="rect">
              <a:avLst/>
            </a:prstGeom>
            <a:noFill/>
          </p:spPr>
          <p:txBody>
            <a:bodyPr wrap="square">
              <a:spAutoFit/>
            </a:bodyPr>
            <a:lstStyle/>
            <a:p>
              <a:pPr marL="677545" marR="0" lvl="0" indent="-677545" algn="l" defTabSz="457200" rtl="0" eaLnBrk="1" fontAlgn="auto" latinLnBrk="0" hangingPunct="1">
                <a:lnSpc>
                  <a:spcPct val="130000"/>
                </a:lnSpc>
                <a:spcBef>
                  <a:spcPts val="0"/>
                </a:spcBef>
                <a:spcAft>
                  <a:spcPts val="0"/>
                </a:spcAft>
                <a:buClrTx/>
                <a:buSzTx/>
                <a:buFont typeface="Wingdings" panose="05000000000000000000" pitchFamily="2" charset="2"/>
                <a:buChar char="u"/>
                <a:tabLst/>
                <a:defRPr/>
              </a:pPr>
              <a:r>
                <a:rPr kumimoji="0" lang="zh-CN" altLang="en-US" sz="284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短链企业</a:t>
              </a:r>
              <a:r>
                <a:rPr kumimoji="0" lang="zh-CN" altLang="en-US" sz="332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kumimoji="0" lang="zh-CN" altLang="en-US" sz="237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具备数字化协同能力的生产制造企业或平台</a:t>
              </a:r>
              <a:endParaRPr kumimoji="0" lang="en-US" altLang="zh-CN" sz="237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677545" marR="0" lvl="0" indent="-677545" algn="l" defTabSz="457200" rtl="0" eaLnBrk="1" fontAlgn="auto" latinLnBrk="0" hangingPunct="1">
                <a:lnSpc>
                  <a:spcPct val="130000"/>
                </a:lnSpc>
                <a:spcBef>
                  <a:spcPts val="0"/>
                </a:spcBef>
                <a:spcAft>
                  <a:spcPts val="0"/>
                </a:spcAft>
                <a:buClrTx/>
                <a:buSzTx/>
                <a:buFont typeface="Wingdings" panose="05000000000000000000" pitchFamily="2" charset="2"/>
                <a:buChar char="u"/>
                <a:tabLst/>
                <a:defRPr/>
              </a:pPr>
              <a:r>
                <a:rPr kumimoji="0" lang="zh-CN" altLang="en-US" sz="284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中链企业</a:t>
              </a:r>
              <a:r>
                <a:rPr kumimoji="0" lang="zh-CN" altLang="en-US" sz="284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kumimoji="0" lang="zh-CN" altLang="en-US" sz="237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连接生产制造企业和企业终端用户的数字化供应链服务企业或平台</a:t>
              </a:r>
              <a:endParaRPr kumimoji="0" lang="en-US" altLang="zh-CN" sz="237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677545" marR="0" lvl="0" indent="-677545" algn="l" defTabSz="457200" rtl="0" eaLnBrk="1" fontAlgn="auto" latinLnBrk="0" hangingPunct="1">
                <a:lnSpc>
                  <a:spcPct val="130000"/>
                </a:lnSpc>
                <a:spcBef>
                  <a:spcPts val="0"/>
                </a:spcBef>
                <a:spcAft>
                  <a:spcPts val="0"/>
                </a:spcAft>
                <a:buClrTx/>
                <a:buSzTx/>
                <a:buFont typeface="Wingdings" panose="05000000000000000000" pitchFamily="2" charset="2"/>
                <a:buChar char="u"/>
                <a:tabLst/>
                <a:defRPr/>
              </a:pPr>
              <a:r>
                <a:rPr kumimoji="0" lang="zh-CN" altLang="en-US" sz="284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长链企业</a:t>
              </a:r>
              <a:r>
                <a:rPr kumimoji="0" lang="zh-CN" altLang="en-US" sz="284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kumimoji="0" lang="zh-CN" altLang="en-US" sz="237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通过互联网连接、匹配和协同生产制造资源与</a:t>
              </a:r>
              <a:r>
                <a:rPr kumimoji="0" lang="en-GB" altLang="zh-CN" sz="237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C</a:t>
              </a:r>
              <a:r>
                <a:rPr kumimoji="0" lang="zh-CN" altLang="en-US" sz="237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端消费需求的企业或平台</a:t>
              </a:r>
            </a:p>
          </p:txBody>
        </p:sp>
      </p:grpSp>
      <p:grpSp>
        <p:nvGrpSpPr>
          <p:cNvPr id="19" name="组合 18"/>
          <p:cNvGrpSpPr/>
          <p:nvPr/>
        </p:nvGrpSpPr>
        <p:grpSpPr>
          <a:xfrm>
            <a:off x="10312180" y="10989499"/>
            <a:ext cx="6434762" cy="4969521"/>
            <a:chOff x="3137620" y="4290518"/>
            <a:chExt cx="2714400" cy="2096312"/>
          </a:xfrm>
        </p:grpSpPr>
        <p:sp>
          <p:nvSpPr>
            <p:cNvPr id="20" name="圆角矩形 29"/>
            <p:cNvSpPr/>
            <p:nvPr/>
          </p:nvSpPr>
          <p:spPr>
            <a:xfrm>
              <a:off x="3137620" y="4290518"/>
              <a:ext cx="2714400" cy="2096312"/>
            </a:xfrm>
            <a:prstGeom prst="roundRect">
              <a:avLst>
                <a:gd name="adj" fmla="val 6720"/>
              </a:avLst>
            </a:prstGeom>
            <a:noFill/>
            <a:ln>
              <a:solidFill>
                <a:srgbClr val="1D38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4265"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21" name="文本框 20"/>
            <p:cNvSpPr txBox="1"/>
            <p:nvPr/>
          </p:nvSpPr>
          <p:spPr>
            <a:xfrm>
              <a:off x="3575720" y="4378030"/>
              <a:ext cx="1795999" cy="22363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284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2020</a:t>
              </a:r>
              <a:r>
                <a:rPr kumimoji="1" lang="zh-CN" altLang="en-US" sz="284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起：“</a:t>
              </a:r>
              <a:r>
                <a:rPr kumimoji="1" lang="en-US" altLang="zh-CN" sz="284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3+1</a:t>
              </a:r>
              <a:r>
                <a:rPr kumimoji="1" lang="zh-CN" altLang="en-US" sz="284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”范式</a:t>
              </a:r>
            </a:p>
          </p:txBody>
        </p:sp>
        <p:sp>
          <p:nvSpPr>
            <p:cNvPr id="22" name="文本框 21"/>
            <p:cNvSpPr txBox="1"/>
            <p:nvPr/>
          </p:nvSpPr>
          <p:spPr>
            <a:xfrm>
              <a:off x="3168780" y="4653136"/>
              <a:ext cx="2673220" cy="1477283"/>
            </a:xfrm>
            <a:prstGeom prst="rect">
              <a:avLst/>
            </a:prstGeom>
            <a:noFill/>
          </p:spPr>
          <p:txBody>
            <a:bodyPr wrap="square">
              <a:spAutoFit/>
            </a:bodyPr>
            <a:lstStyle>
              <a:defPPr>
                <a:defRPr lang="zh-CN"/>
              </a:defPPr>
              <a:lvl1pPr marL="285750" indent="-285750">
                <a:lnSpc>
                  <a:spcPct val="130000"/>
                </a:lnSpc>
                <a:spcAft>
                  <a:spcPts val="600"/>
                </a:spcAft>
                <a:buFont typeface="Wingdings" panose="05000000000000000000" pitchFamily="2" charset="2"/>
                <a:buChar char="l"/>
                <a:defRPr sz="1200" b="1">
                  <a:solidFill>
                    <a:srgbClr val="333333"/>
                  </a:solidFill>
                  <a:latin typeface="微软雅黑" panose="020B0503020204020204" pitchFamily="34" charset="-122"/>
                  <a:ea typeface="微软雅黑" panose="020B0503020204020204" pitchFamily="34" charset="-122"/>
                </a:defRPr>
              </a:lvl1pPr>
            </a:lstStyle>
            <a:p>
              <a:pPr marL="285750" marR="0" lvl="0" indent="-285750" algn="l" defTabSz="457200" rtl="0" eaLnBrk="1" fontAlgn="auto" latinLnBrk="0" hangingPunct="1">
                <a:lnSpc>
                  <a:spcPct val="130000"/>
                </a:lnSpc>
                <a:spcBef>
                  <a:spcPts val="0"/>
                </a:spcBef>
                <a:spcAft>
                  <a:spcPts val="600"/>
                </a:spcAft>
                <a:buClrTx/>
                <a:buSzTx/>
                <a:buFont typeface="Wingdings" panose="05000000000000000000" pitchFamily="2" charset="2"/>
                <a:buChar char="u"/>
                <a:tabLst/>
                <a:defRPr/>
              </a:pPr>
              <a:r>
                <a:rPr kumimoji="0" lang="zh-CN" altLang="en-US" sz="284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网络协同智造：</a:t>
              </a:r>
              <a:r>
                <a:rPr kumimoji="0" lang="zh-CN" altLang="en-US" sz="237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工厂数智化、产线柔性化、双向协同</a:t>
              </a:r>
              <a:endParaRPr kumimoji="0" lang="en-US" altLang="zh-CN" sz="237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457200" rtl="0" eaLnBrk="1" fontAlgn="auto" latinLnBrk="0" hangingPunct="1">
                <a:lnSpc>
                  <a:spcPct val="130000"/>
                </a:lnSpc>
                <a:spcBef>
                  <a:spcPts val="0"/>
                </a:spcBef>
                <a:spcAft>
                  <a:spcPts val="600"/>
                </a:spcAft>
                <a:buClrTx/>
                <a:buSzTx/>
                <a:buFont typeface="Wingdings" panose="05000000000000000000" pitchFamily="2" charset="2"/>
                <a:buChar char="u"/>
                <a:tabLst/>
                <a:defRPr/>
              </a:pPr>
              <a:r>
                <a:rPr kumimoji="0" lang="zh-CN" altLang="en-US" sz="284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数字供应链：</a:t>
              </a:r>
              <a:r>
                <a:rPr kumimoji="0" lang="en-US" altLang="zh-CN" sz="237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B2B</a:t>
              </a:r>
              <a:r>
                <a:rPr kumimoji="0" lang="zh-CN" altLang="en-US" sz="237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数字化连接工厂</a:t>
              </a:r>
              <a:endParaRPr kumimoji="0" lang="en-US" altLang="zh-CN" sz="237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457200" rtl="0" eaLnBrk="1" fontAlgn="auto" latinLnBrk="0" hangingPunct="1">
                <a:lnSpc>
                  <a:spcPct val="130000"/>
                </a:lnSpc>
                <a:spcBef>
                  <a:spcPts val="0"/>
                </a:spcBef>
                <a:spcAft>
                  <a:spcPts val="600"/>
                </a:spcAft>
                <a:buClrTx/>
                <a:buSzTx/>
                <a:buFont typeface="Wingdings" panose="05000000000000000000" pitchFamily="2" charset="2"/>
                <a:buChar char="u"/>
                <a:tabLst/>
                <a:defRPr/>
              </a:pPr>
              <a:r>
                <a:rPr kumimoji="0" lang="zh-CN" altLang="en-US" sz="284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双能力品牌：</a:t>
              </a:r>
              <a:r>
                <a:rPr kumimoji="0" lang="zh-CN" altLang="en-US" sz="237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智能定制、快反供应链</a:t>
              </a:r>
              <a:endParaRPr kumimoji="0" lang="en-US" altLang="zh-CN" sz="237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457200" rtl="0" eaLnBrk="1" fontAlgn="auto" latinLnBrk="0" hangingPunct="1">
                <a:lnSpc>
                  <a:spcPct val="130000"/>
                </a:lnSpc>
                <a:spcBef>
                  <a:spcPts val="0"/>
                </a:spcBef>
                <a:spcAft>
                  <a:spcPts val="600"/>
                </a:spcAft>
                <a:buClrTx/>
                <a:buSzTx/>
                <a:buFont typeface="Wingdings" panose="05000000000000000000" pitchFamily="2" charset="2"/>
                <a:buChar char="u"/>
                <a:tabLst/>
                <a:defRPr/>
              </a:pPr>
              <a:r>
                <a:rPr kumimoji="0" lang="zh-CN" altLang="en-US" sz="284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数据智能：</a:t>
              </a:r>
              <a:r>
                <a:rPr kumimoji="0" lang="zh-CN" altLang="en-US" sz="237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企服</a:t>
              </a:r>
              <a:r>
                <a:rPr kumimoji="0" lang="en-US" altLang="zh-CN" sz="237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SaaS</a:t>
              </a:r>
              <a:r>
                <a:rPr kumimoji="0" lang="zh-CN" altLang="en-US" sz="237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的连接价值与数据价值</a:t>
              </a:r>
            </a:p>
          </p:txBody>
        </p:sp>
      </p:grpSp>
      <p:grpSp>
        <p:nvGrpSpPr>
          <p:cNvPr id="23" name="组合 22"/>
          <p:cNvGrpSpPr/>
          <p:nvPr/>
        </p:nvGrpSpPr>
        <p:grpSpPr>
          <a:xfrm>
            <a:off x="17283078" y="10989499"/>
            <a:ext cx="5794699" cy="4969521"/>
            <a:chOff x="6185538" y="4290518"/>
            <a:chExt cx="2444400" cy="2096312"/>
          </a:xfrm>
        </p:grpSpPr>
        <p:sp>
          <p:nvSpPr>
            <p:cNvPr id="24" name="圆角矩形 33"/>
            <p:cNvSpPr/>
            <p:nvPr/>
          </p:nvSpPr>
          <p:spPr>
            <a:xfrm>
              <a:off x="6185538" y="4290518"/>
              <a:ext cx="2444400" cy="2096312"/>
            </a:xfrm>
            <a:prstGeom prst="roundRect">
              <a:avLst>
                <a:gd name="adj" fmla="val 6720"/>
              </a:avLst>
            </a:prstGeom>
            <a:noFill/>
            <a:ln>
              <a:solidFill>
                <a:srgbClr val="1D38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4265"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25" name="文本框 24"/>
            <p:cNvSpPr txBox="1"/>
            <p:nvPr/>
          </p:nvSpPr>
          <p:spPr>
            <a:xfrm>
              <a:off x="6528048" y="4378030"/>
              <a:ext cx="1719469" cy="22363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284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2021</a:t>
              </a:r>
              <a:r>
                <a:rPr kumimoji="1" lang="zh-CN" altLang="en-US" sz="284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起：数字化价值</a:t>
              </a:r>
            </a:p>
          </p:txBody>
        </p:sp>
        <p:sp>
          <p:nvSpPr>
            <p:cNvPr id="26" name="文本框 25"/>
            <p:cNvSpPr txBox="1"/>
            <p:nvPr/>
          </p:nvSpPr>
          <p:spPr>
            <a:xfrm>
              <a:off x="6267669" y="4653136"/>
              <a:ext cx="2352706" cy="1633945"/>
            </a:xfrm>
            <a:prstGeom prst="rect">
              <a:avLst/>
            </a:prstGeom>
            <a:noFill/>
          </p:spPr>
          <p:txBody>
            <a:bodyPr wrap="square">
              <a:spAutoFit/>
            </a:bodyPr>
            <a:lstStyle/>
            <a:p>
              <a:pPr marL="677545" marR="0" lvl="0" indent="-677545" algn="l" defTabSz="457200" rtl="0" eaLnBrk="1" fontAlgn="auto" latinLnBrk="0" hangingPunct="1">
                <a:lnSpc>
                  <a:spcPct val="130000"/>
                </a:lnSpc>
                <a:spcBef>
                  <a:spcPts val="0"/>
                </a:spcBef>
                <a:spcAft>
                  <a:spcPts val="1420"/>
                </a:spcAft>
                <a:buClrTx/>
                <a:buSzTx/>
                <a:buFont typeface="Wingdings" panose="05000000000000000000" pitchFamily="2" charset="2"/>
                <a:buChar char="u"/>
                <a:tabLst/>
                <a:defRPr/>
              </a:pPr>
              <a:r>
                <a:rPr kumimoji="0" lang="zh-CN" altLang="en-US" sz="284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全产业链协同效率</a:t>
              </a:r>
              <a:endParaRPr kumimoji="0" lang="en-US" altLang="zh-CN" sz="284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406400" marR="0" lvl="0" indent="-406400" algn="l" defTabSz="457200" rtl="0" eaLnBrk="1" fontAlgn="auto" latinLnBrk="0" hangingPunct="1">
                <a:lnSpc>
                  <a:spcPct val="110000"/>
                </a:lnSpc>
                <a:spcBef>
                  <a:spcPts val="0"/>
                </a:spcBef>
                <a:spcAft>
                  <a:spcPts val="1420"/>
                </a:spcAft>
                <a:buClrTx/>
                <a:buSzTx/>
                <a:buFont typeface="Arial" panose="020B0604020202020204" pitchFamily="34" charset="0"/>
                <a:buChar char="•"/>
                <a:tabLst/>
                <a:defRPr/>
              </a:pPr>
              <a:r>
                <a:rPr kumimoji="0" lang="en-US" altLang="zh-CN" sz="237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2022</a:t>
              </a:r>
              <a:r>
                <a:rPr kumimoji="0" lang="zh-CN" altLang="en-US" sz="237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：整合制造资源的巨大空间</a:t>
              </a:r>
              <a:endParaRPr kumimoji="0" lang="en-US" altLang="zh-CN" sz="237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677545" marR="0" lvl="0" indent="-677545" algn="l" defTabSz="457200" rtl="0" eaLnBrk="1" fontAlgn="auto" latinLnBrk="0" hangingPunct="1">
                <a:lnSpc>
                  <a:spcPct val="130000"/>
                </a:lnSpc>
                <a:spcBef>
                  <a:spcPts val="0"/>
                </a:spcBef>
                <a:spcAft>
                  <a:spcPts val="1420"/>
                </a:spcAft>
                <a:buClrTx/>
                <a:buSzTx/>
                <a:buFont typeface="Wingdings" panose="05000000000000000000" pitchFamily="2" charset="2"/>
                <a:buChar char="u"/>
                <a:tabLst/>
                <a:defRPr/>
              </a:pPr>
              <a:r>
                <a:rPr kumimoji="0" lang="zh-CN" altLang="en-US" sz="284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全要素生产率提升</a:t>
              </a:r>
              <a:endParaRPr kumimoji="0" lang="en-US" altLang="zh-CN" sz="284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406400" marR="0" lvl="0" indent="-406400" algn="l" defTabSz="457200" rtl="0" eaLnBrk="1" fontAlgn="auto" latinLnBrk="0" hangingPunct="1">
                <a:lnSpc>
                  <a:spcPct val="110000"/>
                </a:lnSpc>
                <a:spcBef>
                  <a:spcPts val="0"/>
                </a:spcBef>
                <a:spcAft>
                  <a:spcPts val="1420"/>
                </a:spcAft>
                <a:buClrTx/>
                <a:buSzTx/>
                <a:buFont typeface="Arial" panose="020B0604020202020204" pitchFamily="34" charset="0"/>
                <a:buChar char="•"/>
                <a:tabLst/>
                <a:defRPr/>
              </a:pPr>
              <a:r>
                <a:rPr kumimoji="0" lang="en-US" altLang="zh-CN" sz="237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2022</a:t>
              </a:r>
              <a:r>
                <a:rPr kumimoji="0" lang="zh-CN" altLang="en-US" sz="237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：土地要素的生产及仓配整合</a:t>
              </a:r>
              <a:endParaRPr kumimoji="0" lang="en-US" altLang="zh-CN" sz="237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677545" marR="0" lvl="0" indent="-677545" algn="l" defTabSz="457200" rtl="0" eaLnBrk="1" fontAlgn="auto" latinLnBrk="0" hangingPunct="1">
                <a:lnSpc>
                  <a:spcPct val="130000"/>
                </a:lnSpc>
                <a:spcBef>
                  <a:spcPts val="0"/>
                </a:spcBef>
                <a:spcAft>
                  <a:spcPts val="1420"/>
                </a:spcAft>
                <a:buClrTx/>
                <a:buSzTx/>
                <a:buFont typeface="Wingdings" panose="05000000000000000000" pitchFamily="2" charset="2"/>
                <a:buChar char="u"/>
                <a:tabLst/>
                <a:defRPr/>
              </a:pPr>
              <a:r>
                <a:rPr kumimoji="0" lang="zh-CN" altLang="en-US" sz="284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全场景服务能力提升</a:t>
              </a:r>
              <a:endParaRPr kumimoji="0" lang="en-US" altLang="zh-CN" sz="284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406400" marR="0" lvl="0" indent="-406400" algn="l" defTabSz="457200" rtl="0" eaLnBrk="1" fontAlgn="auto" latinLnBrk="0" hangingPunct="1">
                <a:lnSpc>
                  <a:spcPct val="110000"/>
                </a:lnSpc>
                <a:spcBef>
                  <a:spcPts val="0"/>
                </a:spcBef>
                <a:spcAft>
                  <a:spcPts val="1420"/>
                </a:spcAft>
                <a:buClrTx/>
                <a:buSzTx/>
                <a:buFont typeface="Arial" panose="020B0604020202020204" pitchFamily="34" charset="0"/>
                <a:buChar char="•"/>
                <a:tabLst/>
                <a:defRPr/>
              </a:pPr>
              <a:r>
                <a:rPr kumimoji="0" lang="en-US" altLang="zh-CN" sz="237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2022</a:t>
              </a:r>
              <a:r>
                <a:rPr kumimoji="0" lang="zh-CN" altLang="en-US" sz="237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：供应链场景细分</a:t>
              </a:r>
            </a:p>
          </p:txBody>
        </p:sp>
      </p:grpSp>
      <p:cxnSp>
        <p:nvCxnSpPr>
          <p:cNvPr id="27" name="直线箭头连接符 36"/>
          <p:cNvCxnSpPr/>
          <p:nvPr/>
        </p:nvCxnSpPr>
        <p:spPr>
          <a:xfrm>
            <a:off x="15653867" y="6938766"/>
            <a:ext cx="0" cy="1024214"/>
          </a:xfrm>
          <a:prstGeom prst="straightConnector1">
            <a:avLst/>
          </a:prstGeom>
          <a:ln w="12700">
            <a:solidFill>
              <a:srgbClr val="1D38E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线箭头连接符 38"/>
          <p:cNvCxnSpPr/>
          <p:nvPr/>
        </p:nvCxnSpPr>
        <p:spPr>
          <a:xfrm flipV="1">
            <a:off x="16662959" y="6938766"/>
            <a:ext cx="0" cy="1024214"/>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11647039" y="7300163"/>
            <a:ext cx="3108543" cy="53014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zh-CN" altLang="en-US" sz="284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催生新模式新业态</a:t>
            </a:r>
          </a:p>
        </p:txBody>
      </p:sp>
      <p:sp>
        <p:nvSpPr>
          <p:cNvPr id="30" name="文本框 29"/>
          <p:cNvSpPr txBox="1"/>
          <p:nvPr/>
        </p:nvSpPr>
        <p:spPr>
          <a:xfrm>
            <a:off x="16849325" y="7300163"/>
            <a:ext cx="2743059" cy="53014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zh-CN" altLang="en-US" sz="284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释放数字化价值</a:t>
            </a:r>
          </a:p>
        </p:txBody>
      </p:sp>
      <p:cxnSp>
        <p:nvCxnSpPr>
          <p:cNvPr id="31" name="直线连接符 46"/>
          <p:cNvCxnSpPr/>
          <p:nvPr/>
        </p:nvCxnSpPr>
        <p:spPr>
          <a:xfrm>
            <a:off x="6355267" y="10116831"/>
            <a:ext cx="20142871" cy="0"/>
          </a:xfrm>
          <a:prstGeom prst="line">
            <a:avLst/>
          </a:prstGeom>
          <a:ln w="12700">
            <a:solidFill>
              <a:srgbClr val="1D39E2"/>
            </a:solidFill>
          </a:ln>
        </p:spPr>
        <p:style>
          <a:lnRef idx="1">
            <a:schemeClr val="accent1"/>
          </a:lnRef>
          <a:fillRef idx="0">
            <a:schemeClr val="accent1"/>
          </a:fillRef>
          <a:effectRef idx="0">
            <a:schemeClr val="accent1"/>
          </a:effectRef>
          <a:fontRef idx="minor">
            <a:schemeClr val="tx1"/>
          </a:fontRef>
        </p:style>
      </p:cxnSp>
      <p:cxnSp>
        <p:nvCxnSpPr>
          <p:cNvPr id="32" name="直线连接符 50"/>
          <p:cNvCxnSpPr/>
          <p:nvPr/>
        </p:nvCxnSpPr>
        <p:spPr>
          <a:xfrm>
            <a:off x="6355267" y="10116831"/>
            <a:ext cx="0" cy="68273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直线连接符 52"/>
          <p:cNvCxnSpPr/>
          <p:nvPr/>
        </p:nvCxnSpPr>
        <p:spPr>
          <a:xfrm>
            <a:off x="26498138" y="10116831"/>
            <a:ext cx="0" cy="68273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直线连接符 53"/>
          <p:cNvCxnSpPr/>
          <p:nvPr/>
        </p:nvCxnSpPr>
        <p:spPr>
          <a:xfrm flipH="1">
            <a:off x="16254987" y="9328600"/>
            <a:ext cx="2" cy="788232"/>
          </a:xfrm>
          <a:prstGeom prst="line">
            <a:avLst/>
          </a:prstGeom>
          <a:ln w="12700">
            <a:solidFill>
              <a:srgbClr val="1D39E2"/>
            </a:solidFill>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23613911" y="10989499"/>
            <a:ext cx="5786167" cy="4969521"/>
            <a:chOff x="9120336" y="4290518"/>
            <a:chExt cx="2440801" cy="2096312"/>
          </a:xfrm>
        </p:grpSpPr>
        <p:sp>
          <p:nvSpPr>
            <p:cNvPr id="36" name="圆角矩形 33"/>
            <p:cNvSpPr/>
            <p:nvPr/>
          </p:nvSpPr>
          <p:spPr>
            <a:xfrm>
              <a:off x="9120336" y="4290518"/>
              <a:ext cx="2440800" cy="2096312"/>
            </a:xfrm>
            <a:prstGeom prst="roundRect">
              <a:avLst>
                <a:gd name="adj" fmla="val 6720"/>
              </a:avLst>
            </a:prstGeom>
            <a:noFill/>
            <a:ln>
              <a:solidFill>
                <a:srgbClr val="1D38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4265" b="0" i="0" u="none" strike="noStrike" kern="1200" cap="none" spc="0" normalizeH="0" baseline="0" noProof="0" dirty="0">
                <a:ln>
                  <a:noFill/>
                </a:ln>
                <a:solidFill>
                  <a:prstClr val="white"/>
                </a:solidFill>
                <a:effectLst/>
                <a:highlight>
                  <a:srgbClr val="FFFF00"/>
                </a:highlight>
                <a:uLnTx/>
                <a:uFillTx/>
                <a:latin typeface="Calibri"/>
                <a:ea typeface="等线" panose="02010600030101010101" pitchFamily="2" charset="-122"/>
                <a:cs typeface="+mn-cs"/>
              </a:endParaRPr>
            </a:p>
          </p:txBody>
        </p:sp>
        <p:sp>
          <p:nvSpPr>
            <p:cNvPr id="37" name="文本框 36"/>
            <p:cNvSpPr txBox="1"/>
            <p:nvPr/>
          </p:nvSpPr>
          <p:spPr>
            <a:xfrm>
              <a:off x="9264352" y="4378030"/>
              <a:ext cx="2128427" cy="22363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284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2022</a:t>
              </a:r>
              <a:r>
                <a:rPr kumimoji="1" lang="zh-CN" altLang="en-US" sz="284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起：数据要素开发路径</a:t>
              </a:r>
            </a:p>
          </p:txBody>
        </p:sp>
        <p:sp>
          <p:nvSpPr>
            <p:cNvPr id="38" name="文本框 37"/>
            <p:cNvSpPr txBox="1"/>
            <p:nvPr/>
          </p:nvSpPr>
          <p:spPr>
            <a:xfrm>
              <a:off x="9120337" y="4653136"/>
              <a:ext cx="2440800" cy="1491374"/>
            </a:xfrm>
            <a:prstGeom prst="rect">
              <a:avLst/>
            </a:prstGeom>
            <a:noFill/>
          </p:spPr>
          <p:txBody>
            <a:bodyPr wrap="square">
              <a:spAutoFit/>
            </a:bodyPr>
            <a:lstStyle/>
            <a:p>
              <a:pPr marL="677545" marR="0" lvl="0" indent="-677545" algn="l" defTabSz="457200" rtl="0" eaLnBrk="1" fontAlgn="auto" latinLnBrk="0" hangingPunct="1">
                <a:lnSpc>
                  <a:spcPct val="130000"/>
                </a:lnSpc>
                <a:spcBef>
                  <a:spcPts val="0"/>
                </a:spcBef>
                <a:spcAft>
                  <a:spcPts val="1420"/>
                </a:spcAft>
                <a:buClrTx/>
                <a:buSzTx/>
                <a:buFont typeface="Wingdings" panose="05000000000000000000" pitchFamily="2" charset="2"/>
                <a:buChar char="u"/>
                <a:tabLst/>
                <a:defRPr/>
              </a:pPr>
              <a:r>
                <a:rPr kumimoji="0" lang="zh-CN" altLang="en-US" sz="284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电商驱动：</a:t>
              </a:r>
              <a:r>
                <a:rPr kumimoji="0" lang="zh-CN" altLang="en-US" sz="237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订单在线拉动运营在线，形成数据在线</a:t>
              </a:r>
              <a:endParaRPr kumimoji="0" lang="en-US" altLang="zh-CN" sz="237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677545" marR="0" lvl="0" indent="-677545" algn="l" defTabSz="457200" rtl="0" eaLnBrk="1" fontAlgn="auto" latinLnBrk="0" hangingPunct="1">
                <a:lnSpc>
                  <a:spcPct val="130000"/>
                </a:lnSpc>
                <a:spcBef>
                  <a:spcPts val="0"/>
                </a:spcBef>
                <a:spcAft>
                  <a:spcPts val="1420"/>
                </a:spcAft>
                <a:buClrTx/>
                <a:buSzTx/>
                <a:buFont typeface="Wingdings" panose="05000000000000000000" pitchFamily="2" charset="2"/>
                <a:buChar char="u"/>
                <a:tabLst/>
                <a:defRPr/>
              </a:pPr>
              <a:r>
                <a:rPr kumimoji="0" lang="en-US" altLang="zh-CN" sz="284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SaaS</a:t>
              </a:r>
              <a:r>
                <a:rPr kumimoji="0" lang="zh-CN" altLang="en-US" sz="284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驱动：</a:t>
              </a:r>
              <a:r>
                <a:rPr kumimoji="0" lang="zh-CN" altLang="en-US" sz="237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运营在线形成数据在线，促进订单在线</a:t>
              </a:r>
              <a:endParaRPr kumimoji="0" lang="en-US" altLang="zh-CN" sz="237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677545" marR="0" lvl="0" indent="-677545" algn="l" defTabSz="457200" rtl="0" eaLnBrk="1" fontAlgn="auto" latinLnBrk="0" hangingPunct="1">
                <a:lnSpc>
                  <a:spcPct val="130000"/>
                </a:lnSpc>
                <a:spcBef>
                  <a:spcPts val="0"/>
                </a:spcBef>
                <a:spcAft>
                  <a:spcPts val="1420"/>
                </a:spcAft>
                <a:buClrTx/>
                <a:buSzTx/>
                <a:buFont typeface="Wingdings" panose="05000000000000000000" pitchFamily="2" charset="2"/>
                <a:buChar char="u"/>
                <a:tabLst/>
                <a:defRPr/>
              </a:pPr>
              <a:r>
                <a:rPr kumimoji="0" lang="zh-CN" altLang="en-US" sz="284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传感器驱动：</a:t>
              </a:r>
              <a:r>
                <a:rPr kumimoji="0" lang="zh-CN" altLang="en-US" sz="237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设备在线形成数据在线，促进运营或订单在线</a:t>
              </a:r>
            </a:p>
          </p:txBody>
        </p:sp>
      </p:grpSp>
      <p:cxnSp>
        <p:nvCxnSpPr>
          <p:cNvPr id="39" name="直线连接符 44"/>
          <p:cNvCxnSpPr/>
          <p:nvPr/>
        </p:nvCxnSpPr>
        <p:spPr>
          <a:xfrm>
            <a:off x="13069558" y="10116831"/>
            <a:ext cx="0" cy="68273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0" name="直线连接符 45"/>
          <p:cNvCxnSpPr/>
          <p:nvPr/>
        </p:nvCxnSpPr>
        <p:spPr>
          <a:xfrm>
            <a:off x="19783849" y="10116831"/>
            <a:ext cx="0" cy="68273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5449716" y="1947508"/>
            <a:ext cx="22426486" cy="132343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8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拉开市场着眼点：全产业链、全要素、全场景</a:t>
            </a:r>
            <a:endParaRPr kumimoji="0" lang="en-US" altLang="zh-CN" sz="8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3837928" y="2207474"/>
            <a:ext cx="27289347" cy="1621982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9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新市场源自供应链的集约化数字化全球化变革</a:t>
            </a:r>
            <a:endParaRPr kumimoji="0" lang="en-US" altLang="zh-CN" sz="9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zh-CN" sz="80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66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履约引发：一站式供应链</a:t>
            </a:r>
            <a:endParaRPr kumimoji="0" lang="zh-CN" altLang="en-US" sz="6600" b="0" i="0" u="none" strike="noStrike" kern="1200" cap="none" spc="0" normalizeH="0" baseline="0" noProof="0" dirty="0">
              <a:ln>
                <a:noFill/>
              </a:ln>
              <a:solidFill>
                <a:srgbClr val="FF0000"/>
              </a:solidFill>
              <a:effectLst/>
              <a:uLnTx/>
              <a:uFillTx/>
              <a:latin typeface="Calibri"/>
              <a:ea typeface="等线" panose="02010600030101010101" pitchFamily="2" charset="-122"/>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66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价格引发：集采供应链</a:t>
            </a:r>
            <a:endParaRPr kumimoji="0" lang="en-US" altLang="zh-CN" sz="66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66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提效引发：小批量供应链</a:t>
            </a:r>
            <a:endParaRPr kumimoji="0" lang="en-US" altLang="zh-CN" sz="66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66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安全引发：穿透式供应链</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66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金融引发：寄售供应链</a:t>
            </a:r>
            <a:endParaRPr kumimoji="0" lang="en-US" altLang="zh-CN" sz="66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zh-CN" sz="66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66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信任引发：人机协作供应链（</a:t>
            </a:r>
            <a:r>
              <a:rPr kumimoji="0" lang="en-US" altLang="zh-CN" sz="66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WELLFAR</a:t>
            </a:r>
            <a:r>
              <a:rPr kumimoji="0" lang="zh-CN" altLang="en-US" sz="66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汽配）</a:t>
            </a:r>
            <a:endParaRPr kumimoji="0" lang="en-US" altLang="zh-CN" sz="66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altLang="zh-CN" sz="66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zh-CN" sz="80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grpSp>
        <p:nvGrpSpPr>
          <p:cNvPr id="10" name="组合 9"/>
          <p:cNvGrpSpPr/>
          <p:nvPr/>
        </p:nvGrpSpPr>
        <p:grpSpPr>
          <a:xfrm>
            <a:off x="25895111" y="14819811"/>
            <a:ext cx="5803676" cy="930324"/>
            <a:chOff x="3382179" y="2924930"/>
            <a:chExt cx="4731061" cy="758385"/>
          </a:xfrm>
        </p:grpSpPr>
        <p:grpSp>
          <p:nvGrpSpPr>
            <p:cNvPr id="11" name="组 1"/>
            <p:cNvGrpSpPr/>
            <p:nvPr/>
          </p:nvGrpSpPr>
          <p:grpSpPr>
            <a:xfrm>
              <a:off x="3382179" y="2924930"/>
              <a:ext cx="2265363" cy="695325"/>
              <a:chOff x="3186113" y="1204913"/>
              <a:chExt cx="2265363" cy="695325"/>
            </a:xfrm>
            <a:solidFill>
              <a:srgbClr val="FFFFFF"/>
            </a:solidFill>
          </p:grpSpPr>
          <p:sp>
            <p:nvSpPr>
              <p:cNvPr id="13" name="Freeform 5"/>
              <p:cNvSpPr>
                <a:spLocks noEditPoints="1"/>
              </p:cNvSpPr>
              <p:nvPr>
                <p:custDataLst>
                  <p:tags r:id="rId2"/>
                </p:custDataLst>
              </p:nvPr>
            </p:nvSpPr>
            <p:spPr bwMode="auto">
              <a:xfrm>
                <a:off x="3186113" y="1362075"/>
                <a:ext cx="508000" cy="538162"/>
              </a:xfrm>
              <a:custGeom>
                <a:avLst/>
                <a:gdLst>
                  <a:gd name="T0" fmla="*/ 585 w 819"/>
                  <a:gd name="T1" fmla="*/ 354 h 864"/>
                  <a:gd name="T2" fmla="*/ 540 w 819"/>
                  <a:gd name="T3" fmla="*/ 225 h 864"/>
                  <a:gd name="T4" fmla="*/ 435 w 819"/>
                  <a:gd name="T5" fmla="*/ 174 h 864"/>
                  <a:gd name="T6" fmla="*/ 323 w 819"/>
                  <a:gd name="T7" fmla="*/ 219 h 864"/>
                  <a:gd name="T8" fmla="*/ 251 w 819"/>
                  <a:gd name="T9" fmla="*/ 354 h 864"/>
                  <a:gd name="T10" fmla="*/ 585 w 819"/>
                  <a:gd name="T11" fmla="*/ 354 h 864"/>
                  <a:gd name="T12" fmla="*/ 791 w 819"/>
                  <a:gd name="T13" fmla="*/ 488 h 864"/>
                  <a:gd name="T14" fmla="*/ 234 w 819"/>
                  <a:gd name="T15" fmla="*/ 488 h 864"/>
                  <a:gd name="T16" fmla="*/ 284 w 819"/>
                  <a:gd name="T17" fmla="*/ 646 h 864"/>
                  <a:gd name="T18" fmla="*/ 396 w 819"/>
                  <a:gd name="T19" fmla="*/ 696 h 864"/>
                  <a:gd name="T20" fmla="*/ 490 w 819"/>
                  <a:gd name="T21" fmla="*/ 668 h 864"/>
                  <a:gd name="T22" fmla="*/ 552 w 819"/>
                  <a:gd name="T23" fmla="*/ 601 h 864"/>
                  <a:gd name="T24" fmla="*/ 769 w 819"/>
                  <a:gd name="T25" fmla="*/ 601 h 864"/>
                  <a:gd name="T26" fmla="*/ 624 w 819"/>
                  <a:gd name="T27" fmla="*/ 797 h 864"/>
                  <a:gd name="T28" fmla="*/ 396 w 819"/>
                  <a:gd name="T29" fmla="*/ 864 h 864"/>
                  <a:gd name="T30" fmla="*/ 22 w 819"/>
                  <a:gd name="T31" fmla="*/ 416 h 864"/>
                  <a:gd name="T32" fmla="*/ 156 w 819"/>
                  <a:gd name="T33" fmla="*/ 118 h 864"/>
                  <a:gd name="T34" fmla="*/ 451 w 819"/>
                  <a:gd name="T35" fmla="*/ 0 h 864"/>
                  <a:gd name="T36" fmla="*/ 791 w 819"/>
                  <a:gd name="T37" fmla="*/ 48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9" h="864">
                    <a:moveTo>
                      <a:pt x="585" y="354"/>
                    </a:moveTo>
                    <a:cubicBezTo>
                      <a:pt x="585" y="298"/>
                      <a:pt x="568" y="258"/>
                      <a:pt x="540" y="225"/>
                    </a:cubicBezTo>
                    <a:cubicBezTo>
                      <a:pt x="513" y="191"/>
                      <a:pt x="474" y="174"/>
                      <a:pt x="435" y="174"/>
                    </a:cubicBezTo>
                    <a:cubicBezTo>
                      <a:pt x="390" y="174"/>
                      <a:pt x="357" y="191"/>
                      <a:pt x="323" y="219"/>
                    </a:cubicBezTo>
                    <a:cubicBezTo>
                      <a:pt x="290" y="253"/>
                      <a:pt x="262" y="298"/>
                      <a:pt x="251" y="354"/>
                    </a:cubicBezTo>
                    <a:cubicBezTo>
                      <a:pt x="585" y="354"/>
                      <a:pt x="585" y="354"/>
                      <a:pt x="585" y="354"/>
                    </a:cubicBezTo>
                    <a:close/>
                    <a:moveTo>
                      <a:pt x="791" y="488"/>
                    </a:moveTo>
                    <a:cubicBezTo>
                      <a:pt x="234" y="488"/>
                      <a:pt x="234" y="488"/>
                      <a:pt x="234" y="488"/>
                    </a:cubicBezTo>
                    <a:cubicBezTo>
                      <a:pt x="228" y="556"/>
                      <a:pt x="245" y="612"/>
                      <a:pt x="284" y="646"/>
                    </a:cubicBezTo>
                    <a:cubicBezTo>
                      <a:pt x="312" y="679"/>
                      <a:pt x="351" y="696"/>
                      <a:pt x="396" y="696"/>
                    </a:cubicBezTo>
                    <a:cubicBezTo>
                      <a:pt x="429" y="696"/>
                      <a:pt x="462" y="685"/>
                      <a:pt x="490" y="668"/>
                    </a:cubicBezTo>
                    <a:cubicBezTo>
                      <a:pt x="518" y="651"/>
                      <a:pt x="540" y="629"/>
                      <a:pt x="552" y="601"/>
                    </a:cubicBezTo>
                    <a:cubicBezTo>
                      <a:pt x="769" y="601"/>
                      <a:pt x="769" y="601"/>
                      <a:pt x="769" y="601"/>
                    </a:cubicBezTo>
                    <a:cubicBezTo>
                      <a:pt x="741" y="685"/>
                      <a:pt x="691" y="752"/>
                      <a:pt x="624" y="797"/>
                    </a:cubicBezTo>
                    <a:cubicBezTo>
                      <a:pt x="557" y="842"/>
                      <a:pt x="479" y="864"/>
                      <a:pt x="396" y="864"/>
                    </a:cubicBezTo>
                    <a:cubicBezTo>
                      <a:pt x="123" y="864"/>
                      <a:pt x="0" y="713"/>
                      <a:pt x="22" y="416"/>
                    </a:cubicBezTo>
                    <a:cubicBezTo>
                      <a:pt x="33" y="292"/>
                      <a:pt x="78" y="191"/>
                      <a:pt x="156" y="118"/>
                    </a:cubicBezTo>
                    <a:cubicBezTo>
                      <a:pt x="228" y="40"/>
                      <a:pt x="329" y="0"/>
                      <a:pt x="451" y="0"/>
                    </a:cubicBezTo>
                    <a:cubicBezTo>
                      <a:pt x="708" y="0"/>
                      <a:pt x="819" y="163"/>
                      <a:pt x="791" y="4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2171" tIns="56084" rIns="112171" bIns="56084" numCol="1" anchor="t" anchorCtr="0" compatLnSpc="1"/>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20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Freeform 6"/>
              <p:cNvSpPr>
                <a:spLocks noEditPoints="1"/>
              </p:cNvSpPr>
              <p:nvPr>
                <p:custDataLst>
                  <p:tags r:id="rId3"/>
                </p:custDataLst>
              </p:nvPr>
            </p:nvSpPr>
            <p:spPr bwMode="auto">
              <a:xfrm>
                <a:off x="3694113" y="1204913"/>
                <a:ext cx="509588" cy="695325"/>
              </a:xfrm>
              <a:custGeom>
                <a:avLst/>
                <a:gdLst>
                  <a:gd name="T0" fmla="*/ 594 w 819"/>
                  <a:gd name="T1" fmla="*/ 695 h 1117"/>
                  <a:gd name="T2" fmla="*/ 434 w 819"/>
                  <a:gd name="T3" fmla="*/ 450 h 1117"/>
                  <a:gd name="T4" fmla="*/ 231 w 819"/>
                  <a:gd name="T5" fmla="*/ 712 h 1117"/>
                  <a:gd name="T6" fmla="*/ 275 w 819"/>
                  <a:gd name="T7" fmla="*/ 884 h 1117"/>
                  <a:gd name="T8" fmla="*/ 390 w 819"/>
                  <a:gd name="T9" fmla="*/ 945 h 1117"/>
                  <a:gd name="T10" fmla="*/ 522 w 819"/>
                  <a:gd name="T11" fmla="*/ 884 h 1117"/>
                  <a:gd name="T12" fmla="*/ 594 w 819"/>
                  <a:gd name="T13" fmla="*/ 695 h 1117"/>
                  <a:gd name="T14" fmla="*/ 808 w 819"/>
                  <a:gd name="T15" fmla="*/ 684 h 1117"/>
                  <a:gd name="T16" fmla="*/ 748 w 819"/>
                  <a:gd name="T17" fmla="*/ 923 h 1117"/>
                  <a:gd name="T18" fmla="*/ 605 w 819"/>
                  <a:gd name="T19" fmla="*/ 1067 h 1117"/>
                  <a:gd name="T20" fmla="*/ 423 w 819"/>
                  <a:gd name="T21" fmla="*/ 1117 h 1117"/>
                  <a:gd name="T22" fmla="*/ 215 w 819"/>
                  <a:gd name="T23" fmla="*/ 995 h 1117"/>
                  <a:gd name="T24" fmla="*/ 209 w 819"/>
                  <a:gd name="T25" fmla="*/ 995 h 1117"/>
                  <a:gd name="T26" fmla="*/ 198 w 819"/>
                  <a:gd name="T27" fmla="*/ 1095 h 1117"/>
                  <a:gd name="T28" fmla="*/ 0 w 819"/>
                  <a:gd name="T29" fmla="*/ 1095 h 1117"/>
                  <a:gd name="T30" fmla="*/ 94 w 819"/>
                  <a:gd name="T31" fmla="*/ 0 h 1117"/>
                  <a:gd name="T32" fmla="*/ 302 w 819"/>
                  <a:gd name="T33" fmla="*/ 0 h 1117"/>
                  <a:gd name="T34" fmla="*/ 270 w 819"/>
                  <a:gd name="T35" fmla="*/ 389 h 1117"/>
                  <a:gd name="T36" fmla="*/ 270 w 819"/>
                  <a:gd name="T37" fmla="*/ 389 h 1117"/>
                  <a:gd name="T38" fmla="*/ 517 w 819"/>
                  <a:gd name="T39" fmla="*/ 261 h 1117"/>
                  <a:gd name="T40" fmla="*/ 517 w 819"/>
                  <a:gd name="T41" fmla="*/ 261 h 1117"/>
                  <a:gd name="T42" fmla="*/ 517 w 819"/>
                  <a:gd name="T43" fmla="*/ 261 h 1117"/>
                  <a:gd name="T44" fmla="*/ 759 w 819"/>
                  <a:gd name="T45" fmla="*/ 395 h 1117"/>
                  <a:gd name="T46" fmla="*/ 808 w 819"/>
                  <a:gd name="T47" fmla="*/ 684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9" h="1117">
                    <a:moveTo>
                      <a:pt x="594" y="695"/>
                    </a:moveTo>
                    <a:cubicBezTo>
                      <a:pt x="605" y="534"/>
                      <a:pt x="555" y="450"/>
                      <a:pt x="434" y="450"/>
                    </a:cubicBezTo>
                    <a:cubicBezTo>
                      <a:pt x="314" y="450"/>
                      <a:pt x="248" y="534"/>
                      <a:pt x="231" y="712"/>
                    </a:cubicBezTo>
                    <a:cubicBezTo>
                      <a:pt x="226" y="784"/>
                      <a:pt x="242" y="839"/>
                      <a:pt x="275" y="884"/>
                    </a:cubicBezTo>
                    <a:cubicBezTo>
                      <a:pt x="302" y="923"/>
                      <a:pt x="341" y="945"/>
                      <a:pt x="390" y="945"/>
                    </a:cubicBezTo>
                    <a:cubicBezTo>
                      <a:pt x="440" y="945"/>
                      <a:pt x="484" y="923"/>
                      <a:pt x="522" y="884"/>
                    </a:cubicBezTo>
                    <a:cubicBezTo>
                      <a:pt x="561" y="839"/>
                      <a:pt x="588" y="773"/>
                      <a:pt x="594" y="695"/>
                    </a:cubicBezTo>
                    <a:close/>
                    <a:moveTo>
                      <a:pt x="808" y="684"/>
                    </a:moveTo>
                    <a:cubicBezTo>
                      <a:pt x="803" y="778"/>
                      <a:pt x="781" y="856"/>
                      <a:pt x="748" y="923"/>
                    </a:cubicBezTo>
                    <a:cubicBezTo>
                      <a:pt x="715" y="984"/>
                      <a:pt x="665" y="1028"/>
                      <a:pt x="605" y="1067"/>
                    </a:cubicBezTo>
                    <a:cubicBezTo>
                      <a:pt x="544" y="1101"/>
                      <a:pt x="489" y="1117"/>
                      <a:pt x="423" y="1117"/>
                    </a:cubicBezTo>
                    <a:cubicBezTo>
                      <a:pt x="330" y="1117"/>
                      <a:pt x="258" y="1078"/>
                      <a:pt x="215" y="995"/>
                    </a:cubicBezTo>
                    <a:cubicBezTo>
                      <a:pt x="209" y="995"/>
                      <a:pt x="209" y="995"/>
                      <a:pt x="209" y="995"/>
                    </a:cubicBezTo>
                    <a:cubicBezTo>
                      <a:pt x="198" y="1095"/>
                      <a:pt x="198" y="1095"/>
                      <a:pt x="198" y="1095"/>
                    </a:cubicBezTo>
                    <a:cubicBezTo>
                      <a:pt x="0" y="1095"/>
                      <a:pt x="0" y="1095"/>
                      <a:pt x="0" y="1095"/>
                    </a:cubicBezTo>
                    <a:cubicBezTo>
                      <a:pt x="94" y="0"/>
                      <a:pt x="94" y="0"/>
                      <a:pt x="94" y="0"/>
                    </a:cubicBezTo>
                    <a:cubicBezTo>
                      <a:pt x="302" y="0"/>
                      <a:pt x="302" y="0"/>
                      <a:pt x="302" y="0"/>
                    </a:cubicBezTo>
                    <a:cubicBezTo>
                      <a:pt x="270" y="389"/>
                      <a:pt x="270" y="389"/>
                      <a:pt x="270" y="389"/>
                    </a:cubicBezTo>
                    <a:cubicBezTo>
                      <a:pt x="270" y="389"/>
                      <a:pt x="270" y="389"/>
                      <a:pt x="270" y="389"/>
                    </a:cubicBezTo>
                    <a:cubicBezTo>
                      <a:pt x="335" y="306"/>
                      <a:pt x="418" y="261"/>
                      <a:pt x="517" y="261"/>
                    </a:cubicBezTo>
                    <a:cubicBezTo>
                      <a:pt x="517" y="261"/>
                      <a:pt x="517" y="261"/>
                      <a:pt x="517" y="261"/>
                    </a:cubicBezTo>
                    <a:cubicBezTo>
                      <a:pt x="517" y="261"/>
                      <a:pt x="517" y="261"/>
                      <a:pt x="517" y="261"/>
                    </a:cubicBezTo>
                    <a:cubicBezTo>
                      <a:pt x="627" y="267"/>
                      <a:pt x="704" y="311"/>
                      <a:pt x="759" y="395"/>
                    </a:cubicBezTo>
                    <a:cubicBezTo>
                      <a:pt x="803" y="473"/>
                      <a:pt x="819" y="567"/>
                      <a:pt x="808" y="6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2171" tIns="56084" rIns="112171" bIns="56084" numCol="1" anchor="t" anchorCtr="0" compatLnSpc="1"/>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20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Freeform 7"/>
              <p:cNvSpPr/>
              <p:nvPr>
                <p:custDataLst>
                  <p:tags r:id="rId4"/>
                </p:custDataLst>
              </p:nvPr>
            </p:nvSpPr>
            <p:spPr bwMode="auto">
              <a:xfrm>
                <a:off x="4203701" y="1306513"/>
                <a:ext cx="582613" cy="584200"/>
              </a:xfrm>
              <a:custGeom>
                <a:avLst/>
                <a:gdLst>
                  <a:gd name="T0" fmla="*/ 216 w 939"/>
                  <a:gd name="T1" fmla="*/ 938 h 938"/>
                  <a:gd name="T2" fmla="*/ 0 w 939"/>
                  <a:gd name="T3" fmla="*/ 938 h 938"/>
                  <a:gd name="T4" fmla="*/ 72 w 939"/>
                  <a:gd name="T5" fmla="*/ 113 h 938"/>
                  <a:gd name="T6" fmla="*/ 276 w 939"/>
                  <a:gd name="T7" fmla="*/ 113 h 938"/>
                  <a:gd name="T8" fmla="*/ 271 w 939"/>
                  <a:gd name="T9" fmla="*/ 170 h 938"/>
                  <a:gd name="T10" fmla="*/ 757 w 939"/>
                  <a:gd name="T11" fmla="*/ 57 h 938"/>
                  <a:gd name="T12" fmla="*/ 762 w 939"/>
                  <a:gd name="T13" fmla="*/ 0 h 938"/>
                  <a:gd name="T14" fmla="*/ 850 w 939"/>
                  <a:gd name="T15" fmla="*/ 68 h 938"/>
                  <a:gd name="T16" fmla="*/ 939 w 939"/>
                  <a:gd name="T17" fmla="*/ 130 h 938"/>
                  <a:gd name="T18" fmla="*/ 845 w 939"/>
                  <a:gd name="T19" fmla="*/ 175 h 938"/>
                  <a:gd name="T20" fmla="*/ 745 w 939"/>
                  <a:gd name="T21" fmla="*/ 221 h 938"/>
                  <a:gd name="T22" fmla="*/ 745 w 939"/>
                  <a:gd name="T23" fmla="*/ 192 h 938"/>
                  <a:gd name="T24" fmla="*/ 216 w 939"/>
                  <a:gd name="T25" fmla="*/ 938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9" h="938">
                    <a:moveTo>
                      <a:pt x="216" y="938"/>
                    </a:moveTo>
                    <a:cubicBezTo>
                      <a:pt x="0" y="938"/>
                      <a:pt x="0" y="938"/>
                      <a:pt x="0" y="938"/>
                    </a:cubicBezTo>
                    <a:cubicBezTo>
                      <a:pt x="72" y="113"/>
                      <a:pt x="72" y="113"/>
                      <a:pt x="72" y="113"/>
                    </a:cubicBezTo>
                    <a:cubicBezTo>
                      <a:pt x="276" y="113"/>
                      <a:pt x="276" y="113"/>
                      <a:pt x="276" y="113"/>
                    </a:cubicBezTo>
                    <a:cubicBezTo>
                      <a:pt x="271" y="170"/>
                      <a:pt x="271" y="170"/>
                      <a:pt x="271" y="170"/>
                    </a:cubicBezTo>
                    <a:cubicBezTo>
                      <a:pt x="265" y="226"/>
                      <a:pt x="354" y="124"/>
                      <a:pt x="757" y="57"/>
                    </a:cubicBezTo>
                    <a:cubicBezTo>
                      <a:pt x="762" y="0"/>
                      <a:pt x="762" y="0"/>
                      <a:pt x="762" y="0"/>
                    </a:cubicBezTo>
                    <a:cubicBezTo>
                      <a:pt x="850" y="68"/>
                      <a:pt x="850" y="68"/>
                      <a:pt x="850" y="68"/>
                    </a:cubicBezTo>
                    <a:cubicBezTo>
                      <a:pt x="939" y="130"/>
                      <a:pt x="939" y="130"/>
                      <a:pt x="939" y="130"/>
                    </a:cubicBezTo>
                    <a:cubicBezTo>
                      <a:pt x="845" y="175"/>
                      <a:pt x="845" y="175"/>
                      <a:pt x="845" y="175"/>
                    </a:cubicBezTo>
                    <a:cubicBezTo>
                      <a:pt x="745" y="221"/>
                      <a:pt x="745" y="221"/>
                      <a:pt x="745" y="221"/>
                    </a:cubicBezTo>
                    <a:cubicBezTo>
                      <a:pt x="745" y="192"/>
                      <a:pt x="745" y="192"/>
                      <a:pt x="745" y="192"/>
                    </a:cubicBezTo>
                    <a:cubicBezTo>
                      <a:pt x="177" y="271"/>
                      <a:pt x="254" y="599"/>
                      <a:pt x="216" y="938"/>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112171" tIns="56084" rIns="112171" bIns="56084" numCol="1" anchor="t" anchorCtr="0" compatLnSpc="1"/>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20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6" name="Freeform 8"/>
              <p:cNvSpPr/>
              <p:nvPr>
                <p:custDataLst>
                  <p:tags r:id="rId5"/>
                </p:custDataLst>
              </p:nvPr>
            </p:nvSpPr>
            <p:spPr bwMode="auto">
              <a:xfrm>
                <a:off x="4471988" y="1381125"/>
                <a:ext cx="481013" cy="519112"/>
              </a:xfrm>
              <a:custGeom>
                <a:avLst/>
                <a:gdLst>
                  <a:gd name="T0" fmla="*/ 703 w 775"/>
                  <a:gd name="T1" fmla="*/ 812 h 834"/>
                  <a:gd name="T2" fmla="*/ 506 w 775"/>
                  <a:gd name="T3" fmla="*/ 812 h 834"/>
                  <a:gd name="T4" fmla="*/ 511 w 775"/>
                  <a:gd name="T5" fmla="*/ 740 h 834"/>
                  <a:gd name="T6" fmla="*/ 511 w 775"/>
                  <a:gd name="T7" fmla="*/ 701 h 834"/>
                  <a:gd name="T8" fmla="*/ 511 w 775"/>
                  <a:gd name="T9" fmla="*/ 701 h 834"/>
                  <a:gd name="T10" fmla="*/ 253 w 775"/>
                  <a:gd name="T11" fmla="*/ 834 h 834"/>
                  <a:gd name="T12" fmla="*/ 72 w 775"/>
                  <a:gd name="T13" fmla="*/ 762 h 834"/>
                  <a:gd name="T14" fmla="*/ 6 w 775"/>
                  <a:gd name="T15" fmla="*/ 534 h 834"/>
                  <a:gd name="T16" fmla="*/ 33 w 775"/>
                  <a:gd name="T17" fmla="*/ 245 h 834"/>
                  <a:gd name="T18" fmla="*/ 253 w 775"/>
                  <a:gd name="T19" fmla="*/ 173 h 834"/>
                  <a:gd name="T20" fmla="*/ 220 w 775"/>
                  <a:gd name="T21" fmla="*/ 506 h 834"/>
                  <a:gd name="T22" fmla="*/ 346 w 775"/>
                  <a:gd name="T23" fmla="*/ 656 h 834"/>
                  <a:gd name="T24" fmla="*/ 473 w 775"/>
                  <a:gd name="T25" fmla="*/ 601 h 834"/>
                  <a:gd name="T26" fmla="*/ 522 w 775"/>
                  <a:gd name="T27" fmla="*/ 473 h 834"/>
                  <a:gd name="T28" fmla="*/ 566 w 775"/>
                  <a:gd name="T29" fmla="*/ 0 h 834"/>
                  <a:gd name="T30" fmla="*/ 775 w 775"/>
                  <a:gd name="T31" fmla="*/ 0 h 834"/>
                  <a:gd name="T32" fmla="*/ 703 w 775"/>
                  <a:gd name="T33" fmla="*/ 812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5" h="834">
                    <a:moveTo>
                      <a:pt x="703" y="812"/>
                    </a:moveTo>
                    <a:cubicBezTo>
                      <a:pt x="506" y="812"/>
                      <a:pt x="506" y="812"/>
                      <a:pt x="506" y="812"/>
                    </a:cubicBezTo>
                    <a:cubicBezTo>
                      <a:pt x="511" y="740"/>
                      <a:pt x="511" y="740"/>
                      <a:pt x="511" y="740"/>
                    </a:cubicBezTo>
                    <a:cubicBezTo>
                      <a:pt x="511" y="712"/>
                      <a:pt x="511" y="701"/>
                      <a:pt x="511" y="701"/>
                    </a:cubicBezTo>
                    <a:cubicBezTo>
                      <a:pt x="511" y="701"/>
                      <a:pt x="511" y="701"/>
                      <a:pt x="511" y="701"/>
                    </a:cubicBezTo>
                    <a:cubicBezTo>
                      <a:pt x="451" y="790"/>
                      <a:pt x="363" y="834"/>
                      <a:pt x="253" y="834"/>
                    </a:cubicBezTo>
                    <a:cubicBezTo>
                      <a:pt x="181" y="834"/>
                      <a:pt x="121" y="812"/>
                      <a:pt x="72" y="762"/>
                    </a:cubicBezTo>
                    <a:cubicBezTo>
                      <a:pt x="22" y="706"/>
                      <a:pt x="0" y="634"/>
                      <a:pt x="6" y="534"/>
                    </a:cubicBezTo>
                    <a:cubicBezTo>
                      <a:pt x="33" y="245"/>
                      <a:pt x="33" y="245"/>
                      <a:pt x="33" y="245"/>
                    </a:cubicBezTo>
                    <a:cubicBezTo>
                      <a:pt x="105" y="178"/>
                      <a:pt x="176" y="178"/>
                      <a:pt x="253" y="173"/>
                    </a:cubicBezTo>
                    <a:cubicBezTo>
                      <a:pt x="220" y="506"/>
                      <a:pt x="220" y="506"/>
                      <a:pt x="220" y="506"/>
                    </a:cubicBezTo>
                    <a:cubicBezTo>
                      <a:pt x="214" y="606"/>
                      <a:pt x="253" y="656"/>
                      <a:pt x="346" y="656"/>
                    </a:cubicBezTo>
                    <a:cubicBezTo>
                      <a:pt x="396" y="656"/>
                      <a:pt x="440" y="640"/>
                      <a:pt x="473" y="601"/>
                    </a:cubicBezTo>
                    <a:cubicBezTo>
                      <a:pt x="500" y="567"/>
                      <a:pt x="517" y="523"/>
                      <a:pt x="522" y="473"/>
                    </a:cubicBezTo>
                    <a:cubicBezTo>
                      <a:pt x="566" y="0"/>
                      <a:pt x="566" y="0"/>
                      <a:pt x="566" y="0"/>
                    </a:cubicBezTo>
                    <a:cubicBezTo>
                      <a:pt x="775" y="0"/>
                      <a:pt x="775" y="0"/>
                      <a:pt x="775" y="0"/>
                    </a:cubicBezTo>
                    <a:cubicBezTo>
                      <a:pt x="703" y="812"/>
                      <a:pt x="703" y="812"/>
                      <a:pt x="703" y="8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2171" tIns="56084" rIns="112171" bIns="56084" numCol="1" anchor="t" anchorCtr="0" compatLnSpc="1"/>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20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7" name="Freeform 9"/>
              <p:cNvSpPr/>
              <p:nvPr>
                <p:custDataLst>
                  <p:tags r:id="rId6"/>
                </p:custDataLst>
              </p:nvPr>
            </p:nvSpPr>
            <p:spPr bwMode="auto">
              <a:xfrm>
                <a:off x="4972051" y="1362075"/>
                <a:ext cx="479425" cy="528637"/>
              </a:xfrm>
              <a:custGeom>
                <a:avLst/>
                <a:gdLst>
                  <a:gd name="T0" fmla="*/ 719 w 774"/>
                  <a:gd name="T1" fmla="*/ 849 h 849"/>
                  <a:gd name="T2" fmla="*/ 507 w 774"/>
                  <a:gd name="T3" fmla="*/ 849 h 849"/>
                  <a:gd name="T4" fmla="*/ 550 w 774"/>
                  <a:gd name="T5" fmla="*/ 351 h 849"/>
                  <a:gd name="T6" fmla="*/ 534 w 774"/>
                  <a:gd name="T7" fmla="*/ 227 h 849"/>
                  <a:gd name="T8" fmla="*/ 430 w 774"/>
                  <a:gd name="T9" fmla="*/ 187 h 849"/>
                  <a:gd name="T10" fmla="*/ 250 w 774"/>
                  <a:gd name="T11" fmla="*/ 380 h 849"/>
                  <a:gd name="T12" fmla="*/ 212 w 774"/>
                  <a:gd name="T13" fmla="*/ 849 h 849"/>
                  <a:gd name="T14" fmla="*/ 0 w 774"/>
                  <a:gd name="T15" fmla="*/ 849 h 849"/>
                  <a:gd name="T16" fmla="*/ 70 w 774"/>
                  <a:gd name="T17" fmla="*/ 23 h 849"/>
                  <a:gd name="T18" fmla="*/ 272 w 774"/>
                  <a:gd name="T19" fmla="*/ 23 h 849"/>
                  <a:gd name="T20" fmla="*/ 261 w 774"/>
                  <a:gd name="T21" fmla="*/ 102 h 849"/>
                  <a:gd name="T22" fmla="*/ 261 w 774"/>
                  <a:gd name="T23" fmla="*/ 148 h 849"/>
                  <a:gd name="T24" fmla="*/ 261 w 774"/>
                  <a:gd name="T25" fmla="*/ 148 h 849"/>
                  <a:gd name="T26" fmla="*/ 381 w 774"/>
                  <a:gd name="T27" fmla="*/ 40 h 849"/>
                  <a:gd name="T28" fmla="*/ 529 w 774"/>
                  <a:gd name="T29" fmla="*/ 0 h 849"/>
                  <a:gd name="T30" fmla="*/ 747 w 774"/>
                  <a:gd name="T31" fmla="*/ 131 h 849"/>
                  <a:gd name="T32" fmla="*/ 769 w 774"/>
                  <a:gd name="T33" fmla="*/ 278 h 849"/>
                  <a:gd name="T34" fmla="*/ 719 w 774"/>
                  <a:gd name="T35" fmla="*/ 849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4" h="849">
                    <a:moveTo>
                      <a:pt x="719" y="849"/>
                    </a:moveTo>
                    <a:cubicBezTo>
                      <a:pt x="507" y="849"/>
                      <a:pt x="507" y="849"/>
                      <a:pt x="507" y="849"/>
                    </a:cubicBezTo>
                    <a:cubicBezTo>
                      <a:pt x="550" y="351"/>
                      <a:pt x="550" y="351"/>
                      <a:pt x="550" y="351"/>
                    </a:cubicBezTo>
                    <a:cubicBezTo>
                      <a:pt x="556" y="295"/>
                      <a:pt x="550" y="255"/>
                      <a:pt x="534" y="227"/>
                    </a:cubicBezTo>
                    <a:cubicBezTo>
                      <a:pt x="518" y="199"/>
                      <a:pt x="480" y="187"/>
                      <a:pt x="430" y="187"/>
                    </a:cubicBezTo>
                    <a:cubicBezTo>
                      <a:pt x="321" y="187"/>
                      <a:pt x="261" y="249"/>
                      <a:pt x="250" y="380"/>
                    </a:cubicBezTo>
                    <a:cubicBezTo>
                      <a:pt x="212" y="849"/>
                      <a:pt x="212" y="849"/>
                      <a:pt x="212" y="849"/>
                    </a:cubicBezTo>
                    <a:cubicBezTo>
                      <a:pt x="0" y="849"/>
                      <a:pt x="0" y="849"/>
                      <a:pt x="0" y="849"/>
                    </a:cubicBezTo>
                    <a:cubicBezTo>
                      <a:pt x="70" y="23"/>
                      <a:pt x="70" y="23"/>
                      <a:pt x="70" y="23"/>
                    </a:cubicBezTo>
                    <a:cubicBezTo>
                      <a:pt x="272" y="23"/>
                      <a:pt x="272" y="23"/>
                      <a:pt x="272" y="23"/>
                    </a:cubicBezTo>
                    <a:cubicBezTo>
                      <a:pt x="261" y="102"/>
                      <a:pt x="261" y="102"/>
                      <a:pt x="261" y="102"/>
                    </a:cubicBezTo>
                    <a:cubicBezTo>
                      <a:pt x="261" y="131"/>
                      <a:pt x="261" y="148"/>
                      <a:pt x="261" y="148"/>
                    </a:cubicBezTo>
                    <a:cubicBezTo>
                      <a:pt x="261" y="148"/>
                      <a:pt x="261" y="148"/>
                      <a:pt x="261" y="148"/>
                    </a:cubicBezTo>
                    <a:cubicBezTo>
                      <a:pt x="294" y="102"/>
                      <a:pt x="332" y="63"/>
                      <a:pt x="381" y="40"/>
                    </a:cubicBezTo>
                    <a:cubicBezTo>
                      <a:pt x="425" y="12"/>
                      <a:pt x="480" y="0"/>
                      <a:pt x="529" y="0"/>
                    </a:cubicBezTo>
                    <a:cubicBezTo>
                      <a:pt x="632" y="0"/>
                      <a:pt x="709" y="46"/>
                      <a:pt x="747" y="131"/>
                    </a:cubicBezTo>
                    <a:cubicBezTo>
                      <a:pt x="769" y="170"/>
                      <a:pt x="774" y="221"/>
                      <a:pt x="769" y="278"/>
                    </a:cubicBezTo>
                    <a:cubicBezTo>
                      <a:pt x="719" y="849"/>
                      <a:pt x="719" y="849"/>
                      <a:pt x="719" y="8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2171" tIns="56084" rIns="112171" bIns="56084" numCol="1" anchor="t" anchorCtr="0" compatLnSpc="1"/>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20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2" name="文本框 11"/>
            <p:cNvSpPr txBox="1"/>
            <p:nvPr>
              <p:custDataLst>
                <p:tags r:id="rId1"/>
              </p:custDataLst>
            </p:nvPr>
          </p:nvSpPr>
          <p:spPr>
            <a:xfrm>
              <a:off x="5757302" y="2992467"/>
              <a:ext cx="2355938" cy="69084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zh-CN" altLang="en-US" sz="490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亿邦智库</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14DD3"/>
        </a:solidFill>
        <a:effectLst/>
      </p:bgPr>
    </p:bg>
    <p:spTree>
      <p:nvGrpSpPr>
        <p:cNvPr id="1" name=""/>
        <p:cNvGrpSpPr/>
        <p:nvPr/>
      </p:nvGrpSpPr>
      <p:grpSpPr>
        <a:xfrm>
          <a:off x="0" y="0"/>
          <a:ext cx="0" cy="0"/>
          <a:chOff x="0" y="0"/>
          <a:chExt cx="0" cy="0"/>
        </a:xfrm>
      </p:grpSpPr>
      <p:grpSp>
        <p:nvGrpSpPr>
          <p:cNvPr id="54" name="组合 53"/>
          <p:cNvGrpSpPr/>
          <p:nvPr/>
        </p:nvGrpSpPr>
        <p:grpSpPr>
          <a:xfrm>
            <a:off x="2087710" y="5108991"/>
            <a:ext cx="28336581" cy="10359999"/>
            <a:chOff x="-312712" y="2175510"/>
            <a:chExt cx="12889432" cy="4370198"/>
          </a:xfrm>
        </p:grpSpPr>
        <p:sp>
          <p:nvSpPr>
            <p:cNvPr id="55" name="earth-with-continents_44720"/>
            <p:cNvSpPr>
              <a:spLocks noChangeAspect="1"/>
            </p:cNvSpPr>
            <p:nvPr/>
          </p:nvSpPr>
          <p:spPr>
            <a:xfrm>
              <a:off x="5200650" y="2175510"/>
              <a:ext cx="1814195" cy="1831340"/>
            </a:xfrm>
            <a:custGeom>
              <a:avLst/>
              <a:gdLst>
                <a:gd name="connsiteX0" fmla="*/ 561750 w 562638"/>
                <a:gd name="connsiteY0" fmla="*/ 219108 h 568112"/>
                <a:gd name="connsiteX1" fmla="*/ 562638 w 562638"/>
                <a:gd name="connsiteY1" fmla="*/ 223842 h 568112"/>
                <a:gd name="connsiteX2" fmla="*/ 560863 w 562638"/>
                <a:gd name="connsiteY2" fmla="*/ 220055 h 568112"/>
                <a:gd name="connsiteX3" fmla="*/ 537701 w 562638"/>
                <a:gd name="connsiteY3" fmla="*/ 155639 h 568112"/>
                <a:gd name="connsiteX4" fmla="*/ 544145 w 562638"/>
                <a:gd name="connsiteY4" fmla="*/ 169398 h 568112"/>
                <a:gd name="connsiteX5" fmla="*/ 541383 w 562638"/>
                <a:gd name="connsiteY5" fmla="*/ 169398 h 568112"/>
                <a:gd name="connsiteX6" fmla="*/ 535860 w 562638"/>
                <a:gd name="connsiteY6" fmla="*/ 169398 h 568112"/>
                <a:gd name="connsiteX7" fmla="*/ 535860 w 562638"/>
                <a:gd name="connsiteY7" fmla="*/ 157474 h 568112"/>
                <a:gd name="connsiteX8" fmla="*/ 188187 w 562638"/>
                <a:gd name="connsiteY8" fmla="*/ 155639 h 568112"/>
                <a:gd name="connsiteX9" fmla="*/ 188187 w 562638"/>
                <a:gd name="connsiteY9" fmla="*/ 161126 h 568112"/>
                <a:gd name="connsiteX10" fmla="*/ 184510 w 562638"/>
                <a:gd name="connsiteY10" fmla="*/ 165699 h 568112"/>
                <a:gd name="connsiteX11" fmla="*/ 175316 w 562638"/>
                <a:gd name="connsiteY11" fmla="*/ 165699 h 568112"/>
                <a:gd name="connsiteX12" fmla="*/ 177155 w 562638"/>
                <a:gd name="connsiteY12" fmla="*/ 159297 h 568112"/>
                <a:gd name="connsiteX13" fmla="*/ 180832 w 562638"/>
                <a:gd name="connsiteY13" fmla="*/ 159297 h 568112"/>
                <a:gd name="connsiteX14" fmla="*/ 181752 w 562638"/>
                <a:gd name="connsiteY14" fmla="*/ 156554 h 568112"/>
                <a:gd name="connsiteX15" fmla="*/ 32252 w 562638"/>
                <a:gd name="connsiteY15" fmla="*/ 151940 h 568112"/>
                <a:gd name="connsiteX16" fmla="*/ 22192 w 562638"/>
                <a:gd name="connsiteY16" fmla="*/ 173096 h 568112"/>
                <a:gd name="connsiteX17" fmla="*/ 22192 w 562638"/>
                <a:gd name="connsiteY17" fmla="*/ 163898 h 568112"/>
                <a:gd name="connsiteX18" fmla="*/ 192773 w 562638"/>
                <a:gd name="connsiteY18" fmla="*/ 151053 h 568112"/>
                <a:gd name="connsiteX19" fmla="*/ 193695 w 562638"/>
                <a:gd name="connsiteY19" fmla="*/ 151053 h 568112"/>
                <a:gd name="connsiteX20" fmla="*/ 204757 w 562638"/>
                <a:gd name="connsiteY20" fmla="*/ 153815 h 568112"/>
                <a:gd name="connsiteX21" fmla="*/ 204757 w 562638"/>
                <a:gd name="connsiteY21" fmla="*/ 159338 h 568112"/>
                <a:gd name="connsiteX22" fmla="*/ 195539 w 562638"/>
                <a:gd name="connsiteY22" fmla="*/ 159338 h 568112"/>
                <a:gd name="connsiteX23" fmla="*/ 192773 w 562638"/>
                <a:gd name="connsiteY23" fmla="*/ 155656 h 568112"/>
                <a:gd name="connsiteX24" fmla="*/ 180790 w 562638"/>
                <a:gd name="connsiteY24" fmla="*/ 144543 h 568112"/>
                <a:gd name="connsiteX25" fmla="*/ 190998 w 562638"/>
                <a:gd name="connsiteY25" fmla="*/ 144543 h 568112"/>
                <a:gd name="connsiteX26" fmla="*/ 190998 w 562638"/>
                <a:gd name="connsiteY26" fmla="*/ 150047 h 568112"/>
                <a:gd name="connsiteX27" fmla="*/ 186358 w 562638"/>
                <a:gd name="connsiteY27" fmla="*/ 152799 h 568112"/>
                <a:gd name="connsiteX28" fmla="*/ 180790 w 562638"/>
                <a:gd name="connsiteY28" fmla="*/ 153716 h 568112"/>
                <a:gd name="connsiteX29" fmla="*/ 180790 w 562638"/>
                <a:gd name="connsiteY29" fmla="*/ 144543 h 568112"/>
                <a:gd name="connsiteX30" fmla="*/ 166028 w 562638"/>
                <a:gd name="connsiteY30" fmla="*/ 144543 h 568112"/>
                <a:gd name="connsiteX31" fmla="*/ 175316 w 562638"/>
                <a:gd name="connsiteY31" fmla="*/ 144543 h 568112"/>
                <a:gd name="connsiteX32" fmla="*/ 163242 w 562638"/>
                <a:gd name="connsiteY32" fmla="*/ 161113 h 568112"/>
                <a:gd name="connsiteX33" fmla="*/ 158598 w 562638"/>
                <a:gd name="connsiteY33" fmla="*/ 158351 h 568112"/>
                <a:gd name="connsiteX34" fmla="*/ 159527 w 562638"/>
                <a:gd name="connsiteY34" fmla="*/ 151907 h 568112"/>
                <a:gd name="connsiteX35" fmla="*/ 198332 w 562638"/>
                <a:gd name="connsiteY35" fmla="*/ 143655 h 568112"/>
                <a:gd name="connsiteX36" fmla="*/ 202982 w 562638"/>
                <a:gd name="connsiteY36" fmla="*/ 146392 h 568112"/>
                <a:gd name="connsiteX37" fmla="*/ 199262 w 562638"/>
                <a:gd name="connsiteY37" fmla="*/ 149129 h 568112"/>
                <a:gd name="connsiteX38" fmla="*/ 196472 w 562638"/>
                <a:gd name="connsiteY38" fmla="*/ 146392 h 568112"/>
                <a:gd name="connsiteX39" fmla="*/ 186264 w 562638"/>
                <a:gd name="connsiteY39" fmla="*/ 135370 h 568112"/>
                <a:gd name="connsiteX40" fmla="*/ 191886 w 562638"/>
                <a:gd name="connsiteY40" fmla="*/ 140918 h 568112"/>
                <a:gd name="connsiteX41" fmla="*/ 186264 w 562638"/>
                <a:gd name="connsiteY41" fmla="*/ 142767 h 568112"/>
                <a:gd name="connsiteX42" fmla="*/ 168807 w 562638"/>
                <a:gd name="connsiteY42" fmla="*/ 133595 h 568112"/>
                <a:gd name="connsiteX43" fmla="*/ 180731 w 562638"/>
                <a:gd name="connsiteY43" fmla="*/ 133595 h 568112"/>
                <a:gd name="connsiteX44" fmla="*/ 180731 w 562638"/>
                <a:gd name="connsiteY44" fmla="*/ 136347 h 568112"/>
                <a:gd name="connsiteX45" fmla="*/ 182566 w 562638"/>
                <a:gd name="connsiteY45" fmla="*/ 136347 h 568112"/>
                <a:gd name="connsiteX46" fmla="*/ 182566 w 562638"/>
                <a:gd name="connsiteY46" fmla="*/ 142768 h 568112"/>
                <a:gd name="connsiteX47" fmla="*/ 166055 w 562638"/>
                <a:gd name="connsiteY47" fmla="*/ 142768 h 568112"/>
                <a:gd name="connsiteX48" fmla="*/ 159634 w 562638"/>
                <a:gd name="connsiteY48" fmla="*/ 140933 h 568112"/>
                <a:gd name="connsiteX49" fmla="*/ 161469 w 562638"/>
                <a:gd name="connsiteY49" fmla="*/ 136347 h 568112"/>
                <a:gd name="connsiteX50" fmla="*/ 44236 w 562638"/>
                <a:gd name="connsiteY50" fmla="*/ 132559 h 568112"/>
                <a:gd name="connsiteX51" fmla="*/ 44236 w 562638"/>
                <a:gd name="connsiteY51" fmla="*/ 134405 h 568112"/>
                <a:gd name="connsiteX52" fmla="*/ 44236 w 562638"/>
                <a:gd name="connsiteY52" fmla="*/ 137174 h 568112"/>
                <a:gd name="connsiteX53" fmla="*/ 35939 w 562638"/>
                <a:gd name="connsiteY53" fmla="*/ 147325 h 568112"/>
                <a:gd name="connsiteX54" fmla="*/ 32252 w 562638"/>
                <a:gd name="connsiteY54" fmla="*/ 151940 h 568112"/>
                <a:gd name="connsiteX55" fmla="*/ 44236 w 562638"/>
                <a:gd name="connsiteY55" fmla="*/ 132559 h 568112"/>
                <a:gd name="connsiteX56" fmla="*/ 150314 w 562638"/>
                <a:gd name="connsiteY56" fmla="*/ 111403 h 568112"/>
                <a:gd name="connsiteX57" fmla="*/ 157711 w 562638"/>
                <a:gd name="connsiteY57" fmla="*/ 113242 h 568112"/>
                <a:gd name="connsiteX58" fmla="*/ 154937 w 562638"/>
                <a:gd name="connsiteY58" fmla="*/ 122435 h 568112"/>
                <a:gd name="connsiteX59" fmla="*/ 147539 w 562638"/>
                <a:gd name="connsiteY59" fmla="*/ 124274 h 568112"/>
                <a:gd name="connsiteX60" fmla="*/ 142916 w 562638"/>
                <a:gd name="connsiteY60" fmla="*/ 115080 h 568112"/>
                <a:gd name="connsiteX61" fmla="*/ 491680 w 562638"/>
                <a:gd name="connsiteY61" fmla="*/ 89359 h 568112"/>
                <a:gd name="connsiteX62" fmla="*/ 505531 w 562638"/>
                <a:gd name="connsiteY62" fmla="*/ 105030 h 568112"/>
                <a:gd name="connsiteX63" fmla="*/ 499991 w 562638"/>
                <a:gd name="connsiteY63" fmla="*/ 113326 h 568112"/>
                <a:gd name="connsiteX64" fmla="*/ 480600 w 562638"/>
                <a:gd name="connsiteY64" fmla="*/ 113326 h 568112"/>
                <a:gd name="connsiteX65" fmla="*/ 478753 w 562638"/>
                <a:gd name="connsiteY65" fmla="*/ 109639 h 568112"/>
                <a:gd name="connsiteX66" fmla="*/ 491680 w 562638"/>
                <a:gd name="connsiteY66" fmla="*/ 103186 h 568112"/>
                <a:gd name="connsiteX67" fmla="*/ 133712 w 562638"/>
                <a:gd name="connsiteY67" fmla="*/ 81962 h 568112"/>
                <a:gd name="connsiteX68" fmla="*/ 133712 w 562638"/>
                <a:gd name="connsiteY68" fmla="*/ 87542 h 568112"/>
                <a:gd name="connsiteX69" fmla="*/ 119930 w 562638"/>
                <a:gd name="connsiteY69" fmla="*/ 88472 h 568112"/>
                <a:gd name="connsiteX70" fmla="*/ 117173 w 562638"/>
                <a:gd name="connsiteY70" fmla="*/ 85682 h 568112"/>
                <a:gd name="connsiteX71" fmla="*/ 127280 w 562638"/>
                <a:gd name="connsiteY71" fmla="*/ 82892 h 568112"/>
                <a:gd name="connsiteX72" fmla="*/ 133712 w 562638"/>
                <a:gd name="connsiteY72" fmla="*/ 81962 h 568112"/>
                <a:gd name="connsiteX73" fmla="*/ 123617 w 562638"/>
                <a:gd name="connsiteY73" fmla="*/ 66280 h 568112"/>
                <a:gd name="connsiteX74" fmla="*/ 133743 w 562638"/>
                <a:gd name="connsiteY74" fmla="*/ 66280 h 568112"/>
                <a:gd name="connsiteX75" fmla="*/ 133743 w 562638"/>
                <a:gd name="connsiteY75" fmla="*/ 70883 h 568112"/>
                <a:gd name="connsiteX76" fmla="*/ 130981 w 562638"/>
                <a:gd name="connsiteY76" fmla="*/ 74565 h 568112"/>
                <a:gd name="connsiteX77" fmla="*/ 117173 w 562638"/>
                <a:gd name="connsiteY77" fmla="*/ 74565 h 568112"/>
                <a:gd name="connsiteX78" fmla="*/ 117173 w 562638"/>
                <a:gd name="connsiteY78" fmla="*/ 69042 h 568112"/>
                <a:gd name="connsiteX79" fmla="*/ 117173 w 562638"/>
                <a:gd name="connsiteY79" fmla="*/ 68121 h 568112"/>
                <a:gd name="connsiteX80" fmla="*/ 123617 w 562638"/>
                <a:gd name="connsiteY80" fmla="*/ 68121 h 568112"/>
                <a:gd name="connsiteX81" fmla="*/ 284117 w 562638"/>
                <a:gd name="connsiteY81" fmla="*/ 0 h 568112"/>
                <a:gd name="connsiteX82" fmla="*/ 319170 w 562638"/>
                <a:gd name="connsiteY82" fmla="*/ 2762 h 568112"/>
                <a:gd name="connsiteX83" fmla="*/ 334852 w 562638"/>
                <a:gd name="connsiteY83" fmla="*/ 4604 h 568112"/>
                <a:gd name="connsiteX84" fmla="*/ 338542 w 562638"/>
                <a:gd name="connsiteY84" fmla="*/ 5525 h 568112"/>
                <a:gd name="connsiteX85" fmla="*/ 472298 w 562638"/>
                <a:gd name="connsiteY85" fmla="*/ 70899 h 568112"/>
                <a:gd name="connsiteX86" fmla="*/ 468608 w 562638"/>
                <a:gd name="connsiteY86" fmla="*/ 77344 h 568112"/>
                <a:gd name="connsiteX87" fmla="*/ 455694 w 562638"/>
                <a:gd name="connsiteY87" fmla="*/ 81948 h 568112"/>
                <a:gd name="connsiteX88" fmla="*/ 450159 w 562638"/>
                <a:gd name="connsiteY88" fmla="*/ 88393 h 568112"/>
                <a:gd name="connsiteX89" fmla="*/ 452004 w 562638"/>
                <a:gd name="connsiteY89" fmla="*/ 94839 h 568112"/>
                <a:gd name="connsiteX90" fmla="*/ 458461 w 562638"/>
                <a:gd name="connsiteY90" fmla="*/ 95760 h 568112"/>
                <a:gd name="connsiteX91" fmla="*/ 462151 w 562638"/>
                <a:gd name="connsiteY91" fmla="*/ 105888 h 568112"/>
                <a:gd name="connsiteX92" fmla="*/ 474143 w 562638"/>
                <a:gd name="connsiteY92" fmla="*/ 101284 h 568112"/>
                <a:gd name="connsiteX93" fmla="*/ 475988 w 562638"/>
                <a:gd name="connsiteY93" fmla="*/ 115096 h 568112"/>
                <a:gd name="connsiteX94" fmla="*/ 472298 w 562638"/>
                <a:gd name="connsiteY94" fmla="*/ 115096 h 568112"/>
                <a:gd name="connsiteX95" fmla="*/ 463073 w 562638"/>
                <a:gd name="connsiteY95" fmla="*/ 114175 h 568112"/>
                <a:gd name="connsiteX96" fmla="*/ 452004 w 562638"/>
                <a:gd name="connsiteY96" fmla="*/ 116016 h 568112"/>
                <a:gd name="connsiteX97" fmla="*/ 441857 w 562638"/>
                <a:gd name="connsiteY97" fmla="*/ 129828 h 568112"/>
                <a:gd name="connsiteX98" fmla="*/ 427098 w 562638"/>
                <a:gd name="connsiteY98" fmla="*/ 132590 h 568112"/>
                <a:gd name="connsiteX99" fmla="*/ 425253 w 562638"/>
                <a:gd name="connsiteY99" fmla="*/ 145481 h 568112"/>
                <a:gd name="connsiteX100" fmla="*/ 431710 w 562638"/>
                <a:gd name="connsiteY100" fmla="*/ 146402 h 568112"/>
                <a:gd name="connsiteX101" fmla="*/ 429865 w 562638"/>
                <a:gd name="connsiteY101" fmla="*/ 154689 h 568112"/>
                <a:gd name="connsiteX102" fmla="*/ 415106 w 562638"/>
                <a:gd name="connsiteY102" fmla="*/ 151926 h 568112"/>
                <a:gd name="connsiteX103" fmla="*/ 401269 w 562638"/>
                <a:gd name="connsiteY103" fmla="*/ 154689 h 568112"/>
                <a:gd name="connsiteX104" fmla="*/ 398501 w 562638"/>
                <a:gd name="connsiteY104" fmla="*/ 162055 h 568112"/>
                <a:gd name="connsiteX105" fmla="*/ 401269 w 562638"/>
                <a:gd name="connsiteY105" fmla="*/ 177708 h 568112"/>
                <a:gd name="connsiteX106" fmla="*/ 408648 w 562638"/>
                <a:gd name="connsiteY106" fmla="*/ 181391 h 568112"/>
                <a:gd name="connsiteX107" fmla="*/ 422485 w 562638"/>
                <a:gd name="connsiteY107" fmla="*/ 181391 h 568112"/>
                <a:gd name="connsiteX108" fmla="*/ 430787 w 562638"/>
                <a:gd name="connsiteY108" fmla="*/ 180470 h 568112"/>
                <a:gd name="connsiteX109" fmla="*/ 433555 w 562638"/>
                <a:gd name="connsiteY109" fmla="*/ 173104 h 568112"/>
                <a:gd name="connsiteX110" fmla="*/ 447392 w 562638"/>
                <a:gd name="connsiteY110" fmla="*/ 155609 h 568112"/>
                <a:gd name="connsiteX111" fmla="*/ 456616 w 562638"/>
                <a:gd name="connsiteY111" fmla="*/ 157451 h 568112"/>
                <a:gd name="connsiteX112" fmla="*/ 465841 w 562638"/>
                <a:gd name="connsiteY112" fmla="*/ 149164 h 568112"/>
                <a:gd name="connsiteX113" fmla="*/ 467686 w 562638"/>
                <a:gd name="connsiteY113" fmla="*/ 155609 h 568112"/>
                <a:gd name="connsiteX114" fmla="*/ 489825 w 562638"/>
                <a:gd name="connsiteY114" fmla="*/ 170342 h 568112"/>
                <a:gd name="connsiteX115" fmla="*/ 487057 w 562638"/>
                <a:gd name="connsiteY115" fmla="*/ 174025 h 568112"/>
                <a:gd name="connsiteX116" fmla="*/ 476910 w 562638"/>
                <a:gd name="connsiteY116" fmla="*/ 173104 h 568112"/>
                <a:gd name="connsiteX117" fmla="*/ 480600 w 562638"/>
                <a:gd name="connsiteY117" fmla="*/ 178628 h 568112"/>
                <a:gd name="connsiteX118" fmla="*/ 487057 w 562638"/>
                <a:gd name="connsiteY118" fmla="*/ 180470 h 568112"/>
                <a:gd name="connsiteX119" fmla="*/ 494437 w 562638"/>
                <a:gd name="connsiteY119" fmla="*/ 177708 h 568112"/>
                <a:gd name="connsiteX120" fmla="*/ 494437 w 562638"/>
                <a:gd name="connsiteY120" fmla="*/ 168500 h 568112"/>
                <a:gd name="connsiteX121" fmla="*/ 497204 w 562638"/>
                <a:gd name="connsiteY121" fmla="*/ 166658 h 568112"/>
                <a:gd name="connsiteX122" fmla="*/ 494437 w 562638"/>
                <a:gd name="connsiteY122" fmla="*/ 163896 h 568112"/>
                <a:gd name="connsiteX123" fmla="*/ 479678 w 562638"/>
                <a:gd name="connsiteY123" fmla="*/ 155609 h 568112"/>
                <a:gd name="connsiteX124" fmla="*/ 475988 w 562638"/>
                <a:gd name="connsiteY124" fmla="*/ 145481 h 568112"/>
                <a:gd name="connsiteX125" fmla="*/ 487980 w 562638"/>
                <a:gd name="connsiteY125" fmla="*/ 145481 h 568112"/>
                <a:gd name="connsiteX126" fmla="*/ 492592 w 562638"/>
                <a:gd name="connsiteY126" fmla="*/ 149164 h 568112"/>
                <a:gd name="connsiteX127" fmla="*/ 502739 w 562638"/>
                <a:gd name="connsiteY127" fmla="*/ 158372 h 568112"/>
                <a:gd name="connsiteX128" fmla="*/ 503662 w 562638"/>
                <a:gd name="connsiteY128" fmla="*/ 169421 h 568112"/>
                <a:gd name="connsiteX129" fmla="*/ 514731 w 562638"/>
                <a:gd name="connsiteY129" fmla="*/ 180470 h 568112"/>
                <a:gd name="connsiteX130" fmla="*/ 518421 w 562638"/>
                <a:gd name="connsiteY130" fmla="*/ 164817 h 568112"/>
                <a:gd name="connsiteX131" fmla="*/ 525800 w 562638"/>
                <a:gd name="connsiteY131" fmla="*/ 160213 h 568112"/>
                <a:gd name="connsiteX132" fmla="*/ 527645 w 562638"/>
                <a:gd name="connsiteY132" fmla="*/ 174025 h 568112"/>
                <a:gd name="connsiteX133" fmla="*/ 535025 w 562638"/>
                <a:gd name="connsiteY133" fmla="*/ 181391 h 568112"/>
                <a:gd name="connsiteX134" fmla="*/ 549784 w 562638"/>
                <a:gd name="connsiteY134" fmla="*/ 181391 h 568112"/>
                <a:gd name="connsiteX135" fmla="*/ 557164 w 562638"/>
                <a:gd name="connsiteY135" fmla="*/ 204410 h 568112"/>
                <a:gd name="connsiteX136" fmla="*/ 556242 w 562638"/>
                <a:gd name="connsiteY136" fmla="*/ 205331 h 568112"/>
                <a:gd name="connsiteX137" fmla="*/ 533180 w 562638"/>
                <a:gd name="connsiteY137" fmla="*/ 205331 h 568112"/>
                <a:gd name="connsiteX138" fmla="*/ 519343 w 562638"/>
                <a:gd name="connsiteY138" fmla="*/ 195202 h 568112"/>
                <a:gd name="connsiteX139" fmla="*/ 504584 w 562638"/>
                <a:gd name="connsiteY139" fmla="*/ 197044 h 568112"/>
                <a:gd name="connsiteX140" fmla="*/ 504584 w 562638"/>
                <a:gd name="connsiteY140" fmla="*/ 205331 h 568112"/>
                <a:gd name="connsiteX141" fmla="*/ 499972 w 562638"/>
                <a:gd name="connsiteY141" fmla="*/ 205331 h 568112"/>
                <a:gd name="connsiteX142" fmla="*/ 495359 w 562638"/>
                <a:gd name="connsiteY142" fmla="*/ 201648 h 568112"/>
                <a:gd name="connsiteX143" fmla="*/ 470453 w 562638"/>
                <a:gd name="connsiteY143" fmla="*/ 195202 h 568112"/>
                <a:gd name="connsiteX144" fmla="*/ 470453 w 562638"/>
                <a:gd name="connsiteY144" fmla="*/ 179549 h 568112"/>
                <a:gd name="connsiteX145" fmla="*/ 438167 w 562638"/>
                <a:gd name="connsiteY145" fmla="*/ 181391 h 568112"/>
                <a:gd name="connsiteX146" fmla="*/ 428020 w 562638"/>
                <a:gd name="connsiteY146" fmla="*/ 186915 h 568112"/>
                <a:gd name="connsiteX147" fmla="*/ 415106 w 562638"/>
                <a:gd name="connsiteY147" fmla="*/ 186915 h 568112"/>
                <a:gd name="connsiteX148" fmla="*/ 409571 w 562638"/>
                <a:gd name="connsiteY148" fmla="*/ 186915 h 568112"/>
                <a:gd name="connsiteX149" fmla="*/ 393889 w 562638"/>
                <a:gd name="connsiteY149" fmla="*/ 195202 h 568112"/>
                <a:gd name="connsiteX150" fmla="*/ 393889 w 562638"/>
                <a:gd name="connsiteY150" fmla="*/ 210855 h 568112"/>
                <a:gd name="connsiteX151" fmla="*/ 362526 w 562638"/>
                <a:gd name="connsiteY151" fmla="*/ 233874 h 568112"/>
                <a:gd name="connsiteX152" fmla="*/ 365293 w 562638"/>
                <a:gd name="connsiteY152" fmla="*/ 243082 h 568112"/>
                <a:gd name="connsiteX153" fmla="*/ 371750 w 562638"/>
                <a:gd name="connsiteY153" fmla="*/ 243082 h 568112"/>
                <a:gd name="connsiteX154" fmla="*/ 369905 w 562638"/>
                <a:gd name="connsiteY154" fmla="*/ 252290 h 568112"/>
                <a:gd name="connsiteX155" fmla="*/ 365293 w 562638"/>
                <a:gd name="connsiteY155" fmla="*/ 254131 h 568112"/>
                <a:gd name="connsiteX156" fmla="*/ 365293 w 562638"/>
                <a:gd name="connsiteY156" fmla="*/ 278071 h 568112"/>
                <a:gd name="connsiteX157" fmla="*/ 392044 w 562638"/>
                <a:gd name="connsiteY157" fmla="*/ 309377 h 568112"/>
                <a:gd name="connsiteX158" fmla="*/ 404036 w 562638"/>
                <a:gd name="connsiteY158" fmla="*/ 309377 h 568112"/>
                <a:gd name="connsiteX159" fmla="*/ 404959 w 562638"/>
                <a:gd name="connsiteY159" fmla="*/ 307535 h 568112"/>
                <a:gd name="connsiteX160" fmla="*/ 426175 w 562638"/>
                <a:gd name="connsiteY160" fmla="*/ 307535 h 568112"/>
                <a:gd name="connsiteX161" fmla="*/ 431710 w 562638"/>
                <a:gd name="connsiteY161" fmla="*/ 302011 h 568112"/>
                <a:gd name="connsiteX162" fmla="*/ 444624 w 562638"/>
                <a:gd name="connsiteY162" fmla="*/ 302011 h 568112"/>
                <a:gd name="connsiteX163" fmla="*/ 451081 w 562638"/>
                <a:gd name="connsiteY163" fmla="*/ 308456 h 568112"/>
                <a:gd name="connsiteX164" fmla="*/ 468608 w 562638"/>
                <a:gd name="connsiteY164" fmla="*/ 310298 h 568112"/>
                <a:gd name="connsiteX165" fmla="*/ 466763 w 562638"/>
                <a:gd name="connsiteY165" fmla="*/ 334238 h 568112"/>
                <a:gd name="connsiteX166" fmla="*/ 486135 w 562638"/>
                <a:gd name="connsiteY166" fmla="*/ 369227 h 568112"/>
                <a:gd name="connsiteX167" fmla="*/ 475988 w 562638"/>
                <a:gd name="connsiteY167" fmla="*/ 389484 h 568112"/>
                <a:gd name="connsiteX168" fmla="*/ 476910 w 562638"/>
                <a:gd name="connsiteY168" fmla="*/ 398691 h 568112"/>
                <a:gd name="connsiteX169" fmla="*/ 485212 w 562638"/>
                <a:gd name="connsiteY169" fmla="*/ 406978 h 568112"/>
                <a:gd name="connsiteX170" fmla="*/ 485212 w 562638"/>
                <a:gd name="connsiteY170" fmla="*/ 429997 h 568112"/>
                <a:gd name="connsiteX171" fmla="*/ 496282 w 562638"/>
                <a:gd name="connsiteY171" fmla="*/ 444729 h 568112"/>
                <a:gd name="connsiteX172" fmla="*/ 496282 w 562638"/>
                <a:gd name="connsiteY172" fmla="*/ 463145 h 568112"/>
                <a:gd name="connsiteX173" fmla="*/ 505506 w 562638"/>
                <a:gd name="connsiteY173" fmla="*/ 463145 h 568112"/>
                <a:gd name="connsiteX174" fmla="*/ 284117 w 562638"/>
                <a:gd name="connsiteY174" fmla="*/ 568112 h 568112"/>
                <a:gd name="connsiteX175" fmla="*/ 0 w 562638"/>
                <a:gd name="connsiteY175" fmla="*/ 285437 h 568112"/>
                <a:gd name="connsiteX176" fmla="*/ 0 w 562638"/>
                <a:gd name="connsiteY176" fmla="*/ 284516 h 568112"/>
                <a:gd name="connsiteX177" fmla="*/ 3690 w 562638"/>
                <a:gd name="connsiteY177" fmla="*/ 233874 h 568112"/>
                <a:gd name="connsiteX178" fmla="*/ 4612 w 562638"/>
                <a:gd name="connsiteY178" fmla="*/ 234795 h 568112"/>
                <a:gd name="connsiteX179" fmla="*/ 10147 w 562638"/>
                <a:gd name="connsiteY179" fmla="*/ 238478 h 568112"/>
                <a:gd name="connsiteX180" fmla="*/ 11069 w 562638"/>
                <a:gd name="connsiteY180" fmla="*/ 242161 h 568112"/>
                <a:gd name="connsiteX181" fmla="*/ 3690 w 562638"/>
                <a:gd name="connsiteY181" fmla="*/ 244003 h 568112"/>
                <a:gd name="connsiteX182" fmla="*/ 2767 w 562638"/>
                <a:gd name="connsiteY182" fmla="*/ 253210 h 568112"/>
                <a:gd name="connsiteX183" fmla="*/ 11069 w 562638"/>
                <a:gd name="connsiteY183" fmla="*/ 253210 h 568112"/>
                <a:gd name="connsiteX184" fmla="*/ 22139 w 562638"/>
                <a:gd name="connsiteY184" fmla="*/ 252290 h 568112"/>
                <a:gd name="connsiteX185" fmla="*/ 27674 w 562638"/>
                <a:gd name="connsiteY185" fmla="*/ 245844 h 568112"/>
                <a:gd name="connsiteX186" fmla="*/ 21217 w 562638"/>
                <a:gd name="connsiteY186" fmla="*/ 244003 h 568112"/>
                <a:gd name="connsiteX187" fmla="*/ 18449 w 562638"/>
                <a:gd name="connsiteY187" fmla="*/ 240320 h 568112"/>
                <a:gd name="connsiteX188" fmla="*/ 13837 w 562638"/>
                <a:gd name="connsiteY188" fmla="*/ 232033 h 568112"/>
                <a:gd name="connsiteX189" fmla="*/ 11069 w 562638"/>
                <a:gd name="connsiteY189" fmla="*/ 220984 h 568112"/>
                <a:gd name="connsiteX190" fmla="*/ 7380 w 562638"/>
                <a:gd name="connsiteY190" fmla="*/ 221904 h 568112"/>
                <a:gd name="connsiteX191" fmla="*/ 6457 w 562638"/>
                <a:gd name="connsiteY191" fmla="*/ 221904 h 568112"/>
                <a:gd name="connsiteX192" fmla="*/ 22139 w 562638"/>
                <a:gd name="connsiteY192" fmla="*/ 173104 h 568112"/>
                <a:gd name="connsiteX193" fmla="*/ 22139 w 562638"/>
                <a:gd name="connsiteY193" fmla="*/ 175866 h 568112"/>
                <a:gd name="connsiteX194" fmla="*/ 22139 w 562638"/>
                <a:gd name="connsiteY194" fmla="*/ 188757 h 568112"/>
                <a:gd name="connsiteX195" fmla="*/ 34131 w 562638"/>
                <a:gd name="connsiteY195" fmla="*/ 195202 h 568112"/>
                <a:gd name="connsiteX196" fmla="*/ 34131 w 562638"/>
                <a:gd name="connsiteY196" fmla="*/ 217301 h 568112"/>
                <a:gd name="connsiteX197" fmla="*/ 45200 w 562638"/>
                <a:gd name="connsiteY197" fmla="*/ 236637 h 568112"/>
                <a:gd name="connsiteX198" fmla="*/ 54425 w 562638"/>
                <a:gd name="connsiteY198" fmla="*/ 238478 h 568112"/>
                <a:gd name="connsiteX199" fmla="*/ 56270 w 562638"/>
                <a:gd name="connsiteY199" fmla="*/ 231112 h 568112"/>
                <a:gd name="connsiteX200" fmla="*/ 45200 w 562638"/>
                <a:gd name="connsiteY200" fmla="*/ 214538 h 568112"/>
                <a:gd name="connsiteX201" fmla="*/ 42433 w 562638"/>
                <a:gd name="connsiteY201" fmla="*/ 197964 h 568112"/>
                <a:gd name="connsiteX202" fmla="*/ 48890 w 562638"/>
                <a:gd name="connsiteY202" fmla="*/ 197964 h 568112"/>
                <a:gd name="connsiteX203" fmla="*/ 51658 w 562638"/>
                <a:gd name="connsiteY203" fmla="*/ 215459 h 568112"/>
                <a:gd name="connsiteX204" fmla="*/ 64572 w 562638"/>
                <a:gd name="connsiteY204" fmla="*/ 233874 h 568112"/>
                <a:gd name="connsiteX205" fmla="*/ 61805 w 562638"/>
                <a:gd name="connsiteY205" fmla="*/ 234795 h 568112"/>
                <a:gd name="connsiteX206" fmla="*/ 62727 w 562638"/>
                <a:gd name="connsiteY206" fmla="*/ 239399 h 568112"/>
                <a:gd name="connsiteX207" fmla="*/ 67339 w 562638"/>
                <a:gd name="connsiteY207" fmla="*/ 239399 h 568112"/>
                <a:gd name="connsiteX208" fmla="*/ 63650 w 562638"/>
                <a:gd name="connsiteY208" fmla="*/ 245844 h 568112"/>
                <a:gd name="connsiteX209" fmla="*/ 73797 w 562638"/>
                <a:gd name="connsiteY209" fmla="*/ 260577 h 568112"/>
                <a:gd name="connsiteX210" fmla="*/ 98703 w 562638"/>
                <a:gd name="connsiteY210" fmla="*/ 267022 h 568112"/>
                <a:gd name="connsiteX211" fmla="*/ 98703 w 562638"/>
                <a:gd name="connsiteY211" fmla="*/ 263339 h 568112"/>
                <a:gd name="connsiteX212" fmla="*/ 108850 w 562638"/>
                <a:gd name="connsiteY212" fmla="*/ 264260 h 568112"/>
                <a:gd name="connsiteX213" fmla="*/ 107927 w 562638"/>
                <a:gd name="connsiteY213" fmla="*/ 271626 h 568112"/>
                <a:gd name="connsiteX214" fmla="*/ 115307 w 562638"/>
                <a:gd name="connsiteY214" fmla="*/ 272546 h 568112"/>
                <a:gd name="connsiteX215" fmla="*/ 127299 w 562638"/>
                <a:gd name="connsiteY215" fmla="*/ 276229 h 568112"/>
                <a:gd name="connsiteX216" fmla="*/ 144826 w 562638"/>
                <a:gd name="connsiteY216" fmla="*/ 295566 h 568112"/>
                <a:gd name="connsiteX217" fmla="*/ 166042 w 562638"/>
                <a:gd name="connsiteY217" fmla="*/ 297407 h 568112"/>
                <a:gd name="connsiteX218" fmla="*/ 167887 w 562638"/>
                <a:gd name="connsiteY218" fmla="*/ 314902 h 568112"/>
                <a:gd name="connsiteX219" fmla="*/ 153128 w 562638"/>
                <a:gd name="connsiteY219" fmla="*/ 325030 h 568112"/>
                <a:gd name="connsiteX220" fmla="*/ 153128 w 562638"/>
                <a:gd name="connsiteY220" fmla="*/ 340683 h 568112"/>
                <a:gd name="connsiteX221" fmla="*/ 150360 w 562638"/>
                <a:gd name="connsiteY221" fmla="*/ 350811 h 568112"/>
                <a:gd name="connsiteX222" fmla="*/ 172499 w 562638"/>
                <a:gd name="connsiteY222" fmla="*/ 377514 h 568112"/>
                <a:gd name="connsiteX223" fmla="*/ 173422 w 562638"/>
                <a:gd name="connsiteY223" fmla="*/ 386721 h 568112"/>
                <a:gd name="connsiteX224" fmla="*/ 182646 w 562638"/>
                <a:gd name="connsiteY224" fmla="*/ 388563 h 568112"/>
                <a:gd name="connsiteX225" fmla="*/ 200173 w 562638"/>
                <a:gd name="connsiteY225" fmla="*/ 401454 h 568112"/>
                <a:gd name="connsiteX226" fmla="*/ 200173 w 562638"/>
                <a:gd name="connsiteY226" fmla="*/ 450254 h 568112"/>
                <a:gd name="connsiteX227" fmla="*/ 205708 w 562638"/>
                <a:gd name="connsiteY227" fmla="*/ 452096 h 568112"/>
                <a:gd name="connsiteX228" fmla="*/ 202018 w 562638"/>
                <a:gd name="connsiteY228" fmla="*/ 474194 h 568112"/>
                <a:gd name="connsiteX229" fmla="*/ 212165 w 562638"/>
                <a:gd name="connsiteY229" fmla="*/ 487085 h 568112"/>
                <a:gd name="connsiteX230" fmla="*/ 210320 w 562638"/>
                <a:gd name="connsiteY230" fmla="*/ 510104 h 568112"/>
                <a:gd name="connsiteX231" fmla="*/ 223235 w 562638"/>
                <a:gd name="connsiteY231" fmla="*/ 533123 h 568112"/>
                <a:gd name="connsiteX232" fmla="*/ 239839 w 562638"/>
                <a:gd name="connsiteY232" fmla="*/ 547855 h 568112"/>
                <a:gd name="connsiteX233" fmla="*/ 257365 w 562638"/>
                <a:gd name="connsiteY233" fmla="*/ 547855 h 568112"/>
                <a:gd name="connsiteX234" fmla="*/ 258288 w 562638"/>
                <a:gd name="connsiteY234" fmla="*/ 542331 h 568112"/>
                <a:gd name="connsiteX235" fmla="*/ 246296 w 562638"/>
                <a:gd name="connsiteY235" fmla="*/ 532202 h 568112"/>
                <a:gd name="connsiteX236" fmla="*/ 247218 w 562638"/>
                <a:gd name="connsiteY236" fmla="*/ 526678 h 568112"/>
                <a:gd name="connsiteX237" fmla="*/ 249063 w 562638"/>
                <a:gd name="connsiteY237" fmla="*/ 520232 h 568112"/>
                <a:gd name="connsiteX238" fmla="*/ 249986 w 562638"/>
                <a:gd name="connsiteY238" fmla="*/ 513787 h 568112"/>
                <a:gd name="connsiteX239" fmla="*/ 240761 w 562638"/>
                <a:gd name="connsiteY239" fmla="*/ 513787 h 568112"/>
                <a:gd name="connsiteX240" fmla="*/ 237071 w 562638"/>
                <a:gd name="connsiteY240" fmla="*/ 508262 h 568112"/>
                <a:gd name="connsiteX241" fmla="*/ 243529 w 562638"/>
                <a:gd name="connsiteY241" fmla="*/ 501817 h 568112"/>
                <a:gd name="connsiteX242" fmla="*/ 244451 w 562638"/>
                <a:gd name="connsiteY242" fmla="*/ 496292 h 568112"/>
                <a:gd name="connsiteX243" fmla="*/ 237071 w 562638"/>
                <a:gd name="connsiteY243" fmla="*/ 494451 h 568112"/>
                <a:gd name="connsiteX244" fmla="*/ 237994 w 562638"/>
                <a:gd name="connsiteY244" fmla="*/ 489847 h 568112"/>
                <a:gd name="connsiteX245" fmla="*/ 249063 w 562638"/>
                <a:gd name="connsiteY245" fmla="*/ 488005 h 568112"/>
                <a:gd name="connsiteX246" fmla="*/ 265668 w 562638"/>
                <a:gd name="connsiteY246" fmla="*/ 479719 h 568112"/>
                <a:gd name="connsiteX247" fmla="*/ 271202 w 562638"/>
                <a:gd name="connsiteY247" fmla="*/ 469590 h 568112"/>
                <a:gd name="connsiteX248" fmla="*/ 288729 w 562638"/>
                <a:gd name="connsiteY248" fmla="*/ 446571 h 568112"/>
                <a:gd name="connsiteX249" fmla="*/ 285039 w 562638"/>
                <a:gd name="connsiteY249" fmla="*/ 429077 h 568112"/>
                <a:gd name="connsiteX250" fmla="*/ 290574 w 562638"/>
                <a:gd name="connsiteY250" fmla="*/ 419869 h 568112"/>
                <a:gd name="connsiteX251" fmla="*/ 307178 w 562638"/>
                <a:gd name="connsiteY251" fmla="*/ 419869 h 568112"/>
                <a:gd name="connsiteX252" fmla="*/ 317325 w 562638"/>
                <a:gd name="connsiteY252" fmla="*/ 411582 h 568112"/>
                <a:gd name="connsiteX253" fmla="*/ 321015 w 562638"/>
                <a:gd name="connsiteY253" fmla="*/ 376593 h 568112"/>
                <a:gd name="connsiteX254" fmla="*/ 333929 w 562638"/>
                <a:gd name="connsiteY254" fmla="*/ 361861 h 568112"/>
                <a:gd name="connsiteX255" fmla="*/ 335774 w 562638"/>
                <a:gd name="connsiteY255" fmla="*/ 351732 h 568112"/>
                <a:gd name="connsiteX256" fmla="*/ 324705 w 562638"/>
                <a:gd name="connsiteY256" fmla="*/ 348049 h 568112"/>
                <a:gd name="connsiteX257" fmla="*/ 317325 w 562638"/>
                <a:gd name="connsiteY257" fmla="*/ 336079 h 568112"/>
                <a:gd name="connsiteX258" fmla="*/ 292419 w 562638"/>
                <a:gd name="connsiteY258" fmla="*/ 336079 h 568112"/>
                <a:gd name="connsiteX259" fmla="*/ 272125 w 562638"/>
                <a:gd name="connsiteY259" fmla="*/ 327792 h 568112"/>
                <a:gd name="connsiteX260" fmla="*/ 271202 w 562638"/>
                <a:gd name="connsiteY260" fmla="*/ 313981 h 568112"/>
                <a:gd name="connsiteX261" fmla="*/ 264745 w 562638"/>
                <a:gd name="connsiteY261" fmla="*/ 302932 h 568112"/>
                <a:gd name="connsiteX262" fmla="*/ 246296 w 562638"/>
                <a:gd name="connsiteY262" fmla="*/ 302011 h 568112"/>
                <a:gd name="connsiteX263" fmla="*/ 236149 w 562638"/>
                <a:gd name="connsiteY263" fmla="*/ 286358 h 568112"/>
                <a:gd name="connsiteX264" fmla="*/ 226924 w 562638"/>
                <a:gd name="connsiteY264" fmla="*/ 281754 h 568112"/>
                <a:gd name="connsiteX265" fmla="*/ 226924 w 562638"/>
                <a:gd name="connsiteY265" fmla="*/ 286358 h 568112"/>
                <a:gd name="connsiteX266" fmla="*/ 209398 w 562638"/>
                <a:gd name="connsiteY266" fmla="*/ 287279 h 568112"/>
                <a:gd name="connsiteX267" fmla="*/ 203863 w 562638"/>
                <a:gd name="connsiteY267" fmla="*/ 278992 h 568112"/>
                <a:gd name="connsiteX268" fmla="*/ 186336 w 562638"/>
                <a:gd name="connsiteY268" fmla="*/ 275309 h 568112"/>
                <a:gd name="connsiteX269" fmla="*/ 171577 w 562638"/>
                <a:gd name="connsiteY269" fmla="*/ 291883 h 568112"/>
                <a:gd name="connsiteX270" fmla="*/ 151283 w 562638"/>
                <a:gd name="connsiteY270" fmla="*/ 288199 h 568112"/>
                <a:gd name="connsiteX271" fmla="*/ 148516 w 562638"/>
                <a:gd name="connsiteY271" fmla="*/ 288199 h 568112"/>
                <a:gd name="connsiteX272" fmla="*/ 147593 w 562638"/>
                <a:gd name="connsiteY272" fmla="*/ 262418 h 568112"/>
                <a:gd name="connsiteX273" fmla="*/ 130989 w 562638"/>
                <a:gd name="connsiteY273" fmla="*/ 259656 h 568112"/>
                <a:gd name="connsiteX274" fmla="*/ 137446 w 562638"/>
                <a:gd name="connsiteY274" fmla="*/ 247686 h 568112"/>
                <a:gd name="connsiteX275" fmla="*/ 135601 w 562638"/>
                <a:gd name="connsiteY275" fmla="*/ 240320 h 568112"/>
                <a:gd name="connsiteX276" fmla="*/ 113462 w 562638"/>
                <a:gd name="connsiteY276" fmla="*/ 255052 h 568112"/>
                <a:gd name="connsiteX277" fmla="*/ 99625 w 562638"/>
                <a:gd name="connsiteY277" fmla="*/ 253210 h 568112"/>
                <a:gd name="connsiteX278" fmla="*/ 95013 w 562638"/>
                <a:gd name="connsiteY278" fmla="*/ 242161 h 568112"/>
                <a:gd name="connsiteX279" fmla="*/ 97780 w 562638"/>
                <a:gd name="connsiteY279" fmla="*/ 231112 h 568112"/>
                <a:gd name="connsiteX280" fmla="*/ 105160 w 562638"/>
                <a:gd name="connsiteY280" fmla="*/ 217301 h 568112"/>
                <a:gd name="connsiteX281" fmla="*/ 122687 w 562638"/>
                <a:gd name="connsiteY281" fmla="*/ 208093 h 568112"/>
                <a:gd name="connsiteX282" fmla="*/ 156818 w 562638"/>
                <a:gd name="connsiteY282" fmla="*/ 208093 h 568112"/>
                <a:gd name="connsiteX283" fmla="*/ 156818 w 562638"/>
                <a:gd name="connsiteY283" fmla="*/ 219142 h 568112"/>
                <a:gd name="connsiteX284" fmla="*/ 168810 w 562638"/>
                <a:gd name="connsiteY284" fmla="*/ 224667 h 568112"/>
                <a:gd name="connsiteX285" fmla="*/ 167887 w 562638"/>
                <a:gd name="connsiteY285" fmla="*/ 207172 h 568112"/>
                <a:gd name="connsiteX286" fmla="*/ 176189 w 562638"/>
                <a:gd name="connsiteY286" fmla="*/ 197964 h 568112"/>
                <a:gd name="connsiteX287" fmla="*/ 193716 w 562638"/>
                <a:gd name="connsiteY287" fmla="*/ 186915 h 568112"/>
                <a:gd name="connsiteX288" fmla="*/ 194638 w 562638"/>
                <a:gd name="connsiteY288" fmla="*/ 178628 h 568112"/>
                <a:gd name="connsiteX289" fmla="*/ 212165 w 562638"/>
                <a:gd name="connsiteY289" fmla="*/ 160213 h 568112"/>
                <a:gd name="connsiteX290" fmla="*/ 231537 w 562638"/>
                <a:gd name="connsiteY290" fmla="*/ 150085 h 568112"/>
                <a:gd name="connsiteX291" fmla="*/ 229692 w 562638"/>
                <a:gd name="connsiteY291" fmla="*/ 149164 h 568112"/>
                <a:gd name="connsiteX292" fmla="*/ 241684 w 562638"/>
                <a:gd name="connsiteY292" fmla="*/ 137194 h 568112"/>
                <a:gd name="connsiteX293" fmla="*/ 247218 w 562638"/>
                <a:gd name="connsiteY293" fmla="*/ 138115 h 568112"/>
                <a:gd name="connsiteX294" fmla="*/ 249063 w 562638"/>
                <a:gd name="connsiteY294" fmla="*/ 140877 h 568112"/>
                <a:gd name="connsiteX295" fmla="*/ 253676 w 562638"/>
                <a:gd name="connsiteY295" fmla="*/ 135352 h 568112"/>
                <a:gd name="connsiteX296" fmla="*/ 254598 w 562638"/>
                <a:gd name="connsiteY296" fmla="*/ 135352 h 568112"/>
                <a:gd name="connsiteX297" fmla="*/ 249986 w 562638"/>
                <a:gd name="connsiteY297" fmla="*/ 134432 h 568112"/>
                <a:gd name="connsiteX298" fmla="*/ 244451 w 562638"/>
                <a:gd name="connsiteY298" fmla="*/ 132590 h 568112"/>
                <a:gd name="connsiteX299" fmla="*/ 244451 w 562638"/>
                <a:gd name="connsiteY299" fmla="*/ 127066 h 568112"/>
                <a:gd name="connsiteX300" fmla="*/ 247218 w 562638"/>
                <a:gd name="connsiteY300" fmla="*/ 125224 h 568112"/>
                <a:gd name="connsiteX301" fmla="*/ 253676 w 562638"/>
                <a:gd name="connsiteY301" fmla="*/ 125224 h 568112"/>
                <a:gd name="connsiteX302" fmla="*/ 256443 w 562638"/>
                <a:gd name="connsiteY302" fmla="*/ 126145 h 568112"/>
                <a:gd name="connsiteX303" fmla="*/ 258288 w 562638"/>
                <a:gd name="connsiteY303" fmla="*/ 130749 h 568112"/>
                <a:gd name="connsiteX304" fmla="*/ 261978 w 562638"/>
                <a:gd name="connsiteY304" fmla="*/ 130749 h 568112"/>
                <a:gd name="connsiteX305" fmla="*/ 261978 w 562638"/>
                <a:gd name="connsiteY305" fmla="*/ 129828 h 568112"/>
                <a:gd name="connsiteX306" fmla="*/ 262900 w 562638"/>
                <a:gd name="connsiteY306" fmla="*/ 130749 h 568112"/>
                <a:gd name="connsiteX307" fmla="*/ 271202 w 562638"/>
                <a:gd name="connsiteY307" fmla="*/ 128907 h 568112"/>
                <a:gd name="connsiteX308" fmla="*/ 272125 w 562638"/>
                <a:gd name="connsiteY308" fmla="*/ 125224 h 568112"/>
                <a:gd name="connsiteX309" fmla="*/ 277660 w 562638"/>
                <a:gd name="connsiteY309" fmla="*/ 126145 h 568112"/>
                <a:gd name="connsiteX310" fmla="*/ 277660 w 562638"/>
                <a:gd name="connsiteY310" fmla="*/ 130749 h 568112"/>
                <a:gd name="connsiteX311" fmla="*/ 273047 w 562638"/>
                <a:gd name="connsiteY311" fmla="*/ 134432 h 568112"/>
                <a:gd name="connsiteX312" fmla="*/ 273047 w 562638"/>
                <a:gd name="connsiteY312" fmla="*/ 139036 h 568112"/>
                <a:gd name="connsiteX313" fmla="*/ 289651 w 562638"/>
                <a:gd name="connsiteY313" fmla="*/ 143639 h 568112"/>
                <a:gd name="connsiteX314" fmla="*/ 289651 w 562638"/>
                <a:gd name="connsiteY314" fmla="*/ 144560 h 568112"/>
                <a:gd name="connsiteX315" fmla="*/ 293341 w 562638"/>
                <a:gd name="connsiteY315" fmla="*/ 143639 h 568112"/>
                <a:gd name="connsiteX316" fmla="*/ 293341 w 562638"/>
                <a:gd name="connsiteY316" fmla="*/ 137194 h 568112"/>
                <a:gd name="connsiteX317" fmla="*/ 280427 w 562638"/>
                <a:gd name="connsiteY317" fmla="*/ 131669 h 568112"/>
                <a:gd name="connsiteX318" fmla="*/ 280427 w 562638"/>
                <a:gd name="connsiteY318" fmla="*/ 127986 h 568112"/>
                <a:gd name="connsiteX319" fmla="*/ 290574 w 562638"/>
                <a:gd name="connsiteY319" fmla="*/ 124303 h 568112"/>
                <a:gd name="connsiteX320" fmla="*/ 290574 w 562638"/>
                <a:gd name="connsiteY320" fmla="*/ 114175 h 568112"/>
                <a:gd name="connsiteX321" fmla="*/ 280427 w 562638"/>
                <a:gd name="connsiteY321" fmla="*/ 107730 h 568112"/>
                <a:gd name="connsiteX322" fmla="*/ 279504 w 562638"/>
                <a:gd name="connsiteY322" fmla="*/ 91156 h 568112"/>
                <a:gd name="connsiteX323" fmla="*/ 264745 w 562638"/>
                <a:gd name="connsiteY323" fmla="*/ 98522 h 568112"/>
                <a:gd name="connsiteX324" fmla="*/ 259210 w 562638"/>
                <a:gd name="connsiteY324" fmla="*/ 98522 h 568112"/>
                <a:gd name="connsiteX325" fmla="*/ 260133 w 562638"/>
                <a:gd name="connsiteY325" fmla="*/ 85631 h 568112"/>
                <a:gd name="connsiteX326" fmla="*/ 239839 w 562638"/>
                <a:gd name="connsiteY326" fmla="*/ 81027 h 568112"/>
                <a:gd name="connsiteX327" fmla="*/ 231537 w 562638"/>
                <a:gd name="connsiteY327" fmla="*/ 87473 h 568112"/>
                <a:gd name="connsiteX328" fmla="*/ 231537 w 562638"/>
                <a:gd name="connsiteY328" fmla="*/ 106809 h 568112"/>
                <a:gd name="connsiteX329" fmla="*/ 216777 w 562638"/>
                <a:gd name="connsiteY329" fmla="*/ 111413 h 568112"/>
                <a:gd name="connsiteX330" fmla="*/ 210320 w 562638"/>
                <a:gd name="connsiteY330" fmla="*/ 124303 h 568112"/>
                <a:gd name="connsiteX331" fmla="*/ 203863 w 562638"/>
                <a:gd name="connsiteY331" fmla="*/ 125224 h 568112"/>
                <a:gd name="connsiteX332" fmla="*/ 203863 w 562638"/>
                <a:gd name="connsiteY332" fmla="*/ 108650 h 568112"/>
                <a:gd name="connsiteX333" fmla="*/ 190026 w 562638"/>
                <a:gd name="connsiteY333" fmla="*/ 106809 h 568112"/>
                <a:gd name="connsiteX334" fmla="*/ 182646 w 562638"/>
                <a:gd name="connsiteY334" fmla="*/ 102205 h 568112"/>
                <a:gd name="connsiteX335" fmla="*/ 179879 w 562638"/>
                <a:gd name="connsiteY335" fmla="*/ 92077 h 568112"/>
                <a:gd name="connsiteX336" fmla="*/ 204785 w 562638"/>
                <a:gd name="connsiteY336" fmla="*/ 77344 h 568112"/>
                <a:gd name="connsiteX337" fmla="*/ 217700 w 562638"/>
                <a:gd name="connsiteY337" fmla="*/ 73661 h 568112"/>
                <a:gd name="connsiteX338" fmla="*/ 218622 w 562638"/>
                <a:gd name="connsiteY338" fmla="*/ 81948 h 568112"/>
                <a:gd name="connsiteX339" fmla="*/ 226002 w 562638"/>
                <a:gd name="connsiteY339" fmla="*/ 81027 h 568112"/>
                <a:gd name="connsiteX340" fmla="*/ 226002 w 562638"/>
                <a:gd name="connsiteY340" fmla="*/ 77344 h 568112"/>
                <a:gd name="connsiteX341" fmla="*/ 233382 w 562638"/>
                <a:gd name="connsiteY341" fmla="*/ 76423 h 568112"/>
                <a:gd name="connsiteX342" fmla="*/ 233382 w 562638"/>
                <a:gd name="connsiteY342" fmla="*/ 74582 h 568112"/>
                <a:gd name="connsiteX343" fmla="*/ 230614 w 562638"/>
                <a:gd name="connsiteY343" fmla="*/ 73661 h 568112"/>
                <a:gd name="connsiteX344" fmla="*/ 229692 w 562638"/>
                <a:gd name="connsiteY344" fmla="*/ 69057 h 568112"/>
                <a:gd name="connsiteX345" fmla="*/ 238916 w 562638"/>
                <a:gd name="connsiteY345" fmla="*/ 68137 h 568112"/>
                <a:gd name="connsiteX346" fmla="*/ 244451 w 562638"/>
                <a:gd name="connsiteY346" fmla="*/ 62612 h 568112"/>
                <a:gd name="connsiteX347" fmla="*/ 246296 w 562638"/>
                <a:gd name="connsiteY347" fmla="*/ 60770 h 568112"/>
                <a:gd name="connsiteX348" fmla="*/ 264745 w 562638"/>
                <a:gd name="connsiteY348" fmla="*/ 58008 h 568112"/>
                <a:gd name="connsiteX349" fmla="*/ 273047 w 562638"/>
                <a:gd name="connsiteY349" fmla="*/ 65374 h 568112"/>
                <a:gd name="connsiteX350" fmla="*/ 251831 w 562638"/>
                <a:gd name="connsiteY350" fmla="*/ 76423 h 568112"/>
                <a:gd name="connsiteX351" fmla="*/ 278582 w 562638"/>
                <a:gd name="connsiteY351" fmla="*/ 82869 h 568112"/>
                <a:gd name="connsiteX352" fmla="*/ 282272 w 562638"/>
                <a:gd name="connsiteY352" fmla="*/ 73661 h 568112"/>
                <a:gd name="connsiteX353" fmla="*/ 294264 w 562638"/>
                <a:gd name="connsiteY353" fmla="*/ 73661 h 568112"/>
                <a:gd name="connsiteX354" fmla="*/ 298876 w 562638"/>
                <a:gd name="connsiteY354" fmla="*/ 66295 h 568112"/>
                <a:gd name="connsiteX355" fmla="*/ 290574 w 562638"/>
                <a:gd name="connsiteY355" fmla="*/ 63533 h 568112"/>
                <a:gd name="connsiteX356" fmla="*/ 290574 w 562638"/>
                <a:gd name="connsiteY356" fmla="*/ 53404 h 568112"/>
                <a:gd name="connsiteX357" fmla="*/ 263823 w 562638"/>
                <a:gd name="connsiteY357" fmla="*/ 41434 h 568112"/>
                <a:gd name="connsiteX358" fmla="*/ 245374 w 562638"/>
                <a:gd name="connsiteY358" fmla="*/ 44197 h 568112"/>
                <a:gd name="connsiteX359" fmla="*/ 235227 w 562638"/>
                <a:gd name="connsiteY359" fmla="*/ 49721 h 568112"/>
                <a:gd name="connsiteX360" fmla="*/ 235227 w 562638"/>
                <a:gd name="connsiteY360" fmla="*/ 62612 h 568112"/>
                <a:gd name="connsiteX361" fmla="*/ 224157 w 562638"/>
                <a:gd name="connsiteY361" fmla="*/ 60770 h 568112"/>
                <a:gd name="connsiteX362" fmla="*/ 223235 w 562638"/>
                <a:gd name="connsiteY362" fmla="*/ 53404 h 568112"/>
                <a:gd name="connsiteX363" fmla="*/ 233382 w 562638"/>
                <a:gd name="connsiteY363" fmla="*/ 44197 h 568112"/>
                <a:gd name="connsiteX364" fmla="*/ 214010 w 562638"/>
                <a:gd name="connsiteY364" fmla="*/ 43276 h 568112"/>
                <a:gd name="connsiteX365" fmla="*/ 209398 w 562638"/>
                <a:gd name="connsiteY365" fmla="*/ 45117 h 568112"/>
                <a:gd name="connsiteX366" fmla="*/ 206630 w 562638"/>
                <a:gd name="connsiteY366" fmla="*/ 51563 h 568112"/>
                <a:gd name="connsiteX367" fmla="*/ 214010 w 562638"/>
                <a:gd name="connsiteY367" fmla="*/ 52484 h 568112"/>
                <a:gd name="connsiteX368" fmla="*/ 212165 w 562638"/>
                <a:gd name="connsiteY368" fmla="*/ 59850 h 568112"/>
                <a:gd name="connsiteX369" fmla="*/ 200173 w 562638"/>
                <a:gd name="connsiteY369" fmla="*/ 59850 h 568112"/>
                <a:gd name="connsiteX370" fmla="*/ 198328 w 562638"/>
                <a:gd name="connsiteY370" fmla="*/ 65374 h 568112"/>
                <a:gd name="connsiteX371" fmla="*/ 180802 w 562638"/>
                <a:gd name="connsiteY371" fmla="*/ 65374 h 568112"/>
                <a:gd name="connsiteX372" fmla="*/ 179879 w 562638"/>
                <a:gd name="connsiteY372" fmla="*/ 55246 h 568112"/>
                <a:gd name="connsiteX373" fmla="*/ 193716 w 562638"/>
                <a:gd name="connsiteY373" fmla="*/ 55246 h 568112"/>
                <a:gd name="connsiteX374" fmla="*/ 203863 w 562638"/>
                <a:gd name="connsiteY374" fmla="*/ 45117 h 568112"/>
                <a:gd name="connsiteX375" fmla="*/ 198328 w 562638"/>
                <a:gd name="connsiteY375" fmla="*/ 42355 h 568112"/>
                <a:gd name="connsiteX376" fmla="*/ 190949 w 562638"/>
                <a:gd name="connsiteY376" fmla="*/ 49721 h 568112"/>
                <a:gd name="connsiteX377" fmla="*/ 178034 w 562638"/>
                <a:gd name="connsiteY377" fmla="*/ 48801 h 568112"/>
                <a:gd name="connsiteX378" fmla="*/ 170655 w 562638"/>
                <a:gd name="connsiteY378" fmla="*/ 38672 h 568112"/>
                <a:gd name="connsiteX379" fmla="*/ 154050 w 562638"/>
                <a:gd name="connsiteY379" fmla="*/ 38672 h 568112"/>
                <a:gd name="connsiteX380" fmla="*/ 137446 w 562638"/>
                <a:gd name="connsiteY380" fmla="*/ 50642 h 568112"/>
                <a:gd name="connsiteX381" fmla="*/ 153128 w 562638"/>
                <a:gd name="connsiteY381" fmla="*/ 50642 h 568112"/>
                <a:gd name="connsiteX382" fmla="*/ 154050 w 562638"/>
                <a:gd name="connsiteY382" fmla="*/ 55246 h 568112"/>
                <a:gd name="connsiteX383" fmla="*/ 150360 w 562638"/>
                <a:gd name="connsiteY383" fmla="*/ 58929 h 568112"/>
                <a:gd name="connsiteX384" fmla="*/ 166965 w 562638"/>
                <a:gd name="connsiteY384" fmla="*/ 59850 h 568112"/>
                <a:gd name="connsiteX385" fmla="*/ 169732 w 562638"/>
                <a:gd name="connsiteY385" fmla="*/ 66295 h 568112"/>
                <a:gd name="connsiteX386" fmla="*/ 150360 w 562638"/>
                <a:gd name="connsiteY386" fmla="*/ 65374 h 568112"/>
                <a:gd name="connsiteX387" fmla="*/ 149438 w 562638"/>
                <a:gd name="connsiteY387" fmla="*/ 60770 h 568112"/>
                <a:gd name="connsiteX388" fmla="*/ 137446 w 562638"/>
                <a:gd name="connsiteY388" fmla="*/ 58008 h 568112"/>
                <a:gd name="connsiteX389" fmla="*/ 130989 w 562638"/>
                <a:gd name="connsiteY389" fmla="*/ 54325 h 568112"/>
                <a:gd name="connsiteX390" fmla="*/ 118997 w 562638"/>
                <a:gd name="connsiteY390" fmla="*/ 54325 h 568112"/>
                <a:gd name="connsiteX391" fmla="*/ 117152 w 562638"/>
                <a:gd name="connsiteY391" fmla="*/ 54325 h 568112"/>
                <a:gd name="connsiteX392" fmla="*/ 284117 w 562638"/>
                <a:gd name="connsiteY392" fmla="*/ 0 h 56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Lst>
              <a:rect l="l" t="t" r="r" b="b"/>
              <a:pathLst>
                <a:path w="562638" h="568112">
                  <a:moveTo>
                    <a:pt x="561750" y="219108"/>
                  </a:moveTo>
                  <a:cubicBezTo>
                    <a:pt x="561750" y="220055"/>
                    <a:pt x="561750" y="221948"/>
                    <a:pt x="562638" y="223842"/>
                  </a:cubicBezTo>
                  <a:lnTo>
                    <a:pt x="560863" y="220055"/>
                  </a:lnTo>
                  <a:close/>
                  <a:moveTo>
                    <a:pt x="537701" y="155639"/>
                  </a:moveTo>
                  <a:cubicBezTo>
                    <a:pt x="540463" y="160225"/>
                    <a:pt x="542304" y="164812"/>
                    <a:pt x="544145" y="169398"/>
                  </a:cubicBezTo>
                  <a:lnTo>
                    <a:pt x="541383" y="169398"/>
                  </a:lnTo>
                  <a:lnTo>
                    <a:pt x="535860" y="169398"/>
                  </a:lnTo>
                  <a:lnTo>
                    <a:pt x="535860" y="157474"/>
                  </a:lnTo>
                  <a:close/>
                  <a:moveTo>
                    <a:pt x="188187" y="155639"/>
                  </a:moveTo>
                  <a:lnTo>
                    <a:pt x="188187" y="161126"/>
                  </a:lnTo>
                  <a:lnTo>
                    <a:pt x="184510" y="165699"/>
                  </a:lnTo>
                  <a:lnTo>
                    <a:pt x="175316" y="165699"/>
                  </a:lnTo>
                  <a:lnTo>
                    <a:pt x="177155" y="159297"/>
                  </a:lnTo>
                  <a:lnTo>
                    <a:pt x="180832" y="159297"/>
                  </a:lnTo>
                  <a:lnTo>
                    <a:pt x="181752" y="156554"/>
                  </a:lnTo>
                  <a:close/>
                  <a:moveTo>
                    <a:pt x="32252" y="151940"/>
                  </a:moveTo>
                  <a:cubicBezTo>
                    <a:pt x="28594" y="158379"/>
                    <a:pt x="25850" y="165737"/>
                    <a:pt x="22192" y="173096"/>
                  </a:cubicBezTo>
                  <a:lnTo>
                    <a:pt x="22192" y="163898"/>
                  </a:lnTo>
                  <a:close/>
                  <a:moveTo>
                    <a:pt x="192773" y="151053"/>
                  </a:moveTo>
                  <a:lnTo>
                    <a:pt x="193695" y="151053"/>
                  </a:lnTo>
                  <a:lnTo>
                    <a:pt x="204757" y="153815"/>
                  </a:lnTo>
                  <a:lnTo>
                    <a:pt x="204757" y="159338"/>
                  </a:lnTo>
                  <a:lnTo>
                    <a:pt x="195539" y="159338"/>
                  </a:lnTo>
                  <a:lnTo>
                    <a:pt x="192773" y="155656"/>
                  </a:lnTo>
                  <a:close/>
                  <a:moveTo>
                    <a:pt x="180790" y="144543"/>
                  </a:moveTo>
                  <a:lnTo>
                    <a:pt x="190998" y="144543"/>
                  </a:lnTo>
                  <a:lnTo>
                    <a:pt x="190998" y="150047"/>
                  </a:lnTo>
                  <a:lnTo>
                    <a:pt x="186358" y="152799"/>
                  </a:lnTo>
                  <a:lnTo>
                    <a:pt x="180790" y="153716"/>
                  </a:lnTo>
                  <a:cubicBezTo>
                    <a:pt x="180790" y="153716"/>
                    <a:pt x="180790" y="145460"/>
                    <a:pt x="180790" y="144543"/>
                  </a:cubicBezTo>
                  <a:close/>
                  <a:moveTo>
                    <a:pt x="166028" y="144543"/>
                  </a:moveTo>
                  <a:lnTo>
                    <a:pt x="175316" y="144543"/>
                  </a:lnTo>
                  <a:lnTo>
                    <a:pt x="163242" y="161113"/>
                  </a:lnTo>
                  <a:lnTo>
                    <a:pt x="158598" y="158351"/>
                  </a:lnTo>
                  <a:lnTo>
                    <a:pt x="159527" y="151907"/>
                  </a:lnTo>
                  <a:close/>
                  <a:moveTo>
                    <a:pt x="198332" y="143655"/>
                  </a:moveTo>
                  <a:lnTo>
                    <a:pt x="202982" y="146392"/>
                  </a:lnTo>
                  <a:lnTo>
                    <a:pt x="199262" y="149129"/>
                  </a:lnTo>
                  <a:lnTo>
                    <a:pt x="196472" y="146392"/>
                  </a:lnTo>
                  <a:close/>
                  <a:moveTo>
                    <a:pt x="186264" y="135370"/>
                  </a:moveTo>
                  <a:lnTo>
                    <a:pt x="191886" y="140918"/>
                  </a:lnTo>
                  <a:lnTo>
                    <a:pt x="186264" y="142767"/>
                  </a:lnTo>
                  <a:close/>
                  <a:moveTo>
                    <a:pt x="168807" y="133595"/>
                  </a:moveTo>
                  <a:lnTo>
                    <a:pt x="180731" y="133595"/>
                  </a:lnTo>
                  <a:lnTo>
                    <a:pt x="180731" y="136347"/>
                  </a:lnTo>
                  <a:lnTo>
                    <a:pt x="182566" y="136347"/>
                  </a:lnTo>
                  <a:lnTo>
                    <a:pt x="182566" y="142768"/>
                  </a:lnTo>
                  <a:lnTo>
                    <a:pt x="166055" y="142768"/>
                  </a:lnTo>
                  <a:lnTo>
                    <a:pt x="159634" y="140933"/>
                  </a:lnTo>
                  <a:lnTo>
                    <a:pt x="161469" y="136347"/>
                  </a:lnTo>
                  <a:close/>
                  <a:moveTo>
                    <a:pt x="44236" y="132559"/>
                  </a:moveTo>
                  <a:lnTo>
                    <a:pt x="44236" y="134405"/>
                  </a:lnTo>
                  <a:lnTo>
                    <a:pt x="44236" y="137174"/>
                  </a:lnTo>
                  <a:lnTo>
                    <a:pt x="35939" y="147325"/>
                  </a:lnTo>
                  <a:lnTo>
                    <a:pt x="32252" y="151940"/>
                  </a:lnTo>
                  <a:cubicBezTo>
                    <a:pt x="35939" y="145480"/>
                    <a:pt x="39627" y="139019"/>
                    <a:pt x="44236" y="132559"/>
                  </a:cubicBezTo>
                  <a:close/>
                  <a:moveTo>
                    <a:pt x="150314" y="111403"/>
                  </a:moveTo>
                  <a:lnTo>
                    <a:pt x="157711" y="113242"/>
                  </a:lnTo>
                  <a:lnTo>
                    <a:pt x="154937" y="122435"/>
                  </a:lnTo>
                  <a:lnTo>
                    <a:pt x="147539" y="124274"/>
                  </a:lnTo>
                  <a:lnTo>
                    <a:pt x="142916" y="115080"/>
                  </a:lnTo>
                  <a:close/>
                  <a:moveTo>
                    <a:pt x="491680" y="89359"/>
                  </a:moveTo>
                  <a:cubicBezTo>
                    <a:pt x="496297" y="94890"/>
                    <a:pt x="500914" y="99499"/>
                    <a:pt x="505531" y="105030"/>
                  </a:cubicBezTo>
                  <a:lnTo>
                    <a:pt x="499991" y="113326"/>
                  </a:lnTo>
                  <a:lnTo>
                    <a:pt x="480600" y="113326"/>
                  </a:lnTo>
                  <a:lnTo>
                    <a:pt x="478753" y="109639"/>
                  </a:lnTo>
                  <a:lnTo>
                    <a:pt x="491680" y="103186"/>
                  </a:lnTo>
                  <a:close/>
                  <a:moveTo>
                    <a:pt x="133712" y="81962"/>
                  </a:moveTo>
                  <a:cubicBezTo>
                    <a:pt x="134631" y="81962"/>
                    <a:pt x="133712" y="87542"/>
                    <a:pt x="133712" y="87542"/>
                  </a:cubicBezTo>
                  <a:lnTo>
                    <a:pt x="119930" y="88472"/>
                  </a:lnTo>
                  <a:lnTo>
                    <a:pt x="117173" y="85682"/>
                  </a:lnTo>
                  <a:lnTo>
                    <a:pt x="127280" y="82892"/>
                  </a:lnTo>
                  <a:cubicBezTo>
                    <a:pt x="127280" y="82892"/>
                    <a:pt x="132793" y="81962"/>
                    <a:pt x="133712" y="81962"/>
                  </a:cubicBezTo>
                  <a:close/>
                  <a:moveTo>
                    <a:pt x="123617" y="66280"/>
                  </a:moveTo>
                  <a:lnTo>
                    <a:pt x="133743" y="66280"/>
                  </a:lnTo>
                  <a:lnTo>
                    <a:pt x="133743" y="70883"/>
                  </a:lnTo>
                  <a:lnTo>
                    <a:pt x="130981" y="74565"/>
                  </a:lnTo>
                  <a:lnTo>
                    <a:pt x="117173" y="74565"/>
                  </a:lnTo>
                  <a:lnTo>
                    <a:pt x="117173" y="69042"/>
                  </a:lnTo>
                  <a:lnTo>
                    <a:pt x="117173" y="68121"/>
                  </a:lnTo>
                  <a:lnTo>
                    <a:pt x="123617" y="68121"/>
                  </a:lnTo>
                  <a:close/>
                  <a:moveTo>
                    <a:pt x="284117" y="0"/>
                  </a:moveTo>
                  <a:cubicBezTo>
                    <a:pt x="296109" y="0"/>
                    <a:pt x="307178" y="921"/>
                    <a:pt x="319170" y="2762"/>
                  </a:cubicBezTo>
                  <a:cubicBezTo>
                    <a:pt x="324705" y="2762"/>
                    <a:pt x="329317" y="3683"/>
                    <a:pt x="334852" y="4604"/>
                  </a:cubicBezTo>
                  <a:cubicBezTo>
                    <a:pt x="335774" y="4604"/>
                    <a:pt x="337619" y="4604"/>
                    <a:pt x="338542" y="5525"/>
                  </a:cubicBezTo>
                  <a:cubicBezTo>
                    <a:pt x="389277" y="14732"/>
                    <a:pt x="435400" y="37751"/>
                    <a:pt x="472298" y="70899"/>
                  </a:cubicBezTo>
                  <a:lnTo>
                    <a:pt x="468608" y="77344"/>
                  </a:lnTo>
                  <a:lnTo>
                    <a:pt x="455694" y="81948"/>
                  </a:lnTo>
                  <a:lnTo>
                    <a:pt x="450159" y="88393"/>
                  </a:lnTo>
                  <a:lnTo>
                    <a:pt x="452004" y="94839"/>
                  </a:lnTo>
                  <a:lnTo>
                    <a:pt x="458461" y="95760"/>
                  </a:lnTo>
                  <a:lnTo>
                    <a:pt x="462151" y="105888"/>
                  </a:lnTo>
                  <a:lnTo>
                    <a:pt x="474143" y="101284"/>
                  </a:lnTo>
                  <a:lnTo>
                    <a:pt x="475988" y="115096"/>
                  </a:lnTo>
                  <a:lnTo>
                    <a:pt x="472298" y="115096"/>
                  </a:lnTo>
                  <a:lnTo>
                    <a:pt x="463073" y="114175"/>
                  </a:lnTo>
                  <a:lnTo>
                    <a:pt x="452004" y="116016"/>
                  </a:lnTo>
                  <a:lnTo>
                    <a:pt x="441857" y="129828"/>
                  </a:lnTo>
                  <a:lnTo>
                    <a:pt x="427098" y="132590"/>
                  </a:lnTo>
                  <a:lnTo>
                    <a:pt x="425253" y="145481"/>
                  </a:lnTo>
                  <a:lnTo>
                    <a:pt x="431710" y="146402"/>
                  </a:lnTo>
                  <a:lnTo>
                    <a:pt x="429865" y="154689"/>
                  </a:lnTo>
                  <a:lnTo>
                    <a:pt x="415106" y="151926"/>
                  </a:lnTo>
                  <a:lnTo>
                    <a:pt x="401269" y="154689"/>
                  </a:lnTo>
                  <a:lnTo>
                    <a:pt x="398501" y="162055"/>
                  </a:lnTo>
                  <a:lnTo>
                    <a:pt x="401269" y="177708"/>
                  </a:lnTo>
                  <a:lnTo>
                    <a:pt x="408648" y="181391"/>
                  </a:lnTo>
                  <a:lnTo>
                    <a:pt x="422485" y="181391"/>
                  </a:lnTo>
                  <a:lnTo>
                    <a:pt x="430787" y="180470"/>
                  </a:lnTo>
                  <a:lnTo>
                    <a:pt x="433555" y="173104"/>
                  </a:lnTo>
                  <a:lnTo>
                    <a:pt x="447392" y="155609"/>
                  </a:lnTo>
                  <a:lnTo>
                    <a:pt x="456616" y="157451"/>
                  </a:lnTo>
                  <a:lnTo>
                    <a:pt x="465841" y="149164"/>
                  </a:lnTo>
                  <a:lnTo>
                    <a:pt x="467686" y="155609"/>
                  </a:lnTo>
                  <a:lnTo>
                    <a:pt x="489825" y="170342"/>
                  </a:lnTo>
                  <a:lnTo>
                    <a:pt x="487057" y="174025"/>
                  </a:lnTo>
                  <a:lnTo>
                    <a:pt x="476910" y="173104"/>
                  </a:lnTo>
                  <a:lnTo>
                    <a:pt x="480600" y="178628"/>
                  </a:lnTo>
                  <a:lnTo>
                    <a:pt x="487057" y="180470"/>
                  </a:lnTo>
                  <a:lnTo>
                    <a:pt x="494437" y="177708"/>
                  </a:lnTo>
                  <a:lnTo>
                    <a:pt x="494437" y="168500"/>
                  </a:lnTo>
                  <a:lnTo>
                    <a:pt x="497204" y="166658"/>
                  </a:lnTo>
                  <a:lnTo>
                    <a:pt x="494437" y="163896"/>
                  </a:lnTo>
                  <a:lnTo>
                    <a:pt x="479678" y="155609"/>
                  </a:lnTo>
                  <a:lnTo>
                    <a:pt x="475988" y="145481"/>
                  </a:lnTo>
                  <a:lnTo>
                    <a:pt x="487980" y="145481"/>
                  </a:lnTo>
                  <a:lnTo>
                    <a:pt x="492592" y="149164"/>
                  </a:lnTo>
                  <a:lnTo>
                    <a:pt x="502739" y="158372"/>
                  </a:lnTo>
                  <a:lnTo>
                    <a:pt x="503662" y="169421"/>
                  </a:lnTo>
                  <a:lnTo>
                    <a:pt x="514731" y="180470"/>
                  </a:lnTo>
                  <a:lnTo>
                    <a:pt x="518421" y="164817"/>
                  </a:lnTo>
                  <a:lnTo>
                    <a:pt x="525800" y="160213"/>
                  </a:lnTo>
                  <a:lnTo>
                    <a:pt x="527645" y="174025"/>
                  </a:lnTo>
                  <a:lnTo>
                    <a:pt x="535025" y="181391"/>
                  </a:lnTo>
                  <a:lnTo>
                    <a:pt x="549784" y="181391"/>
                  </a:lnTo>
                  <a:cubicBezTo>
                    <a:pt x="552552" y="188757"/>
                    <a:pt x="555319" y="196123"/>
                    <a:pt x="557164" y="204410"/>
                  </a:cubicBezTo>
                  <a:lnTo>
                    <a:pt x="556242" y="205331"/>
                  </a:lnTo>
                  <a:lnTo>
                    <a:pt x="533180" y="205331"/>
                  </a:lnTo>
                  <a:lnTo>
                    <a:pt x="519343" y="195202"/>
                  </a:lnTo>
                  <a:lnTo>
                    <a:pt x="504584" y="197044"/>
                  </a:lnTo>
                  <a:lnTo>
                    <a:pt x="504584" y="205331"/>
                  </a:lnTo>
                  <a:lnTo>
                    <a:pt x="499972" y="205331"/>
                  </a:lnTo>
                  <a:lnTo>
                    <a:pt x="495359" y="201648"/>
                  </a:lnTo>
                  <a:lnTo>
                    <a:pt x="470453" y="195202"/>
                  </a:lnTo>
                  <a:lnTo>
                    <a:pt x="470453" y="179549"/>
                  </a:lnTo>
                  <a:lnTo>
                    <a:pt x="438167" y="181391"/>
                  </a:lnTo>
                  <a:lnTo>
                    <a:pt x="428020" y="186915"/>
                  </a:lnTo>
                  <a:lnTo>
                    <a:pt x="415106" y="186915"/>
                  </a:lnTo>
                  <a:lnTo>
                    <a:pt x="409571" y="186915"/>
                  </a:lnTo>
                  <a:lnTo>
                    <a:pt x="393889" y="195202"/>
                  </a:lnTo>
                  <a:lnTo>
                    <a:pt x="393889" y="210855"/>
                  </a:lnTo>
                  <a:lnTo>
                    <a:pt x="362526" y="233874"/>
                  </a:lnTo>
                  <a:lnTo>
                    <a:pt x="365293" y="243082"/>
                  </a:lnTo>
                  <a:lnTo>
                    <a:pt x="371750" y="243082"/>
                  </a:lnTo>
                  <a:lnTo>
                    <a:pt x="369905" y="252290"/>
                  </a:lnTo>
                  <a:lnTo>
                    <a:pt x="365293" y="254131"/>
                  </a:lnTo>
                  <a:lnTo>
                    <a:pt x="365293" y="278071"/>
                  </a:lnTo>
                  <a:lnTo>
                    <a:pt x="392044" y="309377"/>
                  </a:lnTo>
                  <a:lnTo>
                    <a:pt x="404036" y="309377"/>
                  </a:lnTo>
                  <a:lnTo>
                    <a:pt x="404959" y="307535"/>
                  </a:lnTo>
                  <a:lnTo>
                    <a:pt x="426175" y="307535"/>
                  </a:lnTo>
                  <a:lnTo>
                    <a:pt x="431710" y="302011"/>
                  </a:lnTo>
                  <a:lnTo>
                    <a:pt x="444624" y="302011"/>
                  </a:lnTo>
                  <a:lnTo>
                    <a:pt x="451081" y="308456"/>
                  </a:lnTo>
                  <a:lnTo>
                    <a:pt x="468608" y="310298"/>
                  </a:lnTo>
                  <a:lnTo>
                    <a:pt x="466763" y="334238"/>
                  </a:lnTo>
                  <a:lnTo>
                    <a:pt x="486135" y="369227"/>
                  </a:lnTo>
                  <a:lnTo>
                    <a:pt x="475988" y="389484"/>
                  </a:lnTo>
                  <a:lnTo>
                    <a:pt x="476910" y="398691"/>
                  </a:lnTo>
                  <a:lnTo>
                    <a:pt x="485212" y="406978"/>
                  </a:lnTo>
                  <a:lnTo>
                    <a:pt x="485212" y="429997"/>
                  </a:lnTo>
                  <a:lnTo>
                    <a:pt x="496282" y="444729"/>
                  </a:lnTo>
                  <a:lnTo>
                    <a:pt x="496282" y="463145"/>
                  </a:lnTo>
                  <a:lnTo>
                    <a:pt x="505506" y="463145"/>
                  </a:lnTo>
                  <a:cubicBezTo>
                    <a:pt x="452926" y="527598"/>
                    <a:pt x="373595" y="568112"/>
                    <a:pt x="284117" y="568112"/>
                  </a:cubicBezTo>
                  <a:cubicBezTo>
                    <a:pt x="128222" y="568112"/>
                    <a:pt x="0" y="441967"/>
                    <a:pt x="0" y="285437"/>
                  </a:cubicBezTo>
                  <a:cubicBezTo>
                    <a:pt x="0" y="285437"/>
                    <a:pt x="0" y="284516"/>
                    <a:pt x="0" y="284516"/>
                  </a:cubicBezTo>
                  <a:cubicBezTo>
                    <a:pt x="0" y="267022"/>
                    <a:pt x="922" y="250448"/>
                    <a:pt x="3690" y="233874"/>
                  </a:cubicBezTo>
                  <a:lnTo>
                    <a:pt x="4612" y="234795"/>
                  </a:lnTo>
                  <a:lnTo>
                    <a:pt x="10147" y="238478"/>
                  </a:lnTo>
                  <a:lnTo>
                    <a:pt x="11069" y="242161"/>
                  </a:lnTo>
                  <a:lnTo>
                    <a:pt x="3690" y="244003"/>
                  </a:lnTo>
                  <a:lnTo>
                    <a:pt x="2767" y="253210"/>
                  </a:lnTo>
                  <a:lnTo>
                    <a:pt x="11069" y="253210"/>
                  </a:lnTo>
                  <a:lnTo>
                    <a:pt x="22139" y="252290"/>
                  </a:lnTo>
                  <a:lnTo>
                    <a:pt x="27674" y="245844"/>
                  </a:lnTo>
                  <a:lnTo>
                    <a:pt x="21217" y="244003"/>
                  </a:lnTo>
                  <a:lnTo>
                    <a:pt x="18449" y="240320"/>
                  </a:lnTo>
                  <a:lnTo>
                    <a:pt x="13837" y="232033"/>
                  </a:lnTo>
                  <a:lnTo>
                    <a:pt x="11069" y="220984"/>
                  </a:lnTo>
                  <a:lnTo>
                    <a:pt x="7380" y="221904"/>
                  </a:lnTo>
                  <a:lnTo>
                    <a:pt x="6457" y="221904"/>
                  </a:lnTo>
                  <a:cubicBezTo>
                    <a:pt x="10147" y="205331"/>
                    <a:pt x="15682" y="188757"/>
                    <a:pt x="22139" y="173104"/>
                  </a:cubicBezTo>
                  <a:lnTo>
                    <a:pt x="22139" y="175866"/>
                  </a:lnTo>
                  <a:lnTo>
                    <a:pt x="22139" y="188757"/>
                  </a:lnTo>
                  <a:lnTo>
                    <a:pt x="34131" y="195202"/>
                  </a:lnTo>
                  <a:lnTo>
                    <a:pt x="34131" y="217301"/>
                  </a:lnTo>
                  <a:lnTo>
                    <a:pt x="45200" y="236637"/>
                  </a:lnTo>
                  <a:lnTo>
                    <a:pt x="54425" y="238478"/>
                  </a:lnTo>
                  <a:lnTo>
                    <a:pt x="56270" y="231112"/>
                  </a:lnTo>
                  <a:lnTo>
                    <a:pt x="45200" y="214538"/>
                  </a:lnTo>
                  <a:lnTo>
                    <a:pt x="42433" y="197964"/>
                  </a:lnTo>
                  <a:lnTo>
                    <a:pt x="48890" y="197964"/>
                  </a:lnTo>
                  <a:lnTo>
                    <a:pt x="51658" y="215459"/>
                  </a:lnTo>
                  <a:lnTo>
                    <a:pt x="64572" y="233874"/>
                  </a:lnTo>
                  <a:lnTo>
                    <a:pt x="61805" y="234795"/>
                  </a:lnTo>
                  <a:lnTo>
                    <a:pt x="62727" y="239399"/>
                  </a:lnTo>
                  <a:lnTo>
                    <a:pt x="67339" y="239399"/>
                  </a:lnTo>
                  <a:lnTo>
                    <a:pt x="63650" y="245844"/>
                  </a:lnTo>
                  <a:lnTo>
                    <a:pt x="73797" y="260577"/>
                  </a:lnTo>
                  <a:lnTo>
                    <a:pt x="98703" y="267022"/>
                  </a:lnTo>
                  <a:lnTo>
                    <a:pt x="98703" y="263339"/>
                  </a:lnTo>
                  <a:lnTo>
                    <a:pt x="108850" y="264260"/>
                  </a:lnTo>
                  <a:lnTo>
                    <a:pt x="107927" y="271626"/>
                  </a:lnTo>
                  <a:lnTo>
                    <a:pt x="115307" y="272546"/>
                  </a:lnTo>
                  <a:lnTo>
                    <a:pt x="127299" y="276229"/>
                  </a:lnTo>
                  <a:lnTo>
                    <a:pt x="144826" y="295566"/>
                  </a:lnTo>
                  <a:lnTo>
                    <a:pt x="166042" y="297407"/>
                  </a:lnTo>
                  <a:lnTo>
                    <a:pt x="167887" y="314902"/>
                  </a:lnTo>
                  <a:lnTo>
                    <a:pt x="153128" y="325030"/>
                  </a:lnTo>
                  <a:lnTo>
                    <a:pt x="153128" y="340683"/>
                  </a:lnTo>
                  <a:lnTo>
                    <a:pt x="150360" y="350811"/>
                  </a:lnTo>
                  <a:lnTo>
                    <a:pt x="172499" y="377514"/>
                  </a:lnTo>
                  <a:lnTo>
                    <a:pt x="173422" y="386721"/>
                  </a:lnTo>
                  <a:cubicBezTo>
                    <a:pt x="173422" y="386721"/>
                    <a:pt x="181724" y="388563"/>
                    <a:pt x="182646" y="388563"/>
                  </a:cubicBezTo>
                  <a:cubicBezTo>
                    <a:pt x="183569" y="388563"/>
                    <a:pt x="200173" y="401454"/>
                    <a:pt x="200173" y="401454"/>
                  </a:cubicBezTo>
                  <a:lnTo>
                    <a:pt x="200173" y="450254"/>
                  </a:lnTo>
                  <a:lnTo>
                    <a:pt x="205708" y="452096"/>
                  </a:lnTo>
                  <a:lnTo>
                    <a:pt x="202018" y="474194"/>
                  </a:lnTo>
                  <a:lnTo>
                    <a:pt x="212165" y="487085"/>
                  </a:lnTo>
                  <a:lnTo>
                    <a:pt x="210320" y="510104"/>
                  </a:lnTo>
                  <a:lnTo>
                    <a:pt x="223235" y="533123"/>
                  </a:lnTo>
                  <a:lnTo>
                    <a:pt x="239839" y="547855"/>
                  </a:lnTo>
                  <a:lnTo>
                    <a:pt x="257365" y="547855"/>
                  </a:lnTo>
                  <a:lnTo>
                    <a:pt x="258288" y="542331"/>
                  </a:lnTo>
                  <a:lnTo>
                    <a:pt x="246296" y="532202"/>
                  </a:lnTo>
                  <a:lnTo>
                    <a:pt x="247218" y="526678"/>
                  </a:lnTo>
                  <a:lnTo>
                    <a:pt x="249063" y="520232"/>
                  </a:lnTo>
                  <a:lnTo>
                    <a:pt x="249986" y="513787"/>
                  </a:lnTo>
                  <a:lnTo>
                    <a:pt x="240761" y="513787"/>
                  </a:lnTo>
                  <a:lnTo>
                    <a:pt x="237071" y="508262"/>
                  </a:lnTo>
                  <a:lnTo>
                    <a:pt x="243529" y="501817"/>
                  </a:lnTo>
                  <a:lnTo>
                    <a:pt x="244451" y="496292"/>
                  </a:lnTo>
                  <a:lnTo>
                    <a:pt x="237071" y="494451"/>
                  </a:lnTo>
                  <a:lnTo>
                    <a:pt x="237994" y="489847"/>
                  </a:lnTo>
                  <a:lnTo>
                    <a:pt x="249063" y="488005"/>
                  </a:lnTo>
                  <a:lnTo>
                    <a:pt x="265668" y="479719"/>
                  </a:lnTo>
                  <a:lnTo>
                    <a:pt x="271202" y="469590"/>
                  </a:lnTo>
                  <a:lnTo>
                    <a:pt x="288729" y="446571"/>
                  </a:lnTo>
                  <a:lnTo>
                    <a:pt x="285039" y="429077"/>
                  </a:lnTo>
                  <a:lnTo>
                    <a:pt x="290574" y="419869"/>
                  </a:lnTo>
                  <a:lnTo>
                    <a:pt x="307178" y="419869"/>
                  </a:lnTo>
                  <a:lnTo>
                    <a:pt x="317325" y="411582"/>
                  </a:lnTo>
                  <a:lnTo>
                    <a:pt x="321015" y="376593"/>
                  </a:lnTo>
                  <a:lnTo>
                    <a:pt x="333929" y="361861"/>
                  </a:lnTo>
                  <a:lnTo>
                    <a:pt x="335774" y="351732"/>
                  </a:lnTo>
                  <a:lnTo>
                    <a:pt x="324705" y="348049"/>
                  </a:lnTo>
                  <a:lnTo>
                    <a:pt x="317325" y="336079"/>
                  </a:lnTo>
                  <a:lnTo>
                    <a:pt x="292419" y="336079"/>
                  </a:lnTo>
                  <a:lnTo>
                    <a:pt x="272125" y="327792"/>
                  </a:lnTo>
                  <a:lnTo>
                    <a:pt x="271202" y="313981"/>
                  </a:lnTo>
                  <a:lnTo>
                    <a:pt x="264745" y="302932"/>
                  </a:lnTo>
                  <a:lnTo>
                    <a:pt x="246296" y="302011"/>
                  </a:lnTo>
                  <a:lnTo>
                    <a:pt x="236149" y="286358"/>
                  </a:lnTo>
                  <a:lnTo>
                    <a:pt x="226924" y="281754"/>
                  </a:lnTo>
                  <a:lnTo>
                    <a:pt x="226924" y="286358"/>
                  </a:lnTo>
                  <a:lnTo>
                    <a:pt x="209398" y="287279"/>
                  </a:lnTo>
                  <a:lnTo>
                    <a:pt x="203863" y="278992"/>
                  </a:lnTo>
                  <a:lnTo>
                    <a:pt x="186336" y="275309"/>
                  </a:lnTo>
                  <a:lnTo>
                    <a:pt x="171577" y="291883"/>
                  </a:lnTo>
                  <a:lnTo>
                    <a:pt x="151283" y="288199"/>
                  </a:lnTo>
                  <a:lnTo>
                    <a:pt x="148516" y="288199"/>
                  </a:lnTo>
                  <a:lnTo>
                    <a:pt x="147593" y="262418"/>
                  </a:lnTo>
                  <a:lnTo>
                    <a:pt x="130989" y="259656"/>
                  </a:lnTo>
                  <a:lnTo>
                    <a:pt x="137446" y="247686"/>
                  </a:lnTo>
                  <a:lnTo>
                    <a:pt x="135601" y="240320"/>
                  </a:lnTo>
                  <a:lnTo>
                    <a:pt x="113462" y="255052"/>
                  </a:lnTo>
                  <a:lnTo>
                    <a:pt x="99625" y="253210"/>
                  </a:lnTo>
                  <a:lnTo>
                    <a:pt x="95013" y="242161"/>
                  </a:lnTo>
                  <a:lnTo>
                    <a:pt x="97780" y="231112"/>
                  </a:lnTo>
                  <a:lnTo>
                    <a:pt x="105160" y="217301"/>
                  </a:lnTo>
                  <a:lnTo>
                    <a:pt x="122687" y="208093"/>
                  </a:lnTo>
                  <a:lnTo>
                    <a:pt x="156818" y="208093"/>
                  </a:lnTo>
                  <a:lnTo>
                    <a:pt x="156818" y="219142"/>
                  </a:lnTo>
                  <a:lnTo>
                    <a:pt x="168810" y="224667"/>
                  </a:lnTo>
                  <a:lnTo>
                    <a:pt x="167887" y="207172"/>
                  </a:lnTo>
                  <a:lnTo>
                    <a:pt x="176189" y="197964"/>
                  </a:lnTo>
                  <a:lnTo>
                    <a:pt x="193716" y="186915"/>
                  </a:lnTo>
                  <a:lnTo>
                    <a:pt x="194638" y="178628"/>
                  </a:lnTo>
                  <a:lnTo>
                    <a:pt x="212165" y="160213"/>
                  </a:lnTo>
                  <a:lnTo>
                    <a:pt x="231537" y="150085"/>
                  </a:lnTo>
                  <a:lnTo>
                    <a:pt x="229692" y="149164"/>
                  </a:lnTo>
                  <a:lnTo>
                    <a:pt x="241684" y="137194"/>
                  </a:lnTo>
                  <a:lnTo>
                    <a:pt x="247218" y="138115"/>
                  </a:lnTo>
                  <a:lnTo>
                    <a:pt x="249063" y="140877"/>
                  </a:lnTo>
                  <a:lnTo>
                    <a:pt x="253676" y="135352"/>
                  </a:lnTo>
                  <a:lnTo>
                    <a:pt x="254598" y="135352"/>
                  </a:lnTo>
                  <a:lnTo>
                    <a:pt x="249986" y="134432"/>
                  </a:lnTo>
                  <a:lnTo>
                    <a:pt x="244451" y="132590"/>
                  </a:lnTo>
                  <a:lnTo>
                    <a:pt x="244451" y="127066"/>
                  </a:lnTo>
                  <a:lnTo>
                    <a:pt x="247218" y="125224"/>
                  </a:lnTo>
                  <a:lnTo>
                    <a:pt x="253676" y="125224"/>
                  </a:lnTo>
                  <a:lnTo>
                    <a:pt x="256443" y="126145"/>
                  </a:lnTo>
                  <a:lnTo>
                    <a:pt x="258288" y="130749"/>
                  </a:lnTo>
                  <a:lnTo>
                    <a:pt x="261978" y="130749"/>
                  </a:lnTo>
                  <a:lnTo>
                    <a:pt x="261978" y="129828"/>
                  </a:lnTo>
                  <a:lnTo>
                    <a:pt x="262900" y="130749"/>
                  </a:lnTo>
                  <a:lnTo>
                    <a:pt x="271202" y="128907"/>
                  </a:lnTo>
                  <a:lnTo>
                    <a:pt x="272125" y="125224"/>
                  </a:lnTo>
                  <a:lnTo>
                    <a:pt x="277660" y="126145"/>
                  </a:lnTo>
                  <a:lnTo>
                    <a:pt x="277660" y="130749"/>
                  </a:lnTo>
                  <a:lnTo>
                    <a:pt x="273047" y="134432"/>
                  </a:lnTo>
                  <a:lnTo>
                    <a:pt x="273047" y="139036"/>
                  </a:lnTo>
                  <a:lnTo>
                    <a:pt x="289651" y="143639"/>
                  </a:lnTo>
                  <a:cubicBezTo>
                    <a:pt x="289651" y="143639"/>
                    <a:pt x="289651" y="143639"/>
                    <a:pt x="289651" y="144560"/>
                  </a:cubicBezTo>
                  <a:lnTo>
                    <a:pt x="293341" y="143639"/>
                  </a:lnTo>
                  <a:lnTo>
                    <a:pt x="293341" y="137194"/>
                  </a:lnTo>
                  <a:lnTo>
                    <a:pt x="280427" y="131669"/>
                  </a:lnTo>
                  <a:lnTo>
                    <a:pt x="280427" y="127986"/>
                  </a:lnTo>
                  <a:lnTo>
                    <a:pt x="290574" y="124303"/>
                  </a:lnTo>
                  <a:lnTo>
                    <a:pt x="290574" y="114175"/>
                  </a:lnTo>
                  <a:lnTo>
                    <a:pt x="280427" y="107730"/>
                  </a:lnTo>
                  <a:lnTo>
                    <a:pt x="279504" y="91156"/>
                  </a:lnTo>
                  <a:lnTo>
                    <a:pt x="264745" y="98522"/>
                  </a:lnTo>
                  <a:lnTo>
                    <a:pt x="259210" y="98522"/>
                  </a:lnTo>
                  <a:lnTo>
                    <a:pt x="260133" y="85631"/>
                  </a:lnTo>
                  <a:lnTo>
                    <a:pt x="239839" y="81027"/>
                  </a:lnTo>
                  <a:lnTo>
                    <a:pt x="231537" y="87473"/>
                  </a:lnTo>
                  <a:lnTo>
                    <a:pt x="231537" y="106809"/>
                  </a:lnTo>
                  <a:lnTo>
                    <a:pt x="216777" y="111413"/>
                  </a:lnTo>
                  <a:lnTo>
                    <a:pt x="210320" y="124303"/>
                  </a:lnTo>
                  <a:lnTo>
                    <a:pt x="203863" y="125224"/>
                  </a:lnTo>
                  <a:lnTo>
                    <a:pt x="203863" y="108650"/>
                  </a:lnTo>
                  <a:lnTo>
                    <a:pt x="190026" y="106809"/>
                  </a:lnTo>
                  <a:lnTo>
                    <a:pt x="182646" y="102205"/>
                  </a:lnTo>
                  <a:lnTo>
                    <a:pt x="179879" y="92077"/>
                  </a:lnTo>
                  <a:lnTo>
                    <a:pt x="204785" y="77344"/>
                  </a:lnTo>
                  <a:lnTo>
                    <a:pt x="217700" y="73661"/>
                  </a:lnTo>
                  <a:lnTo>
                    <a:pt x="218622" y="81948"/>
                  </a:lnTo>
                  <a:lnTo>
                    <a:pt x="226002" y="81027"/>
                  </a:lnTo>
                  <a:lnTo>
                    <a:pt x="226002" y="77344"/>
                  </a:lnTo>
                  <a:lnTo>
                    <a:pt x="233382" y="76423"/>
                  </a:lnTo>
                  <a:lnTo>
                    <a:pt x="233382" y="74582"/>
                  </a:lnTo>
                  <a:lnTo>
                    <a:pt x="230614" y="73661"/>
                  </a:lnTo>
                  <a:lnTo>
                    <a:pt x="229692" y="69057"/>
                  </a:lnTo>
                  <a:lnTo>
                    <a:pt x="238916" y="68137"/>
                  </a:lnTo>
                  <a:lnTo>
                    <a:pt x="244451" y="62612"/>
                  </a:lnTo>
                  <a:lnTo>
                    <a:pt x="246296" y="60770"/>
                  </a:lnTo>
                  <a:lnTo>
                    <a:pt x="264745" y="58008"/>
                  </a:lnTo>
                  <a:lnTo>
                    <a:pt x="273047" y="65374"/>
                  </a:lnTo>
                  <a:lnTo>
                    <a:pt x="251831" y="76423"/>
                  </a:lnTo>
                  <a:lnTo>
                    <a:pt x="278582" y="82869"/>
                  </a:lnTo>
                  <a:lnTo>
                    <a:pt x="282272" y="73661"/>
                  </a:lnTo>
                  <a:lnTo>
                    <a:pt x="294264" y="73661"/>
                  </a:lnTo>
                  <a:lnTo>
                    <a:pt x="298876" y="66295"/>
                  </a:lnTo>
                  <a:lnTo>
                    <a:pt x="290574" y="63533"/>
                  </a:lnTo>
                  <a:lnTo>
                    <a:pt x="290574" y="53404"/>
                  </a:lnTo>
                  <a:lnTo>
                    <a:pt x="263823" y="41434"/>
                  </a:lnTo>
                  <a:lnTo>
                    <a:pt x="245374" y="44197"/>
                  </a:lnTo>
                  <a:lnTo>
                    <a:pt x="235227" y="49721"/>
                  </a:lnTo>
                  <a:lnTo>
                    <a:pt x="235227" y="62612"/>
                  </a:lnTo>
                  <a:lnTo>
                    <a:pt x="224157" y="60770"/>
                  </a:lnTo>
                  <a:lnTo>
                    <a:pt x="223235" y="53404"/>
                  </a:lnTo>
                  <a:lnTo>
                    <a:pt x="233382" y="44197"/>
                  </a:lnTo>
                  <a:lnTo>
                    <a:pt x="214010" y="43276"/>
                  </a:lnTo>
                  <a:lnTo>
                    <a:pt x="209398" y="45117"/>
                  </a:lnTo>
                  <a:lnTo>
                    <a:pt x="206630" y="51563"/>
                  </a:lnTo>
                  <a:lnTo>
                    <a:pt x="214010" y="52484"/>
                  </a:lnTo>
                  <a:lnTo>
                    <a:pt x="212165" y="59850"/>
                  </a:lnTo>
                  <a:lnTo>
                    <a:pt x="200173" y="59850"/>
                  </a:lnTo>
                  <a:lnTo>
                    <a:pt x="198328" y="65374"/>
                  </a:lnTo>
                  <a:lnTo>
                    <a:pt x="180802" y="65374"/>
                  </a:lnTo>
                  <a:cubicBezTo>
                    <a:pt x="180802" y="65374"/>
                    <a:pt x="180802" y="55246"/>
                    <a:pt x="179879" y="55246"/>
                  </a:cubicBezTo>
                  <a:cubicBezTo>
                    <a:pt x="178957" y="55246"/>
                    <a:pt x="193716" y="55246"/>
                    <a:pt x="193716" y="55246"/>
                  </a:cubicBezTo>
                  <a:lnTo>
                    <a:pt x="203863" y="45117"/>
                  </a:lnTo>
                  <a:lnTo>
                    <a:pt x="198328" y="42355"/>
                  </a:lnTo>
                  <a:lnTo>
                    <a:pt x="190949" y="49721"/>
                  </a:lnTo>
                  <a:lnTo>
                    <a:pt x="178034" y="48801"/>
                  </a:lnTo>
                  <a:lnTo>
                    <a:pt x="170655" y="38672"/>
                  </a:lnTo>
                  <a:lnTo>
                    <a:pt x="154050" y="38672"/>
                  </a:lnTo>
                  <a:lnTo>
                    <a:pt x="137446" y="50642"/>
                  </a:lnTo>
                  <a:lnTo>
                    <a:pt x="153128" y="50642"/>
                  </a:lnTo>
                  <a:lnTo>
                    <a:pt x="154050" y="55246"/>
                  </a:lnTo>
                  <a:lnTo>
                    <a:pt x="150360" y="58929"/>
                  </a:lnTo>
                  <a:lnTo>
                    <a:pt x="166965" y="59850"/>
                  </a:lnTo>
                  <a:lnTo>
                    <a:pt x="169732" y="66295"/>
                  </a:lnTo>
                  <a:lnTo>
                    <a:pt x="150360" y="65374"/>
                  </a:lnTo>
                  <a:lnTo>
                    <a:pt x="149438" y="60770"/>
                  </a:lnTo>
                  <a:lnTo>
                    <a:pt x="137446" y="58008"/>
                  </a:lnTo>
                  <a:lnTo>
                    <a:pt x="130989" y="54325"/>
                  </a:lnTo>
                  <a:lnTo>
                    <a:pt x="118997" y="54325"/>
                  </a:lnTo>
                  <a:lnTo>
                    <a:pt x="117152" y="54325"/>
                  </a:lnTo>
                  <a:cubicBezTo>
                    <a:pt x="164197" y="20257"/>
                    <a:pt x="221390" y="0"/>
                    <a:pt x="284117"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a:solidFill>
                  <a:schemeClr val="bg1"/>
                </a:solidFill>
              </a:endParaRPr>
            </a:p>
          </p:txBody>
        </p:sp>
        <p:grpSp>
          <p:nvGrpSpPr>
            <p:cNvPr id="56" name="组合 55"/>
            <p:cNvGrpSpPr/>
            <p:nvPr/>
          </p:nvGrpSpPr>
          <p:grpSpPr>
            <a:xfrm>
              <a:off x="-312712" y="2586990"/>
              <a:ext cx="12889432" cy="3958718"/>
              <a:chOff x="-312712" y="2586990"/>
              <a:chExt cx="12889432" cy="3958718"/>
            </a:xfrm>
          </p:grpSpPr>
          <p:sp>
            <p:nvSpPr>
              <p:cNvPr id="57" name="圆角矩形 56"/>
              <p:cNvSpPr/>
              <p:nvPr/>
            </p:nvSpPr>
            <p:spPr>
              <a:xfrm>
                <a:off x="-312712" y="2781299"/>
                <a:ext cx="12889432" cy="3764409"/>
              </a:xfrm>
              <a:prstGeom prst="roundRect">
                <a:avLst>
                  <a:gd name="adj" fmla="val 4187"/>
                </a:avLst>
              </a:prstGeom>
              <a:noFill/>
              <a:ln>
                <a:solidFill>
                  <a:schemeClr val="bg1">
                    <a:lumMod val="75000"/>
                  </a:schemeClr>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solidFill>
                    <a:schemeClr val="bg1"/>
                  </a:solidFill>
                </a:endParaRPr>
              </a:p>
            </p:txBody>
          </p:sp>
          <p:sp>
            <p:nvSpPr>
              <p:cNvPr id="58" name="文本框 57"/>
              <p:cNvSpPr txBox="1"/>
              <p:nvPr/>
            </p:nvSpPr>
            <p:spPr>
              <a:xfrm>
                <a:off x="4902835" y="2586990"/>
                <a:ext cx="2440305" cy="309375"/>
              </a:xfrm>
              <a:prstGeom prst="rect">
                <a:avLst/>
              </a:prstGeom>
              <a:solidFill>
                <a:schemeClr val="bg1"/>
              </a:solidFill>
            </p:spPr>
            <p:txBody>
              <a:bodyPr wrap="square" rtlCol="0">
                <a:spAutoFit/>
              </a:bodyPr>
              <a:lstStyle>
                <a:defPPr>
                  <a:defRPr lang="zh-CN"/>
                </a:defPPr>
                <a:lvl1pPr>
                  <a:defRPr kumimoji="1" sz="1400" b="1">
                    <a:latin typeface="微软雅黑" panose="020B0503020204020204" pitchFamily="34" charset="-122"/>
                    <a:ea typeface="微软雅黑" panose="020B0503020204020204" pitchFamily="34" charset="-122"/>
                  </a:defRPr>
                </a:lvl1pPr>
              </a:lstStyle>
              <a:p>
                <a:pPr algn="ctr">
                  <a:lnSpc>
                    <a:spcPct val="120000"/>
                  </a:lnSpc>
                </a:pPr>
                <a:r>
                  <a:rPr lang="zh-CN" altLang="en-US" sz="3795" dirty="0">
                    <a:solidFill>
                      <a:schemeClr val="accent1"/>
                    </a:solidFill>
                  </a:rPr>
                  <a:t>数字供应链出海模式</a:t>
                </a:r>
              </a:p>
            </p:txBody>
          </p:sp>
        </p:grpSp>
      </p:grpSp>
      <p:sp>
        <p:nvSpPr>
          <p:cNvPr id="6" name="标题 1"/>
          <p:cNvSpPr>
            <a:spLocks noGrp="1"/>
          </p:cNvSpPr>
          <p:nvPr>
            <p:ph type="title" idx="4294967295"/>
          </p:nvPr>
        </p:nvSpPr>
        <p:spPr>
          <a:xfrm>
            <a:off x="4678860" y="1025415"/>
            <a:ext cx="24844988" cy="1697714"/>
          </a:xfrm>
          <a:prstGeom prst="rect">
            <a:avLst/>
          </a:prstGeom>
        </p:spPr>
        <p:txBody>
          <a:bodyPr>
            <a:noAutofit/>
          </a:bodyPr>
          <a:lstStyle>
            <a:lvl1pPr algn="l" rtl="0" eaLnBrk="0" fontAlgn="base" hangingPunct="0">
              <a:spcBef>
                <a:spcPct val="0"/>
              </a:spcBef>
              <a:spcAft>
                <a:spcPct val="0"/>
              </a:spcAft>
              <a:defRPr kumimoji="1" sz="2400" b="1" kern="1200">
                <a:solidFill>
                  <a:srgbClr val="00388B"/>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rtl="0" eaLnBrk="0" fontAlgn="base" hangingPunct="0">
              <a:spcBef>
                <a:spcPct val="0"/>
              </a:spcBef>
              <a:spcAft>
                <a:spcPct val="0"/>
              </a:spcAft>
              <a:defRPr kumimoji="1" sz="4400">
                <a:solidFill>
                  <a:schemeClr val="tx1"/>
                </a:solidFill>
                <a:latin typeface="Franklin Gothic Medium" panose="020B0603020102020204" pitchFamily="34" charset="0"/>
                <a:ea typeface="微软雅黑" panose="020B0503020204020204" pitchFamily="34" charset="-122"/>
                <a:cs typeface="微软雅黑" panose="020B0503020204020204" pitchFamily="34" charset="-122"/>
              </a:defRPr>
            </a:lvl2pPr>
            <a:lvl3pPr algn="ctr" rtl="0" eaLnBrk="0" fontAlgn="base" hangingPunct="0">
              <a:spcBef>
                <a:spcPct val="0"/>
              </a:spcBef>
              <a:spcAft>
                <a:spcPct val="0"/>
              </a:spcAft>
              <a:defRPr kumimoji="1" sz="4400">
                <a:solidFill>
                  <a:schemeClr val="tx1"/>
                </a:solidFill>
                <a:latin typeface="Franklin Gothic Medium" panose="020B0603020102020204" pitchFamily="34" charset="0"/>
                <a:ea typeface="微软雅黑" panose="020B0503020204020204" pitchFamily="34" charset="-122"/>
                <a:cs typeface="微软雅黑" panose="020B0503020204020204" pitchFamily="34" charset="-122"/>
              </a:defRPr>
            </a:lvl3pPr>
            <a:lvl4pPr algn="ctr" rtl="0" eaLnBrk="0" fontAlgn="base" hangingPunct="0">
              <a:spcBef>
                <a:spcPct val="0"/>
              </a:spcBef>
              <a:spcAft>
                <a:spcPct val="0"/>
              </a:spcAft>
              <a:defRPr kumimoji="1" sz="4400">
                <a:solidFill>
                  <a:schemeClr val="tx1"/>
                </a:solidFill>
                <a:latin typeface="Franklin Gothic Medium" panose="020B0603020102020204" pitchFamily="34" charset="0"/>
                <a:ea typeface="微软雅黑" panose="020B0503020204020204" pitchFamily="34" charset="-122"/>
                <a:cs typeface="微软雅黑" panose="020B0503020204020204" pitchFamily="34" charset="-122"/>
              </a:defRPr>
            </a:lvl4pPr>
            <a:lvl5pPr algn="ctr" rtl="0" eaLnBrk="0" fontAlgn="base" hangingPunct="0">
              <a:spcBef>
                <a:spcPct val="0"/>
              </a:spcBef>
              <a:spcAft>
                <a:spcPct val="0"/>
              </a:spcAft>
              <a:defRPr kumimoji="1" sz="4400">
                <a:solidFill>
                  <a:schemeClr val="tx1"/>
                </a:solidFill>
                <a:latin typeface="Franklin Gothic Medium" panose="020B0603020102020204" pitchFamily="34" charset="0"/>
                <a:ea typeface="微软雅黑" panose="020B0503020204020204" pitchFamily="34" charset="-122"/>
                <a:cs typeface="微软雅黑" panose="020B0503020204020204" pitchFamily="34" charset="-122"/>
              </a:defRPr>
            </a:lvl5pPr>
            <a:lvl6pPr marL="457200" algn="ctr" rtl="0" fontAlgn="base">
              <a:spcBef>
                <a:spcPct val="0"/>
              </a:spcBef>
              <a:spcAft>
                <a:spcPct val="0"/>
              </a:spcAft>
              <a:defRPr sz="4400">
                <a:solidFill>
                  <a:schemeClr val="tx1"/>
                </a:solidFill>
                <a:latin typeface="Verdana" panose="020B0604030504040204" pitchFamily="34" charset="0"/>
                <a:ea typeface="微软雅黑" panose="020B0503020204020204" pitchFamily="34" charset="-122"/>
              </a:defRPr>
            </a:lvl6pPr>
            <a:lvl7pPr marL="914400" algn="ctr" rtl="0" fontAlgn="base">
              <a:spcBef>
                <a:spcPct val="0"/>
              </a:spcBef>
              <a:spcAft>
                <a:spcPct val="0"/>
              </a:spcAft>
              <a:defRPr sz="4400">
                <a:solidFill>
                  <a:schemeClr val="tx1"/>
                </a:solidFill>
                <a:latin typeface="Verdana" panose="020B0604030504040204" pitchFamily="34" charset="0"/>
                <a:ea typeface="微软雅黑" panose="020B0503020204020204" pitchFamily="34" charset="-122"/>
              </a:defRPr>
            </a:lvl7pPr>
            <a:lvl8pPr marL="1371600" algn="ctr" rtl="0" fontAlgn="base">
              <a:spcBef>
                <a:spcPct val="0"/>
              </a:spcBef>
              <a:spcAft>
                <a:spcPct val="0"/>
              </a:spcAft>
              <a:defRPr sz="4400">
                <a:solidFill>
                  <a:schemeClr val="tx1"/>
                </a:solidFill>
                <a:latin typeface="Verdana" panose="020B0604030504040204" pitchFamily="34" charset="0"/>
                <a:ea typeface="微软雅黑" panose="020B0503020204020204" pitchFamily="34" charset="-122"/>
              </a:defRPr>
            </a:lvl8pPr>
            <a:lvl9pPr marL="1828800" algn="ctr" rtl="0" fontAlgn="base">
              <a:spcBef>
                <a:spcPct val="0"/>
              </a:spcBef>
              <a:spcAft>
                <a:spcPct val="0"/>
              </a:spcAft>
              <a:defRPr sz="4400">
                <a:solidFill>
                  <a:schemeClr val="tx1"/>
                </a:solidFill>
                <a:latin typeface="Verdana" panose="020B0604030504040204" pitchFamily="34" charset="0"/>
                <a:ea typeface="微软雅黑" panose="020B0503020204020204" pitchFamily="34" charset="-122"/>
              </a:defRPr>
            </a:lvl9pPr>
          </a:lstStyle>
          <a:p>
            <a:pPr defTabSz="1083945"/>
            <a:r>
              <a:rPr lang="zh-CN" altLang="en-US" sz="5690" dirty="0">
                <a:solidFill>
                  <a:schemeClr val="bg1"/>
                </a:solidFill>
                <a:cs typeface="+mj-cs"/>
                <a:sym typeface="+mn-ea"/>
              </a:rPr>
              <a:t>产业互联网与跨境</a:t>
            </a:r>
            <a:r>
              <a:rPr lang="en-US" altLang="zh-CN" sz="5690" dirty="0">
                <a:solidFill>
                  <a:schemeClr val="bg1"/>
                </a:solidFill>
                <a:cs typeface="+mj-cs"/>
                <a:sym typeface="+mn-ea"/>
              </a:rPr>
              <a:t>B2B</a:t>
            </a:r>
            <a:r>
              <a:rPr lang="zh-CN" altLang="en-US" sz="5690" dirty="0">
                <a:solidFill>
                  <a:schemeClr val="bg1"/>
                </a:solidFill>
                <a:cs typeface="+mj-cs"/>
                <a:sym typeface="+mn-ea"/>
              </a:rPr>
              <a:t>出海</a:t>
            </a:r>
            <a:endParaRPr lang="zh-CN" altLang="en-US" sz="5690" dirty="0">
              <a:solidFill>
                <a:schemeClr val="bg1"/>
              </a:solidFill>
              <a:cs typeface="+mj-cs"/>
            </a:endParaRPr>
          </a:p>
        </p:txBody>
      </p:sp>
      <p:sp>
        <p:nvSpPr>
          <p:cNvPr id="21" name="矩形 20"/>
          <p:cNvSpPr/>
          <p:nvPr/>
        </p:nvSpPr>
        <p:spPr>
          <a:xfrm>
            <a:off x="3833506" y="2495618"/>
            <a:ext cx="24844988" cy="2498569"/>
          </a:xfrm>
          <a:prstGeom prst="rect">
            <a:avLst/>
          </a:prstGeom>
        </p:spPr>
        <p:txBody>
          <a:bodyPr wrap="square">
            <a:spAutoFit/>
          </a:bodyPr>
          <a:lstStyle/>
          <a:p>
            <a:pPr lvl="0" algn="l">
              <a:lnSpc>
                <a:spcPct val="130000"/>
              </a:lnSpc>
              <a:buClrTx/>
              <a:buSzTx/>
              <a:buFontTx/>
            </a:pPr>
            <a:r>
              <a:rPr lang="zh-CN" altLang="en-US" sz="3080" dirty="0">
                <a:solidFill>
                  <a:schemeClr val="bg1"/>
                </a:solidFill>
                <a:latin typeface="微软雅黑" panose="020B0503020204020204" pitchFamily="34" charset="-122"/>
                <a:ea typeface="微软雅黑" panose="020B0503020204020204" pitchFamily="34" charset="-122"/>
                <a:sym typeface="+mn-ea"/>
              </a:rPr>
              <a:t>产业互联网的版图正在从国内市场向全球市场延伸，除了显见的政策驱动，还有行业发展的内在动因：一方面国内市场竞争充分，海外市场增量空间与机会相对更大；另一方面则是因为产业互联网规模出海的基础条件已经成熟，更有先行企业率先跑出示范样本，为下一阶段中国产业互联网大举进攻海外探明了方向。亿邦智库认为，供应链优势是中国产业崛起于全球的立足之本，产业互联网的本质则是利用数字化手段深度整合供应链、提升供应链效率、再造供应链价值。两相作用下，产业互联网出海必将迸发出巨大的机遇和能量。</a:t>
            </a:r>
          </a:p>
        </p:txBody>
      </p:sp>
      <p:grpSp>
        <p:nvGrpSpPr>
          <p:cNvPr id="28" name="组合 27"/>
          <p:cNvGrpSpPr/>
          <p:nvPr/>
        </p:nvGrpSpPr>
        <p:grpSpPr>
          <a:xfrm>
            <a:off x="10696830" y="7393339"/>
            <a:ext cx="5121140" cy="7563540"/>
            <a:chOff x="5645252" y="3140710"/>
            <a:chExt cx="2160270" cy="3190557"/>
          </a:xfrm>
        </p:grpSpPr>
        <p:sp>
          <p:nvSpPr>
            <p:cNvPr id="29" name="isḷiďè"/>
            <p:cNvSpPr/>
            <p:nvPr/>
          </p:nvSpPr>
          <p:spPr>
            <a:xfrm>
              <a:off x="5645252" y="3500754"/>
              <a:ext cx="2160270" cy="2830513"/>
            </a:xfrm>
            <a:prstGeom prst="roundRect">
              <a:avLst>
                <a:gd name="adj" fmla="val 8000"/>
              </a:avLst>
            </a:pr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768" tIns="108384" rIns="216768" bIns="108384" rtlCol="0" anchor="ctr" anchorCtr="0">
              <a:noAutofit/>
            </a:bodyPr>
            <a:lstStyle/>
            <a:p>
              <a:pPr algn="ctr">
                <a:lnSpc>
                  <a:spcPct val="130000"/>
                </a:lnSpc>
              </a:pPr>
              <a:endParaRPr kumimoji="1" lang="en-US" altLang="zh-CN" sz="2845" dirty="0">
                <a:solidFill>
                  <a:schemeClr val="bg1"/>
                </a:solidFill>
              </a:endParaRPr>
            </a:p>
          </p:txBody>
        </p:sp>
        <p:sp>
          <p:nvSpPr>
            <p:cNvPr id="30" name="iş1îḑê"/>
            <p:cNvSpPr/>
            <p:nvPr/>
          </p:nvSpPr>
          <p:spPr>
            <a:xfrm>
              <a:off x="6029427" y="3140710"/>
              <a:ext cx="1440000" cy="720090"/>
            </a:xfrm>
            <a:prstGeom prst="roundRect">
              <a:avLst>
                <a:gd name="adj" fmla="val 16000"/>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216768" tIns="108384" rIns="216768" bIns="108384" rtlCol="0" anchor="ctr" anchorCtr="0">
              <a:noAutofit/>
            </a:bodyPr>
            <a:lstStyle/>
            <a:p>
              <a:pPr algn="ctr"/>
              <a:r>
                <a:rPr lang="zh-CN" altLang="en-US" sz="3320" b="1" dirty="0">
                  <a:solidFill>
                    <a:schemeClr val="bg1"/>
                  </a:solidFill>
                  <a:latin typeface="微软雅黑" panose="020B0503020204020204" pitchFamily="34" charset="-122"/>
                  <a:ea typeface="微软雅黑" panose="020B0503020204020204" pitchFamily="34" charset="-122"/>
                  <a:sym typeface="+mn-ea"/>
                </a:rPr>
                <a:t>数字供应链</a:t>
              </a:r>
              <a:endParaRPr lang="en-US" altLang="zh-CN" sz="3320" b="1" dirty="0">
                <a:solidFill>
                  <a:schemeClr val="bg1"/>
                </a:solidFill>
                <a:latin typeface="微软雅黑" panose="020B0503020204020204" pitchFamily="34" charset="-122"/>
                <a:ea typeface="微软雅黑" panose="020B0503020204020204" pitchFamily="34" charset="-122"/>
                <a:sym typeface="+mn-ea"/>
              </a:endParaRPr>
            </a:p>
            <a:p>
              <a:pPr algn="ctr"/>
              <a:r>
                <a:rPr lang="zh-CN" altLang="en-US" sz="3320" b="1" dirty="0">
                  <a:solidFill>
                    <a:schemeClr val="bg1"/>
                  </a:solidFill>
                  <a:latin typeface="微软雅黑" panose="020B0503020204020204" pitchFamily="34" charset="-122"/>
                  <a:ea typeface="微软雅黑" panose="020B0503020204020204" pitchFamily="34" charset="-122"/>
                  <a:sym typeface="+mn-ea"/>
                </a:rPr>
                <a:t>全渠道出海</a:t>
              </a:r>
              <a:endParaRPr kumimoji="1" lang="zh-CN" altLang="en-US" sz="3320" b="1" dirty="0">
                <a:solidFill>
                  <a:schemeClr val="bg1"/>
                </a:solidFill>
                <a:latin typeface="微软雅黑" panose="020B0503020204020204" pitchFamily="34" charset="-122"/>
                <a:ea typeface="微软雅黑" panose="020B0503020204020204" pitchFamily="34" charset="-122"/>
                <a:sym typeface="+mn-ea"/>
              </a:endParaRPr>
            </a:p>
          </p:txBody>
        </p:sp>
        <p:sp>
          <p:nvSpPr>
            <p:cNvPr id="31" name="íš1iḓé"/>
            <p:cNvSpPr/>
            <p:nvPr/>
          </p:nvSpPr>
          <p:spPr>
            <a:xfrm>
              <a:off x="5742062" y="4033210"/>
              <a:ext cx="1997710" cy="1911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768" tIns="108384" rIns="216768" bIns="108384" rtlCol="0" anchor="t" anchorCtr="0">
              <a:spAutoFit/>
            </a:bodyPr>
            <a:lstStyle/>
            <a:p>
              <a:pPr>
                <a:lnSpc>
                  <a:spcPct val="150000"/>
                </a:lnSpc>
              </a:pPr>
              <a:r>
                <a:rPr lang="zh-CN" altLang="en-US" sz="2370" dirty="0">
                  <a:solidFill>
                    <a:schemeClr val="bg1"/>
                  </a:solidFill>
                  <a:latin typeface="微软雅黑" panose="020B0503020204020204" pitchFamily="34" charset="-122"/>
                  <a:ea typeface="微软雅黑" panose="020B0503020204020204" pitchFamily="34" charset="-122"/>
                </a:rPr>
                <a:t>以中国品牌</a:t>
              </a:r>
              <a:r>
                <a:rPr lang="en-US" altLang="zh-CN" sz="2370" dirty="0">
                  <a:solidFill>
                    <a:schemeClr val="bg1"/>
                  </a:solidFill>
                  <a:latin typeface="微软雅黑" panose="020B0503020204020204" pitchFamily="34" charset="-122"/>
                  <a:ea typeface="微软雅黑" panose="020B0503020204020204" pitchFamily="34" charset="-122"/>
                </a:rPr>
                <a:t>/</a:t>
              </a:r>
              <a:r>
                <a:rPr lang="zh-CN" altLang="en-US" sz="2370" dirty="0">
                  <a:solidFill>
                    <a:schemeClr val="bg1"/>
                  </a:solidFill>
                  <a:latin typeface="微软雅黑" panose="020B0503020204020204" pitchFamily="34" charset="-122"/>
                  <a:ea typeface="微软雅黑" panose="020B0503020204020204" pitchFamily="34" charset="-122"/>
                </a:rPr>
                <a:t>准品牌企业为资源整合对象，深挖品牌发展诉求，提供数字化出海整体解决方案，赋能品牌开拓海外市场，分享品牌成长收益。</a:t>
              </a:r>
              <a:endParaRPr lang="en-US" altLang="zh-CN" sz="237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370" b="1" dirty="0">
                  <a:solidFill>
                    <a:schemeClr val="bg1"/>
                  </a:solidFill>
                  <a:latin typeface="微软雅黑" panose="020B0503020204020204" pitchFamily="34" charset="-122"/>
                  <a:ea typeface="微软雅黑" panose="020B0503020204020204" pitchFamily="34" charset="-122"/>
                </a:rPr>
                <a:t>本质是供给端驱动的品牌能力出海。</a:t>
              </a:r>
              <a:endParaRPr lang="en-US" altLang="zh-CN" sz="237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370" dirty="0">
                  <a:solidFill>
                    <a:schemeClr val="bg1"/>
                  </a:solidFill>
                  <a:latin typeface="微软雅黑" panose="020B0503020204020204" pitchFamily="34" charset="-122"/>
                  <a:ea typeface="微软雅黑" panose="020B0503020204020204" pitchFamily="34" charset="-122"/>
                </a:rPr>
                <a:t>代表企业：俄速通、行云</a:t>
              </a:r>
              <a:endParaRPr lang="en-US" altLang="zh-CN" sz="2370" dirty="0">
                <a:solidFill>
                  <a:schemeClr val="bg1"/>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16247774" y="7393339"/>
            <a:ext cx="5121140" cy="7563540"/>
            <a:chOff x="8078291" y="3140710"/>
            <a:chExt cx="2160270" cy="3190557"/>
          </a:xfrm>
        </p:grpSpPr>
        <p:sp>
          <p:nvSpPr>
            <p:cNvPr id="33" name="î$ľíḓê"/>
            <p:cNvSpPr/>
            <p:nvPr/>
          </p:nvSpPr>
          <p:spPr>
            <a:xfrm>
              <a:off x="8078291" y="3500755"/>
              <a:ext cx="2160270" cy="2830512"/>
            </a:xfrm>
            <a:prstGeom prst="roundRect">
              <a:avLst>
                <a:gd name="adj" fmla="val 8000"/>
              </a:avLst>
            </a:pr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768" tIns="108384" rIns="216768" bIns="108384" rtlCol="0" anchor="ctr" anchorCtr="0">
              <a:noAutofit/>
            </a:bodyPr>
            <a:lstStyle/>
            <a:p>
              <a:pPr algn="ctr">
                <a:lnSpc>
                  <a:spcPct val="130000"/>
                </a:lnSpc>
              </a:pPr>
              <a:endParaRPr kumimoji="1" lang="en-US" altLang="zh-CN" sz="2845" dirty="0">
                <a:solidFill>
                  <a:schemeClr val="bg1"/>
                </a:solidFill>
              </a:endParaRPr>
            </a:p>
          </p:txBody>
        </p:sp>
        <p:sp>
          <p:nvSpPr>
            <p:cNvPr id="34" name="îŝľíde"/>
            <p:cNvSpPr/>
            <p:nvPr/>
          </p:nvSpPr>
          <p:spPr>
            <a:xfrm>
              <a:off x="8462466" y="3140710"/>
              <a:ext cx="1440000" cy="720090"/>
            </a:xfrm>
            <a:prstGeom prst="roundRect">
              <a:avLst>
                <a:gd name="adj" fmla="val 16000"/>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216768" tIns="108384" rIns="216768" bIns="108384" rtlCol="0" anchor="ctr" anchorCtr="0">
              <a:noAutofit/>
            </a:bodyPr>
            <a:lstStyle/>
            <a:p>
              <a:pPr algn="ctr"/>
              <a:r>
                <a:rPr kumimoji="1" lang="zh-CN" altLang="en-US" sz="3320" b="1" dirty="0">
                  <a:solidFill>
                    <a:schemeClr val="bg1"/>
                  </a:solidFill>
                  <a:latin typeface="微软雅黑" panose="020B0503020204020204" pitchFamily="34" charset="-122"/>
                  <a:ea typeface="微软雅黑" panose="020B0503020204020204" pitchFamily="34" charset="-122"/>
                  <a:sym typeface="+mn-ea"/>
                </a:rPr>
                <a:t>电商平台企业购</a:t>
              </a:r>
              <a:endParaRPr kumimoji="1" lang="en-US" altLang="zh-CN" sz="3320" b="1" dirty="0">
                <a:solidFill>
                  <a:schemeClr val="bg1"/>
                </a:solidFill>
                <a:latin typeface="微软雅黑" panose="020B0503020204020204" pitchFamily="34" charset="-122"/>
                <a:ea typeface="微软雅黑" panose="020B0503020204020204" pitchFamily="34" charset="-122"/>
                <a:sym typeface="+mn-ea"/>
              </a:endParaRPr>
            </a:p>
            <a:p>
              <a:pPr algn="ctr"/>
              <a:r>
                <a:rPr kumimoji="1" lang="zh-CN" altLang="en-US" sz="3320" b="1" dirty="0">
                  <a:solidFill>
                    <a:schemeClr val="bg1"/>
                  </a:solidFill>
                  <a:latin typeface="微软雅黑" panose="020B0503020204020204" pitchFamily="34" charset="-122"/>
                  <a:ea typeface="微软雅黑" panose="020B0503020204020204" pitchFamily="34" charset="-122"/>
                  <a:sym typeface="+mn-ea"/>
                </a:rPr>
                <a:t>全品类拉动</a:t>
              </a:r>
            </a:p>
          </p:txBody>
        </p:sp>
        <p:sp>
          <p:nvSpPr>
            <p:cNvPr id="35" name="îśļîďe"/>
            <p:cNvSpPr/>
            <p:nvPr/>
          </p:nvSpPr>
          <p:spPr>
            <a:xfrm>
              <a:off x="8192881" y="4033210"/>
              <a:ext cx="1997710" cy="1911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768" tIns="108384" rIns="216768" bIns="108384" rtlCol="0" anchor="t" anchorCtr="0">
              <a:spAutoFit/>
            </a:bodyPr>
            <a:lstStyle/>
            <a:p>
              <a:pPr>
                <a:lnSpc>
                  <a:spcPct val="150000"/>
                </a:lnSpc>
              </a:pPr>
              <a:r>
                <a:rPr lang="zh-CN" altLang="en-US" sz="2370" dirty="0">
                  <a:solidFill>
                    <a:schemeClr val="bg1"/>
                  </a:solidFill>
                  <a:latin typeface="微软雅黑" panose="020B0503020204020204" pitchFamily="34" charset="-122"/>
                  <a:ea typeface="微软雅黑" panose="020B0503020204020204" pitchFamily="34" charset="-122"/>
                </a:rPr>
                <a:t>聚合海外企业采购需求，反向整合国内优质采购供应链资源，复制国内成熟数字化采购模式，打通一站式跨境采购链条，分享全球采购供应链降本增效收益。</a:t>
              </a:r>
            </a:p>
            <a:p>
              <a:pPr>
                <a:lnSpc>
                  <a:spcPct val="150000"/>
                </a:lnSpc>
              </a:pPr>
              <a:r>
                <a:rPr lang="zh-CN" altLang="en-US" sz="2370" b="1" dirty="0">
                  <a:solidFill>
                    <a:schemeClr val="bg1"/>
                  </a:solidFill>
                  <a:latin typeface="微软雅黑" panose="020B0503020204020204" pitchFamily="34" charset="-122"/>
                  <a:ea typeface="微软雅黑" panose="020B0503020204020204" pitchFamily="34" charset="-122"/>
                </a:rPr>
                <a:t>本质是需求端驱动的产品</a:t>
              </a:r>
              <a:r>
                <a:rPr lang="en-US" altLang="zh-CN" sz="2370" b="1" dirty="0">
                  <a:solidFill>
                    <a:schemeClr val="bg1"/>
                  </a:solidFill>
                  <a:latin typeface="微软雅黑" panose="020B0503020204020204" pitchFamily="34" charset="-122"/>
                  <a:ea typeface="微软雅黑" panose="020B0503020204020204" pitchFamily="34" charset="-122"/>
                </a:rPr>
                <a:t>+</a:t>
              </a:r>
              <a:r>
                <a:rPr lang="zh-CN" altLang="en-US" sz="2370" b="1" dirty="0">
                  <a:solidFill>
                    <a:schemeClr val="bg1"/>
                  </a:solidFill>
                  <a:latin typeface="微软雅黑" panose="020B0503020204020204" pitchFamily="34" charset="-122"/>
                  <a:ea typeface="微软雅黑" panose="020B0503020204020204" pitchFamily="34" charset="-122"/>
                </a:rPr>
                <a:t>服务综合能力出海</a:t>
              </a:r>
              <a:endParaRPr lang="en-US" altLang="zh-CN" sz="237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370" dirty="0">
                  <a:solidFill>
                    <a:schemeClr val="bg1"/>
                  </a:solidFill>
                  <a:latin typeface="微软雅黑" panose="020B0503020204020204" pitchFamily="34" charset="-122"/>
                  <a:ea typeface="微软雅黑" panose="020B0503020204020204" pitchFamily="34" charset="-122"/>
                </a:rPr>
                <a:t>代表企业：亚马逊企业购</a:t>
              </a:r>
            </a:p>
          </p:txBody>
        </p:sp>
      </p:grpSp>
      <p:grpSp>
        <p:nvGrpSpPr>
          <p:cNvPr id="36" name="组合 35"/>
          <p:cNvGrpSpPr/>
          <p:nvPr/>
        </p:nvGrpSpPr>
        <p:grpSpPr>
          <a:xfrm>
            <a:off x="4815601" y="7393338"/>
            <a:ext cx="5121140" cy="7563545"/>
            <a:chOff x="825817" y="3140710"/>
            <a:chExt cx="2160270" cy="3190559"/>
          </a:xfrm>
        </p:grpSpPr>
        <p:sp>
          <p:nvSpPr>
            <p:cNvPr id="37" name="ïṥḻiḓé"/>
            <p:cNvSpPr/>
            <p:nvPr/>
          </p:nvSpPr>
          <p:spPr>
            <a:xfrm>
              <a:off x="825817" y="3500754"/>
              <a:ext cx="2160270" cy="2830515"/>
            </a:xfrm>
            <a:prstGeom prst="roundRect">
              <a:avLst>
                <a:gd name="adj" fmla="val 8000"/>
              </a:avLst>
            </a:pr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768" tIns="108384" rIns="216768" bIns="108384" rtlCol="0" anchor="ctr" anchorCtr="0">
              <a:noAutofit/>
            </a:bodyPr>
            <a:lstStyle/>
            <a:p>
              <a:pPr algn="ctr">
                <a:lnSpc>
                  <a:spcPct val="130000"/>
                </a:lnSpc>
              </a:pPr>
              <a:endParaRPr kumimoji="1" lang="en-US" altLang="zh-CN" sz="2845" dirty="0">
                <a:solidFill>
                  <a:schemeClr val="bg1"/>
                </a:solidFill>
              </a:endParaRPr>
            </a:p>
          </p:txBody>
        </p:sp>
        <p:sp>
          <p:nvSpPr>
            <p:cNvPr id="38" name="ïṣlïḓé"/>
            <p:cNvSpPr/>
            <p:nvPr/>
          </p:nvSpPr>
          <p:spPr>
            <a:xfrm>
              <a:off x="1209992" y="3140710"/>
              <a:ext cx="1440000" cy="720090"/>
            </a:xfrm>
            <a:prstGeom prst="roundRect">
              <a:avLst>
                <a:gd name="adj" fmla="val 16000"/>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216768" tIns="108384" rIns="216768" bIns="108384" rtlCol="0" anchor="ctr" anchorCtr="0">
              <a:noAutofit/>
            </a:bodyPr>
            <a:lstStyle/>
            <a:p>
              <a:pPr algn="ctr"/>
              <a:r>
                <a:rPr lang="zh-CN" altLang="en-US" sz="3320" b="1" dirty="0">
                  <a:solidFill>
                    <a:schemeClr val="bg1"/>
                  </a:solidFill>
                  <a:latin typeface="微软雅黑" panose="020B0503020204020204" pitchFamily="34" charset="-122"/>
                  <a:ea typeface="微软雅黑" panose="020B0503020204020204" pitchFamily="34" charset="-122"/>
                  <a:sym typeface="+mn-ea"/>
                </a:rPr>
                <a:t>工业品</a:t>
              </a:r>
              <a:endParaRPr lang="en-US" altLang="zh-CN" sz="3320" b="1" dirty="0">
                <a:solidFill>
                  <a:schemeClr val="bg1"/>
                </a:solidFill>
                <a:latin typeface="微软雅黑" panose="020B0503020204020204" pitchFamily="34" charset="-122"/>
                <a:ea typeface="微软雅黑" panose="020B0503020204020204" pitchFamily="34" charset="-122"/>
                <a:sym typeface="+mn-ea"/>
              </a:endParaRPr>
            </a:p>
            <a:p>
              <a:pPr algn="ctr"/>
              <a:r>
                <a:rPr lang="zh-CN" altLang="en-US" sz="3320" b="1" dirty="0">
                  <a:solidFill>
                    <a:schemeClr val="bg1"/>
                  </a:solidFill>
                  <a:latin typeface="微软雅黑" panose="020B0503020204020204" pitchFamily="34" charset="-122"/>
                  <a:ea typeface="微软雅黑" panose="020B0503020204020204" pitchFamily="34" charset="-122"/>
                  <a:sym typeface="+mn-ea"/>
                </a:rPr>
                <a:t>全球接单</a:t>
              </a:r>
            </a:p>
          </p:txBody>
        </p:sp>
        <p:sp>
          <p:nvSpPr>
            <p:cNvPr id="39" name="ïsľïḑê"/>
            <p:cNvSpPr/>
            <p:nvPr/>
          </p:nvSpPr>
          <p:spPr>
            <a:xfrm>
              <a:off x="886777" y="4027014"/>
              <a:ext cx="1998000" cy="1911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768" tIns="108384" rIns="216768" bIns="108384" rtlCol="0" anchor="t" anchorCtr="0">
              <a:spAutoFit/>
            </a:bodyPr>
            <a:lstStyle/>
            <a:p>
              <a:pPr>
                <a:lnSpc>
                  <a:spcPct val="150000"/>
                </a:lnSpc>
              </a:pPr>
              <a:r>
                <a:rPr lang="zh-CN" altLang="en-US" sz="2370" dirty="0">
                  <a:solidFill>
                    <a:schemeClr val="bg1"/>
                  </a:solidFill>
                  <a:latin typeface="微软雅黑" panose="020B0503020204020204" pitchFamily="34" charset="-122"/>
                  <a:ea typeface="微软雅黑" panose="020B0503020204020204" pitchFamily="34" charset="-122"/>
                </a:rPr>
                <a:t>聚焦医疗、电子、机械、汽配等细分领域，聚合海外市场需求，整合国内工厂资源，打通从产能响应到跨国销售再到跨境交付全链路，分享产业链降本增效收益。</a:t>
              </a:r>
              <a:endParaRPr lang="en-US" altLang="zh-CN" sz="237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370" b="1" dirty="0">
                  <a:solidFill>
                    <a:schemeClr val="bg1"/>
                  </a:solidFill>
                  <a:latin typeface="微软雅黑" panose="020B0503020204020204" pitchFamily="34" charset="-122"/>
                  <a:ea typeface="微软雅黑" panose="020B0503020204020204" pitchFamily="34" charset="-122"/>
                </a:rPr>
                <a:t>本质是需求端驱动的制造业先进产能出海。</a:t>
              </a:r>
              <a:endParaRPr lang="en-US" altLang="zh-CN" sz="237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370" dirty="0">
                  <a:solidFill>
                    <a:schemeClr val="bg1"/>
                  </a:solidFill>
                  <a:latin typeface="微软雅黑" panose="020B0503020204020204" pitchFamily="34" charset="-122"/>
                  <a:ea typeface="微软雅黑" panose="020B0503020204020204" pitchFamily="34" charset="-122"/>
                </a:rPr>
                <a:t>代表企业：华强电子网、捷配</a:t>
              </a:r>
              <a:endParaRPr lang="en-US" altLang="zh-CN" sz="2370" dirty="0">
                <a:solidFill>
                  <a:schemeClr val="bg1"/>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21798721" y="7393339"/>
            <a:ext cx="5121140" cy="7563536"/>
            <a:chOff x="5645252" y="3140710"/>
            <a:chExt cx="2160270" cy="3190555"/>
          </a:xfrm>
        </p:grpSpPr>
        <p:sp>
          <p:nvSpPr>
            <p:cNvPr id="45" name="isḷiďè"/>
            <p:cNvSpPr/>
            <p:nvPr/>
          </p:nvSpPr>
          <p:spPr>
            <a:xfrm>
              <a:off x="5645252" y="3500754"/>
              <a:ext cx="2160270" cy="2830511"/>
            </a:xfrm>
            <a:prstGeom prst="roundRect">
              <a:avLst>
                <a:gd name="adj" fmla="val 8000"/>
              </a:avLst>
            </a:pr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768" tIns="108384" rIns="216768" bIns="108384" rtlCol="0" anchor="ctr" anchorCtr="0">
              <a:noAutofit/>
            </a:bodyPr>
            <a:lstStyle/>
            <a:p>
              <a:pPr algn="ctr">
                <a:lnSpc>
                  <a:spcPct val="130000"/>
                </a:lnSpc>
              </a:pPr>
              <a:endParaRPr kumimoji="1" lang="en-US" altLang="zh-CN" sz="2845" dirty="0">
                <a:solidFill>
                  <a:schemeClr val="bg1"/>
                </a:solidFill>
              </a:endParaRPr>
            </a:p>
          </p:txBody>
        </p:sp>
        <p:sp>
          <p:nvSpPr>
            <p:cNvPr id="46" name="iş1îḑê"/>
            <p:cNvSpPr/>
            <p:nvPr/>
          </p:nvSpPr>
          <p:spPr>
            <a:xfrm>
              <a:off x="6029427" y="3140710"/>
              <a:ext cx="1440000" cy="720090"/>
            </a:xfrm>
            <a:prstGeom prst="roundRect">
              <a:avLst>
                <a:gd name="adj" fmla="val 16000"/>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216768" tIns="108384" rIns="216768" bIns="108384" rtlCol="0" anchor="ctr" anchorCtr="0">
              <a:noAutofit/>
            </a:bodyPr>
            <a:lstStyle/>
            <a:p>
              <a:pPr algn="ctr"/>
              <a:r>
                <a:rPr lang="zh-CN" altLang="en-US" sz="3320" b="1" dirty="0">
                  <a:solidFill>
                    <a:schemeClr val="bg1"/>
                  </a:solidFill>
                  <a:latin typeface="微软雅黑" panose="020B0503020204020204" pitchFamily="34" charset="-122"/>
                  <a:ea typeface="微软雅黑" panose="020B0503020204020204" pitchFamily="34" charset="-122"/>
                  <a:sym typeface="+mn-ea"/>
                </a:rPr>
                <a:t>企服科技方案</a:t>
              </a:r>
              <a:endParaRPr lang="en-US" altLang="zh-CN" sz="3320" b="1" dirty="0">
                <a:solidFill>
                  <a:schemeClr val="bg1"/>
                </a:solidFill>
                <a:latin typeface="微软雅黑" panose="020B0503020204020204" pitchFamily="34" charset="-122"/>
                <a:ea typeface="微软雅黑" panose="020B0503020204020204" pitchFamily="34" charset="-122"/>
                <a:sym typeface="+mn-ea"/>
              </a:endParaRPr>
            </a:p>
            <a:p>
              <a:pPr algn="ctr"/>
              <a:r>
                <a:rPr lang="zh-CN" altLang="en-US" sz="3320" b="1" dirty="0">
                  <a:solidFill>
                    <a:schemeClr val="bg1"/>
                  </a:solidFill>
                  <a:latin typeface="微软雅黑" panose="020B0503020204020204" pitchFamily="34" charset="-122"/>
                  <a:ea typeface="微软雅黑" panose="020B0503020204020204" pitchFamily="34" charset="-122"/>
                  <a:sym typeface="+mn-ea"/>
                </a:rPr>
                <a:t>出海服务</a:t>
              </a:r>
              <a:endParaRPr kumimoji="1" lang="zh-CN" altLang="en-US" sz="3320" b="1" dirty="0">
                <a:solidFill>
                  <a:schemeClr val="bg1"/>
                </a:solidFill>
                <a:latin typeface="微软雅黑" panose="020B0503020204020204" pitchFamily="34" charset="-122"/>
                <a:ea typeface="微软雅黑" panose="020B0503020204020204" pitchFamily="34" charset="-122"/>
                <a:sym typeface="+mn-ea"/>
              </a:endParaRPr>
            </a:p>
          </p:txBody>
        </p:sp>
        <p:sp>
          <p:nvSpPr>
            <p:cNvPr id="47" name="íš1iḓé"/>
            <p:cNvSpPr/>
            <p:nvPr/>
          </p:nvSpPr>
          <p:spPr>
            <a:xfrm>
              <a:off x="5742062" y="4044616"/>
              <a:ext cx="1997710" cy="21428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768" tIns="108384" rIns="216768" bIns="108384" rtlCol="0" anchor="t" anchorCtr="0">
              <a:spAutoFit/>
            </a:bodyPr>
            <a:lstStyle/>
            <a:p>
              <a:pPr>
                <a:lnSpc>
                  <a:spcPct val="150000"/>
                </a:lnSpc>
              </a:pPr>
              <a:r>
                <a:rPr lang="zh-CN" altLang="en-US" sz="2370" dirty="0">
                  <a:solidFill>
                    <a:schemeClr val="bg1"/>
                  </a:solidFill>
                  <a:latin typeface="微软雅黑" panose="020B0503020204020204" pitchFamily="34" charset="-122"/>
                  <a:ea typeface="微软雅黑" panose="020B0503020204020204" pitchFamily="34" charset="-122"/>
                </a:rPr>
                <a:t>国内科技服务商把工具服务能力与成熟产品复制到海外市场，借助海外成熟的市场机制迅速扩大营收、提升盈利，以突破国内赛道天花板与行业瓶颈。</a:t>
              </a:r>
              <a:endParaRPr lang="en-US" altLang="zh-CN" sz="237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370" b="1" dirty="0">
                  <a:solidFill>
                    <a:schemeClr val="bg1"/>
                  </a:solidFill>
                  <a:latin typeface="微软雅黑" panose="020B0503020204020204" pitchFamily="34" charset="-122"/>
                  <a:ea typeface="微软雅黑" panose="020B0503020204020204" pitchFamily="34" charset="-122"/>
                </a:rPr>
                <a:t>本质是企业发展驱动的业务布局“外扩”</a:t>
              </a:r>
              <a:endParaRPr lang="en-US" altLang="zh-CN" sz="237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370" dirty="0">
                  <a:solidFill>
                    <a:schemeClr val="bg1"/>
                  </a:solidFill>
                  <a:latin typeface="微软雅黑" panose="020B0503020204020204" pitchFamily="34" charset="-122"/>
                  <a:ea typeface="微软雅黑" panose="020B0503020204020204" pitchFamily="34" charset="-122"/>
                </a:rPr>
                <a:t>代表企业：兰剑智能、甄云科技、帆软数据</a:t>
              </a:r>
              <a:endParaRPr lang="en-US" altLang="zh-CN" sz="2370" dirty="0">
                <a:solidFill>
                  <a:schemeClr val="bg1"/>
                </a:solidFill>
                <a:latin typeface="微软雅黑" panose="020B0503020204020204" pitchFamily="34" charset="-122"/>
                <a:ea typeface="微软雅黑" panose="020B0503020204020204" pitchFamily="34" charset="-122"/>
              </a:endParaRPr>
            </a:p>
          </p:txBody>
        </p:sp>
      </p:grpSp>
      <p:sp>
        <p:nvSpPr>
          <p:cNvPr id="2" name="文本框 1"/>
          <p:cNvSpPr txBox="1"/>
          <p:nvPr/>
        </p:nvSpPr>
        <p:spPr>
          <a:xfrm>
            <a:off x="16545223" y="14092358"/>
            <a:ext cx="4640221" cy="676019"/>
          </a:xfrm>
          <a:prstGeom prst="rect">
            <a:avLst/>
          </a:prstGeom>
          <a:noFill/>
        </p:spPr>
        <p:txBody>
          <a:bodyPr wrap="square" rtlCol="0">
            <a:spAutoFit/>
          </a:bodyPr>
          <a:lstStyle/>
          <a:p>
            <a:r>
              <a:rPr lang="en-US" altLang="zh-CN" sz="3795" dirty="0">
                <a:solidFill>
                  <a:schemeClr val="bg1"/>
                </a:solidFill>
              </a:rPr>
              <a:t>TO B</a:t>
            </a:r>
            <a:r>
              <a:rPr lang="zh-CN" altLang="en-US" sz="3795" dirty="0">
                <a:solidFill>
                  <a:schemeClr val="bg1"/>
                </a:solidFill>
              </a:rPr>
              <a:t>：</a:t>
            </a:r>
            <a:r>
              <a:rPr lang="en-US" altLang="zh-CN" sz="3795" dirty="0">
                <a:solidFill>
                  <a:schemeClr val="bg1"/>
                </a:solidFill>
              </a:rPr>
              <a:t>350</a:t>
            </a:r>
            <a:r>
              <a:rPr lang="zh-CN" altLang="en-US" sz="3795" dirty="0">
                <a:solidFill>
                  <a:schemeClr val="bg1"/>
                </a:solidFill>
              </a:rPr>
              <a:t>亿美元</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grpSp>
        <p:nvGrpSpPr>
          <p:cNvPr id="10" name="组合 9"/>
          <p:cNvGrpSpPr/>
          <p:nvPr/>
        </p:nvGrpSpPr>
        <p:grpSpPr>
          <a:xfrm>
            <a:off x="25895111" y="14819811"/>
            <a:ext cx="5803676" cy="930324"/>
            <a:chOff x="3382179" y="2924930"/>
            <a:chExt cx="4731061" cy="758385"/>
          </a:xfrm>
        </p:grpSpPr>
        <p:grpSp>
          <p:nvGrpSpPr>
            <p:cNvPr id="11" name="组 1"/>
            <p:cNvGrpSpPr/>
            <p:nvPr/>
          </p:nvGrpSpPr>
          <p:grpSpPr>
            <a:xfrm>
              <a:off x="3382179" y="2924930"/>
              <a:ext cx="2265363" cy="695325"/>
              <a:chOff x="3186113" y="1204913"/>
              <a:chExt cx="2265363" cy="695325"/>
            </a:xfrm>
            <a:solidFill>
              <a:srgbClr val="FFFFFF"/>
            </a:solidFill>
          </p:grpSpPr>
          <p:sp>
            <p:nvSpPr>
              <p:cNvPr id="13" name="Freeform 5"/>
              <p:cNvSpPr>
                <a:spLocks noEditPoints="1"/>
              </p:cNvSpPr>
              <p:nvPr>
                <p:custDataLst>
                  <p:tags r:id="rId2"/>
                </p:custDataLst>
              </p:nvPr>
            </p:nvSpPr>
            <p:spPr bwMode="auto">
              <a:xfrm>
                <a:off x="3186113" y="1362075"/>
                <a:ext cx="508000" cy="538162"/>
              </a:xfrm>
              <a:custGeom>
                <a:avLst/>
                <a:gdLst>
                  <a:gd name="T0" fmla="*/ 585 w 819"/>
                  <a:gd name="T1" fmla="*/ 354 h 864"/>
                  <a:gd name="T2" fmla="*/ 540 w 819"/>
                  <a:gd name="T3" fmla="*/ 225 h 864"/>
                  <a:gd name="T4" fmla="*/ 435 w 819"/>
                  <a:gd name="T5" fmla="*/ 174 h 864"/>
                  <a:gd name="T6" fmla="*/ 323 w 819"/>
                  <a:gd name="T7" fmla="*/ 219 h 864"/>
                  <a:gd name="T8" fmla="*/ 251 w 819"/>
                  <a:gd name="T9" fmla="*/ 354 h 864"/>
                  <a:gd name="T10" fmla="*/ 585 w 819"/>
                  <a:gd name="T11" fmla="*/ 354 h 864"/>
                  <a:gd name="T12" fmla="*/ 791 w 819"/>
                  <a:gd name="T13" fmla="*/ 488 h 864"/>
                  <a:gd name="T14" fmla="*/ 234 w 819"/>
                  <a:gd name="T15" fmla="*/ 488 h 864"/>
                  <a:gd name="T16" fmla="*/ 284 w 819"/>
                  <a:gd name="T17" fmla="*/ 646 h 864"/>
                  <a:gd name="T18" fmla="*/ 396 w 819"/>
                  <a:gd name="T19" fmla="*/ 696 h 864"/>
                  <a:gd name="T20" fmla="*/ 490 w 819"/>
                  <a:gd name="T21" fmla="*/ 668 h 864"/>
                  <a:gd name="T22" fmla="*/ 552 w 819"/>
                  <a:gd name="T23" fmla="*/ 601 h 864"/>
                  <a:gd name="T24" fmla="*/ 769 w 819"/>
                  <a:gd name="T25" fmla="*/ 601 h 864"/>
                  <a:gd name="T26" fmla="*/ 624 w 819"/>
                  <a:gd name="T27" fmla="*/ 797 h 864"/>
                  <a:gd name="T28" fmla="*/ 396 w 819"/>
                  <a:gd name="T29" fmla="*/ 864 h 864"/>
                  <a:gd name="T30" fmla="*/ 22 w 819"/>
                  <a:gd name="T31" fmla="*/ 416 h 864"/>
                  <a:gd name="T32" fmla="*/ 156 w 819"/>
                  <a:gd name="T33" fmla="*/ 118 h 864"/>
                  <a:gd name="T34" fmla="*/ 451 w 819"/>
                  <a:gd name="T35" fmla="*/ 0 h 864"/>
                  <a:gd name="T36" fmla="*/ 791 w 819"/>
                  <a:gd name="T37" fmla="*/ 48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9" h="864">
                    <a:moveTo>
                      <a:pt x="585" y="354"/>
                    </a:moveTo>
                    <a:cubicBezTo>
                      <a:pt x="585" y="298"/>
                      <a:pt x="568" y="258"/>
                      <a:pt x="540" y="225"/>
                    </a:cubicBezTo>
                    <a:cubicBezTo>
                      <a:pt x="513" y="191"/>
                      <a:pt x="474" y="174"/>
                      <a:pt x="435" y="174"/>
                    </a:cubicBezTo>
                    <a:cubicBezTo>
                      <a:pt x="390" y="174"/>
                      <a:pt x="357" y="191"/>
                      <a:pt x="323" y="219"/>
                    </a:cubicBezTo>
                    <a:cubicBezTo>
                      <a:pt x="290" y="253"/>
                      <a:pt x="262" y="298"/>
                      <a:pt x="251" y="354"/>
                    </a:cubicBezTo>
                    <a:cubicBezTo>
                      <a:pt x="585" y="354"/>
                      <a:pt x="585" y="354"/>
                      <a:pt x="585" y="354"/>
                    </a:cubicBezTo>
                    <a:close/>
                    <a:moveTo>
                      <a:pt x="791" y="488"/>
                    </a:moveTo>
                    <a:cubicBezTo>
                      <a:pt x="234" y="488"/>
                      <a:pt x="234" y="488"/>
                      <a:pt x="234" y="488"/>
                    </a:cubicBezTo>
                    <a:cubicBezTo>
                      <a:pt x="228" y="556"/>
                      <a:pt x="245" y="612"/>
                      <a:pt x="284" y="646"/>
                    </a:cubicBezTo>
                    <a:cubicBezTo>
                      <a:pt x="312" y="679"/>
                      <a:pt x="351" y="696"/>
                      <a:pt x="396" y="696"/>
                    </a:cubicBezTo>
                    <a:cubicBezTo>
                      <a:pt x="429" y="696"/>
                      <a:pt x="462" y="685"/>
                      <a:pt x="490" y="668"/>
                    </a:cubicBezTo>
                    <a:cubicBezTo>
                      <a:pt x="518" y="651"/>
                      <a:pt x="540" y="629"/>
                      <a:pt x="552" y="601"/>
                    </a:cubicBezTo>
                    <a:cubicBezTo>
                      <a:pt x="769" y="601"/>
                      <a:pt x="769" y="601"/>
                      <a:pt x="769" y="601"/>
                    </a:cubicBezTo>
                    <a:cubicBezTo>
                      <a:pt x="741" y="685"/>
                      <a:pt x="691" y="752"/>
                      <a:pt x="624" y="797"/>
                    </a:cubicBezTo>
                    <a:cubicBezTo>
                      <a:pt x="557" y="842"/>
                      <a:pt x="479" y="864"/>
                      <a:pt x="396" y="864"/>
                    </a:cubicBezTo>
                    <a:cubicBezTo>
                      <a:pt x="123" y="864"/>
                      <a:pt x="0" y="713"/>
                      <a:pt x="22" y="416"/>
                    </a:cubicBezTo>
                    <a:cubicBezTo>
                      <a:pt x="33" y="292"/>
                      <a:pt x="78" y="191"/>
                      <a:pt x="156" y="118"/>
                    </a:cubicBezTo>
                    <a:cubicBezTo>
                      <a:pt x="228" y="40"/>
                      <a:pt x="329" y="0"/>
                      <a:pt x="451" y="0"/>
                    </a:cubicBezTo>
                    <a:cubicBezTo>
                      <a:pt x="708" y="0"/>
                      <a:pt x="819" y="163"/>
                      <a:pt x="791" y="4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2171" tIns="56084" rIns="112171" bIns="56084" numCol="1" anchor="t" anchorCtr="0" compatLnSpc="1"/>
              <a:lstStyle/>
              <a:p>
                <a:pPr algn="ctr"/>
                <a:endParaRPr lang="zh-CN" altLang="en-US" sz="2205">
                  <a:solidFill>
                    <a:schemeClr val="bg1"/>
                  </a:solidFill>
                  <a:latin typeface="微软雅黑" panose="020B0503020204020204" pitchFamily="34" charset="-122"/>
                  <a:ea typeface="微软雅黑" panose="020B0503020204020204" pitchFamily="34" charset="-122"/>
                </a:endParaRPr>
              </a:p>
            </p:txBody>
          </p:sp>
          <p:sp>
            <p:nvSpPr>
              <p:cNvPr id="14" name="Freeform 6"/>
              <p:cNvSpPr>
                <a:spLocks noEditPoints="1"/>
              </p:cNvSpPr>
              <p:nvPr>
                <p:custDataLst>
                  <p:tags r:id="rId3"/>
                </p:custDataLst>
              </p:nvPr>
            </p:nvSpPr>
            <p:spPr bwMode="auto">
              <a:xfrm>
                <a:off x="3694113" y="1204913"/>
                <a:ext cx="509588" cy="695325"/>
              </a:xfrm>
              <a:custGeom>
                <a:avLst/>
                <a:gdLst>
                  <a:gd name="T0" fmla="*/ 594 w 819"/>
                  <a:gd name="T1" fmla="*/ 695 h 1117"/>
                  <a:gd name="T2" fmla="*/ 434 w 819"/>
                  <a:gd name="T3" fmla="*/ 450 h 1117"/>
                  <a:gd name="T4" fmla="*/ 231 w 819"/>
                  <a:gd name="T5" fmla="*/ 712 h 1117"/>
                  <a:gd name="T6" fmla="*/ 275 w 819"/>
                  <a:gd name="T7" fmla="*/ 884 h 1117"/>
                  <a:gd name="T8" fmla="*/ 390 w 819"/>
                  <a:gd name="T9" fmla="*/ 945 h 1117"/>
                  <a:gd name="T10" fmla="*/ 522 w 819"/>
                  <a:gd name="T11" fmla="*/ 884 h 1117"/>
                  <a:gd name="T12" fmla="*/ 594 w 819"/>
                  <a:gd name="T13" fmla="*/ 695 h 1117"/>
                  <a:gd name="T14" fmla="*/ 808 w 819"/>
                  <a:gd name="T15" fmla="*/ 684 h 1117"/>
                  <a:gd name="T16" fmla="*/ 748 w 819"/>
                  <a:gd name="T17" fmla="*/ 923 h 1117"/>
                  <a:gd name="T18" fmla="*/ 605 w 819"/>
                  <a:gd name="T19" fmla="*/ 1067 h 1117"/>
                  <a:gd name="T20" fmla="*/ 423 w 819"/>
                  <a:gd name="T21" fmla="*/ 1117 h 1117"/>
                  <a:gd name="T22" fmla="*/ 215 w 819"/>
                  <a:gd name="T23" fmla="*/ 995 h 1117"/>
                  <a:gd name="T24" fmla="*/ 209 w 819"/>
                  <a:gd name="T25" fmla="*/ 995 h 1117"/>
                  <a:gd name="T26" fmla="*/ 198 w 819"/>
                  <a:gd name="T27" fmla="*/ 1095 h 1117"/>
                  <a:gd name="T28" fmla="*/ 0 w 819"/>
                  <a:gd name="T29" fmla="*/ 1095 h 1117"/>
                  <a:gd name="T30" fmla="*/ 94 w 819"/>
                  <a:gd name="T31" fmla="*/ 0 h 1117"/>
                  <a:gd name="T32" fmla="*/ 302 w 819"/>
                  <a:gd name="T33" fmla="*/ 0 h 1117"/>
                  <a:gd name="T34" fmla="*/ 270 w 819"/>
                  <a:gd name="T35" fmla="*/ 389 h 1117"/>
                  <a:gd name="T36" fmla="*/ 270 w 819"/>
                  <a:gd name="T37" fmla="*/ 389 h 1117"/>
                  <a:gd name="T38" fmla="*/ 517 w 819"/>
                  <a:gd name="T39" fmla="*/ 261 h 1117"/>
                  <a:gd name="T40" fmla="*/ 517 w 819"/>
                  <a:gd name="T41" fmla="*/ 261 h 1117"/>
                  <a:gd name="T42" fmla="*/ 517 w 819"/>
                  <a:gd name="T43" fmla="*/ 261 h 1117"/>
                  <a:gd name="T44" fmla="*/ 759 w 819"/>
                  <a:gd name="T45" fmla="*/ 395 h 1117"/>
                  <a:gd name="T46" fmla="*/ 808 w 819"/>
                  <a:gd name="T47" fmla="*/ 684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9" h="1117">
                    <a:moveTo>
                      <a:pt x="594" y="695"/>
                    </a:moveTo>
                    <a:cubicBezTo>
                      <a:pt x="605" y="534"/>
                      <a:pt x="555" y="450"/>
                      <a:pt x="434" y="450"/>
                    </a:cubicBezTo>
                    <a:cubicBezTo>
                      <a:pt x="314" y="450"/>
                      <a:pt x="248" y="534"/>
                      <a:pt x="231" y="712"/>
                    </a:cubicBezTo>
                    <a:cubicBezTo>
                      <a:pt x="226" y="784"/>
                      <a:pt x="242" y="839"/>
                      <a:pt x="275" y="884"/>
                    </a:cubicBezTo>
                    <a:cubicBezTo>
                      <a:pt x="302" y="923"/>
                      <a:pt x="341" y="945"/>
                      <a:pt x="390" y="945"/>
                    </a:cubicBezTo>
                    <a:cubicBezTo>
                      <a:pt x="440" y="945"/>
                      <a:pt x="484" y="923"/>
                      <a:pt x="522" y="884"/>
                    </a:cubicBezTo>
                    <a:cubicBezTo>
                      <a:pt x="561" y="839"/>
                      <a:pt x="588" y="773"/>
                      <a:pt x="594" y="695"/>
                    </a:cubicBezTo>
                    <a:close/>
                    <a:moveTo>
                      <a:pt x="808" y="684"/>
                    </a:moveTo>
                    <a:cubicBezTo>
                      <a:pt x="803" y="778"/>
                      <a:pt x="781" y="856"/>
                      <a:pt x="748" y="923"/>
                    </a:cubicBezTo>
                    <a:cubicBezTo>
                      <a:pt x="715" y="984"/>
                      <a:pt x="665" y="1028"/>
                      <a:pt x="605" y="1067"/>
                    </a:cubicBezTo>
                    <a:cubicBezTo>
                      <a:pt x="544" y="1101"/>
                      <a:pt x="489" y="1117"/>
                      <a:pt x="423" y="1117"/>
                    </a:cubicBezTo>
                    <a:cubicBezTo>
                      <a:pt x="330" y="1117"/>
                      <a:pt x="258" y="1078"/>
                      <a:pt x="215" y="995"/>
                    </a:cubicBezTo>
                    <a:cubicBezTo>
                      <a:pt x="209" y="995"/>
                      <a:pt x="209" y="995"/>
                      <a:pt x="209" y="995"/>
                    </a:cubicBezTo>
                    <a:cubicBezTo>
                      <a:pt x="198" y="1095"/>
                      <a:pt x="198" y="1095"/>
                      <a:pt x="198" y="1095"/>
                    </a:cubicBezTo>
                    <a:cubicBezTo>
                      <a:pt x="0" y="1095"/>
                      <a:pt x="0" y="1095"/>
                      <a:pt x="0" y="1095"/>
                    </a:cubicBezTo>
                    <a:cubicBezTo>
                      <a:pt x="94" y="0"/>
                      <a:pt x="94" y="0"/>
                      <a:pt x="94" y="0"/>
                    </a:cubicBezTo>
                    <a:cubicBezTo>
                      <a:pt x="302" y="0"/>
                      <a:pt x="302" y="0"/>
                      <a:pt x="302" y="0"/>
                    </a:cubicBezTo>
                    <a:cubicBezTo>
                      <a:pt x="270" y="389"/>
                      <a:pt x="270" y="389"/>
                      <a:pt x="270" y="389"/>
                    </a:cubicBezTo>
                    <a:cubicBezTo>
                      <a:pt x="270" y="389"/>
                      <a:pt x="270" y="389"/>
                      <a:pt x="270" y="389"/>
                    </a:cubicBezTo>
                    <a:cubicBezTo>
                      <a:pt x="335" y="306"/>
                      <a:pt x="418" y="261"/>
                      <a:pt x="517" y="261"/>
                    </a:cubicBezTo>
                    <a:cubicBezTo>
                      <a:pt x="517" y="261"/>
                      <a:pt x="517" y="261"/>
                      <a:pt x="517" y="261"/>
                    </a:cubicBezTo>
                    <a:cubicBezTo>
                      <a:pt x="517" y="261"/>
                      <a:pt x="517" y="261"/>
                      <a:pt x="517" y="261"/>
                    </a:cubicBezTo>
                    <a:cubicBezTo>
                      <a:pt x="627" y="267"/>
                      <a:pt x="704" y="311"/>
                      <a:pt x="759" y="395"/>
                    </a:cubicBezTo>
                    <a:cubicBezTo>
                      <a:pt x="803" y="473"/>
                      <a:pt x="819" y="567"/>
                      <a:pt x="808" y="6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2171" tIns="56084" rIns="112171" bIns="56084" numCol="1" anchor="t" anchorCtr="0" compatLnSpc="1"/>
              <a:lstStyle/>
              <a:p>
                <a:pPr algn="ctr"/>
                <a:endParaRPr lang="zh-CN" altLang="en-US" sz="2205">
                  <a:solidFill>
                    <a:schemeClr val="bg1"/>
                  </a:solidFill>
                  <a:latin typeface="微软雅黑" panose="020B0503020204020204" pitchFamily="34" charset="-122"/>
                  <a:ea typeface="微软雅黑" panose="020B0503020204020204" pitchFamily="34" charset="-122"/>
                </a:endParaRPr>
              </a:p>
            </p:txBody>
          </p:sp>
          <p:sp>
            <p:nvSpPr>
              <p:cNvPr id="15" name="Freeform 7"/>
              <p:cNvSpPr/>
              <p:nvPr>
                <p:custDataLst>
                  <p:tags r:id="rId4"/>
                </p:custDataLst>
              </p:nvPr>
            </p:nvSpPr>
            <p:spPr bwMode="auto">
              <a:xfrm>
                <a:off x="4203701" y="1306513"/>
                <a:ext cx="582613" cy="584200"/>
              </a:xfrm>
              <a:custGeom>
                <a:avLst/>
                <a:gdLst>
                  <a:gd name="T0" fmla="*/ 216 w 939"/>
                  <a:gd name="T1" fmla="*/ 938 h 938"/>
                  <a:gd name="T2" fmla="*/ 0 w 939"/>
                  <a:gd name="T3" fmla="*/ 938 h 938"/>
                  <a:gd name="T4" fmla="*/ 72 w 939"/>
                  <a:gd name="T5" fmla="*/ 113 h 938"/>
                  <a:gd name="T6" fmla="*/ 276 w 939"/>
                  <a:gd name="T7" fmla="*/ 113 h 938"/>
                  <a:gd name="T8" fmla="*/ 271 w 939"/>
                  <a:gd name="T9" fmla="*/ 170 h 938"/>
                  <a:gd name="T10" fmla="*/ 757 w 939"/>
                  <a:gd name="T11" fmla="*/ 57 h 938"/>
                  <a:gd name="T12" fmla="*/ 762 w 939"/>
                  <a:gd name="T13" fmla="*/ 0 h 938"/>
                  <a:gd name="T14" fmla="*/ 850 w 939"/>
                  <a:gd name="T15" fmla="*/ 68 h 938"/>
                  <a:gd name="T16" fmla="*/ 939 w 939"/>
                  <a:gd name="T17" fmla="*/ 130 h 938"/>
                  <a:gd name="T18" fmla="*/ 845 w 939"/>
                  <a:gd name="T19" fmla="*/ 175 h 938"/>
                  <a:gd name="T20" fmla="*/ 745 w 939"/>
                  <a:gd name="T21" fmla="*/ 221 h 938"/>
                  <a:gd name="T22" fmla="*/ 745 w 939"/>
                  <a:gd name="T23" fmla="*/ 192 h 938"/>
                  <a:gd name="T24" fmla="*/ 216 w 939"/>
                  <a:gd name="T25" fmla="*/ 938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9" h="938">
                    <a:moveTo>
                      <a:pt x="216" y="938"/>
                    </a:moveTo>
                    <a:cubicBezTo>
                      <a:pt x="0" y="938"/>
                      <a:pt x="0" y="938"/>
                      <a:pt x="0" y="938"/>
                    </a:cubicBezTo>
                    <a:cubicBezTo>
                      <a:pt x="72" y="113"/>
                      <a:pt x="72" y="113"/>
                      <a:pt x="72" y="113"/>
                    </a:cubicBezTo>
                    <a:cubicBezTo>
                      <a:pt x="276" y="113"/>
                      <a:pt x="276" y="113"/>
                      <a:pt x="276" y="113"/>
                    </a:cubicBezTo>
                    <a:cubicBezTo>
                      <a:pt x="271" y="170"/>
                      <a:pt x="271" y="170"/>
                      <a:pt x="271" y="170"/>
                    </a:cubicBezTo>
                    <a:cubicBezTo>
                      <a:pt x="265" y="226"/>
                      <a:pt x="354" y="124"/>
                      <a:pt x="757" y="57"/>
                    </a:cubicBezTo>
                    <a:cubicBezTo>
                      <a:pt x="762" y="0"/>
                      <a:pt x="762" y="0"/>
                      <a:pt x="762" y="0"/>
                    </a:cubicBezTo>
                    <a:cubicBezTo>
                      <a:pt x="850" y="68"/>
                      <a:pt x="850" y="68"/>
                      <a:pt x="850" y="68"/>
                    </a:cubicBezTo>
                    <a:cubicBezTo>
                      <a:pt x="939" y="130"/>
                      <a:pt x="939" y="130"/>
                      <a:pt x="939" y="130"/>
                    </a:cubicBezTo>
                    <a:cubicBezTo>
                      <a:pt x="845" y="175"/>
                      <a:pt x="845" y="175"/>
                      <a:pt x="845" y="175"/>
                    </a:cubicBezTo>
                    <a:cubicBezTo>
                      <a:pt x="745" y="221"/>
                      <a:pt x="745" y="221"/>
                      <a:pt x="745" y="221"/>
                    </a:cubicBezTo>
                    <a:cubicBezTo>
                      <a:pt x="745" y="192"/>
                      <a:pt x="745" y="192"/>
                      <a:pt x="745" y="192"/>
                    </a:cubicBezTo>
                    <a:cubicBezTo>
                      <a:pt x="177" y="271"/>
                      <a:pt x="254" y="599"/>
                      <a:pt x="216" y="938"/>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112171" tIns="56084" rIns="112171" bIns="56084" numCol="1" anchor="t" anchorCtr="0" compatLnSpc="1"/>
              <a:lstStyle/>
              <a:p>
                <a:pPr algn="ctr"/>
                <a:endParaRPr lang="zh-CN" altLang="en-US" sz="2205">
                  <a:solidFill>
                    <a:schemeClr val="bg1"/>
                  </a:solidFill>
                  <a:latin typeface="微软雅黑" panose="020B0503020204020204" pitchFamily="34" charset="-122"/>
                  <a:ea typeface="微软雅黑" panose="020B0503020204020204" pitchFamily="34" charset="-122"/>
                </a:endParaRPr>
              </a:p>
            </p:txBody>
          </p:sp>
          <p:sp>
            <p:nvSpPr>
              <p:cNvPr id="16" name="Freeform 8"/>
              <p:cNvSpPr/>
              <p:nvPr>
                <p:custDataLst>
                  <p:tags r:id="rId5"/>
                </p:custDataLst>
              </p:nvPr>
            </p:nvSpPr>
            <p:spPr bwMode="auto">
              <a:xfrm>
                <a:off x="4471988" y="1381125"/>
                <a:ext cx="481013" cy="519112"/>
              </a:xfrm>
              <a:custGeom>
                <a:avLst/>
                <a:gdLst>
                  <a:gd name="T0" fmla="*/ 703 w 775"/>
                  <a:gd name="T1" fmla="*/ 812 h 834"/>
                  <a:gd name="T2" fmla="*/ 506 w 775"/>
                  <a:gd name="T3" fmla="*/ 812 h 834"/>
                  <a:gd name="T4" fmla="*/ 511 w 775"/>
                  <a:gd name="T5" fmla="*/ 740 h 834"/>
                  <a:gd name="T6" fmla="*/ 511 w 775"/>
                  <a:gd name="T7" fmla="*/ 701 h 834"/>
                  <a:gd name="T8" fmla="*/ 511 w 775"/>
                  <a:gd name="T9" fmla="*/ 701 h 834"/>
                  <a:gd name="T10" fmla="*/ 253 w 775"/>
                  <a:gd name="T11" fmla="*/ 834 h 834"/>
                  <a:gd name="T12" fmla="*/ 72 w 775"/>
                  <a:gd name="T13" fmla="*/ 762 h 834"/>
                  <a:gd name="T14" fmla="*/ 6 w 775"/>
                  <a:gd name="T15" fmla="*/ 534 h 834"/>
                  <a:gd name="T16" fmla="*/ 33 w 775"/>
                  <a:gd name="T17" fmla="*/ 245 h 834"/>
                  <a:gd name="T18" fmla="*/ 253 w 775"/>
                  <a:gd name="T19" fmla="*/ 173 h 834"/>
                  <a:gd name="T20" fmla="*/ 220 w 775"/>
                  <a:gd name="T21" fmla="*/ 506 h 834"/>
                  <a:gd name="T22" fmla="*/ 346 w 775"/>
                  <a:gd name="T23" fmla="*/ 656 h 834"/>
                  <a:gd name="T24" fmla="*/ 473 w 775"/>
                  <a:gd name="T25" fmla="*/ 601 h 834"/>
                  <a:gd name="T26" fmla="*/ 522 w 775"/>
                  <a:gd name="T27" fmla="*/ 473 h 834"/>
                  <a:gd name="T28" fmla="*/ 566 w 775"/>
                  <a:gd name="T29" fmla="*/ 0 h 834"/>
                  <a:gd name="T30" fmla="*/ 775 w 775"/>
                  <a:gd name="T31" fmla="*/ 0 h 834"/>
                  <a:gd name="T32" fmla="*/ 703 w 775"/>
                  <a:gd name="T33" fmla="*/ 812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5" h="834">
                    <a:moveTo>
                      <a:pt x="703" y="812"/>
                    </a:moveTo>
                    <a:cubicBezTo>
                      <a:pt x="506" y="812"/>
                      <a:pt x="506" y="812"/>
                      <a:pt x="506" y="812"/>
                    </a:cubicBezTo>
                    <a:cubicBezTo>
                      <a:pt x="511" y="740"/>
                      <a:pt x="511" y="740"/>
                      <a:pt x="511" y="740"/>
                    </a:cubicBezTo>
                    <a:cubicBezTo>
                      <a:pt x="511" y="712"/>
                      <a:pt x="511" y="701"/>
                      <a:pt x="511" y="701"/>
                    </a:cubicBezTo>
                    <a:cubicBezTo>
                      <a:pt x="511" y="701"/>
                      <a:pt x="511" y="701"/>
                      <a:pt x="511" y="701"/>
                    </a:cubicBezTo>
                    <a:cubicBezTo>
                      <a:pt x="451" y="790"/>
                      <a:pt x="363" y="834"/>
                      <a:pt x="253" y="834"/>
                    </a:cubicBezTo>
                    <a:cubicBezTo>
                      <a:pt x="181" y="834"/>
                      <a:pt x="121" y="812"/>
                      <a:pt x="72" y="762"/>
                    </a:cubicBezTo>
                    <a:cubicBezTo>
                      <a:pt x="22" y="706"/>
                      <a:pt x="0" y="634"/>
                      <a:pt x="6" y="534"/>
                    </a:cubicBezTo>
                    <a:cubicBezTo>
                      <a:pt x="33" y="245"/>
                      <a:pt x="33" y="245"/>
                      <a:pt x="33" y="245"/>
                    </a:cubicBezTo>
                    <a:cubicBezTo>
                      <a:pt x="105" y="178"/>
                      <a:pt x="176" y="178"/>
                      <a:pt x="253" y="173"/>
                    </a:cubicBezTo>
                    <a:cubicBezTo>
                      <a:pt x="220" y="506"/>
                      <a:pt x="220" y="506"/>
                      <a:pt x="220" y="506"/>
                    </a:cubicBezTo>
                    <a:cubicBezTo>
                      <a:pt x="214" y="606"/>
                      <a:pt x="253" y="656"/>
                      <a:pt x="346" y="656"/>
                    </a:cubicBezTo>
                    <a:cubicBezTo>
                      <a:pt x="396" y="656"/>
                      <a:pt x="440" y="640"/>
                      <a:pt x="473" y="601"/>
                    </a:cubicBezTo>
                    <a:cubicBezTo>
                      <a:pt x="500" y="567"/>
                      <a:pt x="517" y="523"/>
                      <a:pt x="522" y="473"/>
                    </a:cubicBezTo>
                    <a:cubicBezTo>
                      <a:pt x="566" y="0"/>
                      <a:pt x="566" y="0"/>
                      <a:pt x="566" y="0"/>
                    </a:cubicBezTo>
                    <a:cubicBezTo>
                      <a:pt x="775" y="0"/>
                      <a:pt x="775" y="0"/>
                      <a:pt x="775" y="0"/>
                    </a:cubicBezTo>
                    <a:cubicBezTo>
                      <a:pt x="703" y="812"/>
                      <a:pt x="703" y="812"/>
                      <a:pt x="703" y="8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2171" tIns="56084" rIns="112171" bIns="56084" numCol="1" anchor="t" anchorCtr="0" compatLnSpc="1"/>
              <a:lstStyle/>
              <a:p>
                <a:pPr algn="ctr"/>
                <a:endParaRPr lang="zh-CN" altLang="en-US" sz="2205">
                  <a:solidFill>
                    <a:schemeClr val="bg1"/>
                  </a:solidFill>
                  <a:latin typeface="微软雅黑" panose="020B0503020204020204" pitchFamily="34" charset="-122"/>
                  <a:ea typeface="微软雅黑" panose="020B0503020204020204" pitchFamily="34" charset="-122"/>
                </a:endParaRPr>
              </a:p>
            </p:txBody>
          </p:sp>
          <p:sp>
            <p:nvSpPr>
              <p:cNvPr id="17" name="Freeform 9"/>
              <p:cNvSpPr/>
              <p:nvPr>
                <p:custDataLst>
                  <p:tags r:id="rId6"/>
                </p:custDataLst>
              </p:nvPr>
            </p:nvSpPr>
            <p:spPr bwMode="auto">
              <a:xfrm>
                <a:off x="4972051" y="1362075"/>
                <a:ext cx="479425" cy="528637"/>
              </a:xfrm>
              <a:custGeom>
                <a:avLst/>
                <a:gdLst>
                  <a:gd name="T0" fmla="*/ 719 w 774"/>
                  <a:gd name="T1" fmla="*/ 849 h 849"/>
                  <a:gd name="T2" fmla="*/ 507 w 774"/>
                  <a:gd name="T3" fmla="*/ 849 h 849"/>
                  <a:gd name="T4" fmla="*/ 550 w 774"/>
                  <a:gd name="T5" fmla="*/ 351 h 849"/>
                  <a:gd name="T6" fmla="*/ 534 w 774"/>
                  <a:gd name="T7" fmla="*/ 227 h 849"/>
                  <a:gd name="T8" fmla="*/ 430 w 774"/>
                  <a:gd name="T9" fmla="*/ 187 h 849"/>
                  <a:gd name="T10" fmla="*/ 250 w 774"/>
                  <a:gd name="T11" fmla="*/ 380 h 849"/>
                  <a:gd name="T12" fmla="*/ 212 w 774"/>
                  <a:gd name="T13" fmla="*/ 849 h 849"/>
                  <a:gd name="T14" fmla="*/ 0 w 774"/>
                  <a:gd name="T15" fmla="*/ 849 h 849"/>
                  <a:gd name="T16" fmla="*/ 70 w 774"/>
                  <a:gd name="T17" fmla="*/ 23 h 849"/>
                  <a:gd name="T18" fmla="*/ 272 w 774"/>
                  <a:gd name="T19" fmla="*/ 23 h 849"/>
                  <a:gd name="T20" fmla="*/ 261 w 774"/>
                  <a:gd name="T21" fmla="*/ 102 h 849"/>
                  <a:gd name="T22" fmla="*/ 261 w 774"/>
                  <a:gd name="T23" fmla="*/ 148 h 849"/>
                  <a:gd name="T24" fmla="*/ 261 w 774"/>
                  <a:gd name="T25" fmla="*/ 148 h 849"/>
                  <a:gd name="T26" fmla="*/ 381 w 774"/>
                  <a:gd name="T27" fmla="*/ 40 h 849"/>
                  <a:gd name="T28" fmla="*/ 529 w 774"/>
                  <a:gd name="T29" fmla="*/ 0 h 849"/>
                  <a:gd name="T30" fmla="*/ 747 w 774"/>
                  <a:gd name="T31" fmla="*/ 131 h 849"/>
                  <a:gd name="T32" fmla="*/ 769 w 774"/>
                  <a:gd name="T33" fmla="*/ 278 h 849"/>
                  <a:gd name="T34" fmla="*/ 719 w 774"/>
                  <a:gd name="T35" fmla="*/ 849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4" h="849">
                    <a:moveTo>
                      <a:pt x="719" y="849"/>
                    </a:moveTo>
                    <a:cubicBezTo>
                      <a:pt x="507" y="849"/>
                      <a:pt x="507" y="849"/>
                      <a:pt x="507" y="849"/>
                    </a:cubicBezTo>
                    <a:cubicBezTo>
                      <a:pt x="550" y="351"/>
                      <a:pt x="550" y="351"/>
                      <a:pt x="550" y="351"/>
                    </a:cubicBezTo>
                    <a:cubicBezTo>
                      <a:pt x="556" y="295"/>
                      <a:pt x="550" y="255"/>
                      <a:pt x="534" y="227"/>
                    </a:cubicBezTo>
                    <a:cubicBezTo>
                      <a:pt x="518" y="199"/>
                      <a:pt x="480" y="187"/>
                      <a:pt x="430" y="187"/>
                    </a:cubicBezTo>
                    <a:cubicBezTo>
                      <a:pt x="321" y="187"/>
                      <a:pt x="261" y="249"/>
                      <a:pt x="250" y="380"/>
                    </a:cubicBezTo>
                    <a:cubicBezTo>
                      <a:pt x="212" y="849"/>
                      <a:pt x="212" y="849"/>
                      <a:pt x="212" y="849"/>
                    </a:cubicBezTo>
                    <a:cubicBezTo>
                      <a:pt x="0" y="849"/>
                      <a:pt x="0" y="849"/>
                      <a:pt x="0" y="849"/>
                    </a:cubicBezTo>
                    <a:cubicBezTo>
                      <a:pt x="70" y="23"/>
                      <a:pt x="70" y="23"/>
                      <a:pt x="70" y="23"/>
                    </a:cubicBezTo>
                    <a:cubicBezTo>
                      <a:pt x="272" y="23"/>
                      <a:pt x="272" y="23"/>
                      <a:pt x="272" y="23"/>
                    </a:cubicBezTo>
                    <a:cubicBezTo>
                      <a:pt x="261" y="102"/>
                      <a:pt x="261" y="102"/>
                      <a:pt x="261" y="102"/>
                    </a:cubicBezTo>
                    <a:cubicBezTo>
                      <a:pt x="261" y="131"/>
                      <a:pt x="261" y="148"/>
                      <a:pt x="261" y="148"/>
                    </a:cubicBezTo>
                    <a:cubicBezTo>
                      <a:pt x="261" y="148"/>
                      <a:pt x="261" y="148"/>
                      <a:pt x="261" y="148"/>
                    </a:cubicBezTo>
                    <a:cubicBezTo>
                      <a:pt x="294" y="102"/>
                      <a:pt x="332" y="63"/>
                      <a:pt x="381" y="40"/>
                    </a:cubicBezTo>
                    <a:cubicBezTo>
                      <a:pt x="425" y="12"/>
                      <a:pt x="480" y="0"/>
                      <a:pt x="529" y="0"/>
                    </a:cubicBezTo>
                    <a:cubicBezTo>
                      <a:pt x="632" y="0"/>
                      <a:pt x="709" y="46"/>
                      <a:pt x="747" y="131"/>
                    </a:cubicBezTo>
                    <a:cubicBezTo>
                      <a:pt x="769" y="170"/>
                      <a:pt x="774" y="221"/>
                      <a:pt x="769" y="278"/>
                    </a:cubicBezTo>
                    <a:cubicBezTo>
                      <a:pt x="719" y="849"/>
                      <a:pt x="719" y="849"/>
                      <a:pt x="719" y="8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2171" tIns="56084" rIns="112171" bIns="56084" numCol="1" anchor="t" anchorCtr="0" compatLnSpc="1"/>
              <a:lstStyle/>
              <a:p>
                <a:pPr algn="ctr"/>
                <a:endParaRPr lang="zh-CN" altLang="en-US" sz="2205">
                  <a:solidFill>
                    <a:schemeClr val="bg1"/>
                  </a:solidFill>
                  <a:latin typeface="微软雅黑" panose="020B0503020204020204" pitchFamily="34" charset="-122"/>
                  <a:ea typeface="微软雅黑" panose="020B0503020204020204" pitchFamily="34" charset="-122"/>
                </a:endParaRPr>
              </a:p>
            </p:txBody>
          </p:sp>
        </p:grpSp>
        <p:sp>
          <p:nvSpPr>
            <p:cNvPr id="12" name="文本框 11"/>
            <p:cNvSpPr txBox="1"/>
            <p:nvPr>
              <p:custDataLst>
                <p:tags r:id="rId1"/>
              </p:custDataLst>
            </p:nvPr>
          </p:nvSpPr>
          <p:spPr>
            <a:xfrm>
              <a:off x="5757302" y="2992467"/>
              <a:ext cx="2355938" cy="690848"/>
            </a:xfrm>
            <a:prstGeom prst="rect">
              <a:avLst/>
            </a:prstGeom>
            <a:noFill/>
          </p:spPr>
          <p:txBody>
            <a:bodyPr wrap="square" rtlCol="0">
              <a:spAutoFit/>
            </a:bodyPr>
            <a:lstStyle/>
            <a:p>
              <a:r>
                <a:rPr kumimoji="1" lang="zh-CN" altLang="en-US" sz="4905" b="1" dirty="0">
                  <a:solidFill>
                    <a:schemeClr val="bg1"/>
                  </a:solidFill>
                  <a:latin typeface="微软雅黑" panose="020B0503020204020204" pitchFamily="34" charset="-122"/>
                  <a:ea typeface="微软雅黑" panose="020B0503020204020204" pitchFamily="34" charset="-122"/>
                </a:rPr>
                <a:t>亿邦智库</a:t>
              </a:r>
            </a:p>
          </p:txBody>
        </p:sp>
      </p:grpSp>
      <p:sp>
        <p:nvSpPr>
          <p:cNvPr id="2" name="文本框 1"/>
          <p:cNvSpPr txBox="1"/>
          <p:nvPr/>
        </p:nvSpPr>
        <p:spPr>
          <a:xfrm>
            <a:off x="2857156" y="1532557"/>
            <a:ext cx="34541928" cy="880306"/>
          </a:xfrm>
          <a:prstGeom prst="rect">
            <a:avLst/>
          </a:prstGeom>
          <a:noFill/>
        </p:spPr>
        <p:txBody>
          <a:bodyPr wrap="square">
            <a:spAutoFit/>
          </a:bodyPr>
          <a:lstStyle/>
          <a:p>
            <a:pPr defTabSz="1083945" eaLnBrk="0" fontAlgn="base" hangingPunct="0">
              <a:lnSpc>
                <a:spcPct val="90000"/>
              </a:lnSpc>
              <a:spcBef>
                <a:spcPct val="0"/>
              </a:spcBef>
              <a:spcAft>
                <a:spcPct val="0"/>
              </a:spcAft>
            </a:pPr>
            <a:r>
              <a:rPr kumimoji="1" lang="zh-CN" altLang="en-US" sz="5690" b="1" dirty="0">
                <a:solidFill>
                  <a:schemeClr val="bg1"/>
                </a:solidFill>
                <a:latin typeface="微软雅黑" panose="020B0503020204020204" pitchFamily="34" charset="-122"/>
                <a:ea typeface="微软雅黑" panose="020B0503020204020204" pitchFamily="34" charset="-122"/>
                <a:cs typeface="+mj-cs"/>
              </a:rPr>
              <a:t>高技术</a:t>
            </a:r>
            <a:r>
              <a:rPr kumimoji="1" lang="en-US" altLang="zh-CN" sz="5690" b="1" dirty="0">
                <a:solidFill>
                  <a:schemeClr val="bg1"/>
                </a:solidFill>
                <a:latin typeface="微软雅黑" panose="020B0503020204020204" pitchFamily="34" charset="-122"/>
                <a:ea typeface="微软雅黑" panose="020B0503020204020204" pitchFamily="34" charset="-122"/>
                <a:cs typeface="+mj-cs"/>
              </a:rPr>
              <a:t>/</a:t>
            </a:r>
            <a:r>
              <a:rPr kumimoji="1" lang="zh-CN" altLang="en-US" sz="5690" b="1" dirty="0">
                <a:solidFill>
                  <a:schemeClr val="bg1"/>
                </a:solidFill>
                <a:latin typeface="微软雅黑" panose="020B0503020204020204" pitchFamily="34" charset="-122"/>
                <a:ea typeface="微软雅黑" panose="020B0503020204020204" pitchFamily="34" charset="-122"/>
                <a:cs typeface="+mj-cs"/>
              </a:rPr>
              <a:t>服务出海：数据引发跨境服务互联效应，形成方案化、集成化、智能化的全球竞争力</a:t>
            </a:r>
          </a:p>
        </p:txBody>
      </p:sp>
      <p:grpSp>
        <p:nvGrpSpPr>
          <p:cNvPr id="3" name="组合 2"/>
          <p:cNvGrpSpPr/>
          <p:nvPr/>
        </p:nvGrpSpPr>
        <p:grpSpPr>
          <a:xfrm>
            <a:off x="4038672" y="11859167"/>
            <a:ext cx="1440000" cy="2077005"/>
            <a:chOff x="9590383" y="2564380"/>
            <a:chExt cx="1440000" cy="2077005"/>
          </a:xfrm>
        </p:grpSpPr>
        <p:pic>
          <p:nvPicPr>
            <p:cNvPr id="4" name="图形 3" descr="卡车 纯色填充"/>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90383" y="2564380"/>
              <a:ext cx="1440000" cy="1440000"/>
            </a:xfrm>
            <a:prstGeom prst="rect">
              <a:avLst/>
            </a:prstGeom>
          </p:spPr>
        </p:pic>
        <p:sp>
          <p:nvSpPr>
            <p:cNvPr id="5" name="文本框 4"/>
            <p:cNvSpPr txBox="1"/>
            <p:nvPr/>
          </p:nvSpPr>
          <p:spPr>
            <a:xfrm>
              <a:off x="9756385" y="3995054"/>
              <a:ext cx="1107996" cy="646331"/>
            </a:xfrm>
            <a:prstGeom prst="rect">
              <a:avLst/>
            </a:prstGeom>
            <a:noFill/>
          </p:spPr>
          <p:txBody>
            <a:bodyPr wrap="none"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物流</a:t>
              </a:r>
            </a:p>
          </p:txBody>
        </p:sp>
      </p:grpSp>
      <p:grpSp>
        <p:nvGrpSpPr>
          <p:cNvPr id="6" name="组合 5"/>
          <p:cNvGrpSpPr/>
          <p:nvPr/>
        </p:nvGrpSpPr>
        <p:grpSpPr>
          <a:xfrm>
            <a:off x="4038672" y="5744525"/>
            <a:ext cx="1440000" cy="2086331"/>
            <a:chOff x="12281331" y="2564379"/>
            <a:chExt cx="1440000" cy="2086331"/>
          </a:xfrm>
        </p:grpSpPr>
        <p:pic>
          <p:nvPicPr>
            <p:cNvPr id="7" name="图形 6" descr="硬币 纯色填充"/>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2281331" y="2564379"/>
              <a:ext cx="1440000" cy="1440000"/>
            </a:xfrm>
            <a:prstGeom prst="rect">
              <a:avLst/>
            </a:prstGeom>
          </p:spPr>
        </p:pic>
        <p:sp>
          <p:nvSpPr>
            <p:cNvPr id="8" name="文本框 7"/>
            <p:cNvSpPr txBox="1"/>
            <p:nvPr/>
          </p:nvSpPr>
          <p:spPr>
            <a:xfrm>
              <a:off x="12408043" y="4004379"/>
              <a:ext cx="1107996" cy="646331"/>
            </a:xfrm>
            <a:prstGeom prst="rect">
              <a:avLst/>
            </a:prstGeom>
            <a:noFill/>
          </p:spPr>
          <p:txBody>
            <a:bodyPr wrap="none"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金融</a:t>
              </a:r>
            </a:p>
          </p:txBody>
        </p:sp>
      </p:grpSp>
      <p:grpSp>
        <p:nvGrpSpPr>
          <p:cNvPr id="9" name="组合 8"/>
          <p:cNvGrpSpPr/>
          <p:nvPr/>
        </p:nvGrpSpPr>
        <p:grpSpPr>
          <a:xfrm>
            <a:off x="24263220" y="11859167"/>
            <a:ext cx="1440000" cy="2086330"/>
            <a:chOff x="14972279" y="2555054"/>
            <a:chExt cx="1440000" cy="2086330"/>
          </a:xfrm>
        </p:grpSpPr>
        <p:pic>
          <p:nvPicPr>
            <p:cNvPr id="18" name="图形 17" descr="盒子 纯色填充"/>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4972279" y="2555054"/>
              <a:ext cx="1440000" cy="1440000"/>
            </a:xfrm>
            <a:prstGeom prst="rect">
              <a:avLst/>
            </a:prstGeom>
          </p:spPr>
        </p:pic>
        <p:sp>
          <p:nvSpPr>
            <p:cNvPr id="19" name="文本框 18"/>
            <p:cNvSpPr txBox="1"/>
            <p:nvPr/>
          </p:nvSpPr>
          <p:spPr>
            <a:xfrm>
              <a:off x="15138288" y="3995053"/>
              <a:ext cx="1107996" cy="646331"/>
            </a:xfrm>
            <a:prstGeom prst="rect">
              <a:avLst/>
            </a:prstGeom>
            <a:noFill/>
          </p:spPr>
          <p:txBody>
            <a:bodyPr wrap="none" rtlCol="0">
              <a:spAutoFit/>
            </a:bodyPr>
            <a:lstStyle/>
            <a:p>
              <a:pPr algn="ctr"/>
              <a:r>
                <a:rPr lang="zh-CN" altLang="en-US" sz="3600" b="1" dirty="0">
                  <a:solidFill>
                    <a:schemeClr val="bg1"/>
                  </a:solidFill>
                  <a:latin typeface="微软雅黑" panose="020B0503020204020204" pitchFamily="34" charset="-122"/>
                  <a:ea typeface="微软雅黑" panose="020B0503020204020204" pitchFamily="34" charset="-122"/>
                </a:rPr>
                <a:t>技术</a:t>
              </a:r>
            </a:p>
          </p:txBody>
        </p:sp>
      </p:grpSp>
      <p:grpSp>
        <p:nvGrpSpPr>
          <p:cNvPr id="20" name="组合 19"/>
          <p:cNvGrpSpPr/>
          <p:nvPr/>
        </p:nvGrpSpPr>
        <p:grpSpPr>
          <a:xfrm>
            <a:off x="24263220" y="5733742"/>
            <a:ext cx="1440000" cy="2086330"/>
            <a:chOff x="17663227" y="2555053"/>
            <a:chExt cx="1440000" cy="2086330"/>
          </a:xfrm>
        </p:grpSpPr>
        <p:pic>
          <p:nvPicPr>
            <p:cNvPr id="21" name="图形 20" descr="市场营销 纯色填充"/>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7663227" y="2555053"/>
              <a:ext cx="1440000" cy="1440000"/>
            </a:xfrm>
            <a:prstGeom prst="rect">
              <a:avLst/>
            </a:prstGeom>
          </p:spPr>
        </p:pic>
        <p:sp>
          <p:nvSpPr>
            <p:cNvPr id="22" name="文本框 21"/>
            <p:cNvSpPr txBox="1"/>
            <p:nvPr/>
          </p:nvSpPr>
          <p:spPr>
            <a:xfrm>
              <a:off x="17829229" y="3995052"/>
              <a:ext cx="1107996" cy="646331"/>
            </a:xfrm>
            <a:prstGeom prst="rect">
              <a:avLst/>
            </a:prstGeom>
            <a:noFill/>
          </p:spPr>
          <p:txBody>
            <a:bodyPr wrap="none" rtlCol="0">
              <a:spAutoFit/>
            </a:bodyPr>
            <a:lstStyle/>
            <a:p>
              <a:pPr algn="ctr"/>
              <a:r>
                <a:rPr lang="zh-CN" altLang="en-US" sz="3600" b="1" dirty="0">
                  <a:solidFill>
                    <a:schemeClr val="bg1"/>
                  </a:solidFill>
                  <a:latin typeface="微软雅黑" panose="020B0503020204020204" pitchFamily="34" charset="-122"/>
                  <a:ea typeface="微软雅黑" panose="020B0503020204020204" pitchFamily="34" charset="-122"/>
                </a:rPr>
                <a:t>营销</a:t>
              </a:r>
              <a:endParaRPr lang="en-US" altLang="zh-CN" sz="3600" b="1" dirty="0">
                <a:solidFill>
                  <a:schemeClr val="bg1"/>
                </a:solidFill>
                <a:latin typeface="微软雅黑" panose="020B0503020204020204" pitchFamily="34" charset="-122"/>
                <a:ea typeface="微软雅黑" panose="020B0503020204020204" pitchFamily="34" charset="-122"/>
              </a:endParaRPr>
            </a:p>
          </p:txBody>
        </p:sp>
      </p:grpSp>
      <p:sp>
        <p:nvSpPr>
          <p:cNvPr id="23" name="椭圆 22"/>
          <p:cNvSpPr/>
          <p:nvPr/>
        </p:nvSpPr>
        <p:spPr>
          <a:xfrm>
            <a:off x="7567751" y="12521774"/>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8472237" y="11575832"/>
            <a:ext cx="553998" cy="707886"/>
          </a:xfrm>
          <a:prstGeom prst="rect">
            <a:avLst/>
          </a:prstGeom>
          <a:noFill/>
        </p:spPr>
        <p:txBody>
          <a:bodyPr vert="eaVert" wrap="none" rtlCol="0">
            <a:spAutoFit/>
          </a:bodyPr>
          <a:lstStyle/>
          <a:p>
            <a:pPr algn="r"/>
            <a:r>
              <a:rPr lang="zh-CN" altLang="en-US" sz="2400" b="1" dirty="0">
                <a:solidFill>
                  <a:schemeClr val="bg1"/>
                </a:solidFill>
                <a:latin typeface="微软雅黑" panose="020B0503020204020204" pitchFamily="34" charset="-122"/>
                <a:ea typeface="微软雅黑" panose="020B0503020204020204" pitchFamily="34" charset="-122"/>
              </a:rPr>
              <a:t>关务</a:t>
            </a:r>
          </a:p>
        </p:txBody>
      </p:sp>
      <p:sp>
        <p:nvSpPr>
          <p:cNvPr id="25" name="椭圆 24"/>
          <p:cNvSpPr/>
          <p:nvPr/>
        </p:nvSpPr>
        <p:spPr>
          <a:xfrm>
            <a:off x="8583630" y="12521774"/>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9469186" y="11575832"/>
            <a:ext cx="553998" cy="707886"/>
          </a:xfrm>
          <a:prstGeom prst="rect">
            <a:avLst/>
          </a:prstGeom>
          <a:noFill/>
        </p:spPr>
        <p:txBody>
          <a:bodyPr vert="eaVert" wrap="none" rtlCol="0">
            <a:spAutoFit/>
          </a:bodyPr>
          <a:lstStyle/>
          <a:p>
            <a:pPr algn="r"/>
            <a:r>
              <a:rPr lang="zh-CN" altLang="en-US" sz="2400" b="1" dirty="0">
                <a:solidFill>
                  <a:schemeClr val="bg1"/>
                </a:solidFill>
                <a:latin typeface="微软雅黑" panose="020B0503020204020204" pitchFamily="34" charset="-122"/>
                <a:ea typeface="微软雅黑" panose="020B0503020204020204" pitchFamily="34" charset="-122"/>
              </a:rPr>
              <a:t>税务</a:t>
            </a:r>
          </a:p>
        </p:txBody>
      </p:sp>
      <p:sp>
        <p:nvSpPr>
          <p:cNvPr id="27" name="椭圆 26"/>
          <p:cNvSpPr/>
          <p:nvPr/>
        </p:nvSpPr>
        <p:spPr>
          <a:xfrm>
            <a:off x="9599509" y="12521774"/>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6551872" y="12521774"/>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7434446" y="11558881"/>
            <a:ext cx="553998" cy="707886"/>
          </a:xfrm>
          <a:prstGeom prst="rect">
            <a:avLst/>
          </a:prstGeom>
          <a:noFill/>
        </p:spPr>
        <p:txBody>
          <a:bodyPr vert="eaVert" wrap="none" rtlCol="0">
            <a:spAutoFit/>
          </a:bodyPr>
          <a:lstStyle/>
          <a:p>
            <a:pPr algn="r"/>
            <a:r>
              <a:rPr lang="zh-CN" altLang="en-US" sz="2400" b="1" dirty="0">
                <a:solidFill>
                  <a:schemeClr val="bg1"/>
                </a:solidFill>
                <a:latin typeface="微软雅黑" panose="020B0503020204020204" pitchFamily="34" charset="-122"/>
                <a:ea typeface="微软雅黑" panose="020B0503020204020204" pitchFamily="34" charset="-122"/>
              </a:rPr>
              <a:t>仓配</a:t>
            </a:r>
          </a:p>
        </p:txBody>
      </p:sp>
      <p:sp>
        <p:nvSpPr>
          <p:cNvPr id="30" name="椭圆 29"/>
          <p:cNvSpPr/>
          <p:nvPr/>
        </p:nvSpPr>
        <p:spPr>
          <a:xfrm>
            <a:off x="10650343" y="12521774"/>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左中括号 30"/>
          <p:cNvSpPr/>
          <p:nvPr/>
        </p:nvSpPr>
        <p:spPr>
          <a:xfrm rot="16200000" flipV="1">
            <a:off x="8657872" y="10996125"/>
            <a:ext cx="180000" cy="4392000"/>
          </a:xfrm>
          <a:prstGeom prst="leftBracket">
            <a:avLst/>
          </a:prstGeom>
          <a:noFill/>
          <a:ln w="3810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2" name="文本框 31"/>
          <p:cNvSpPr txBox="1"/>
          <p:nvPr/>
        </p:nvSpPr>
        <p:spPr>
          <a:xfrm>
            <a:off x="7594079" y="13461661"/>
            <a:ext cx="2646878" cy="461665"/>
          </a:xfrm>
          <a:prstGeom prst="rect">
            <a:avLst/>
          </a:prstGeom>
          <a:noFill/>
        </p:spPr>
        <p:txBody>
          <a:bodyPr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一站式供应链服务</a:t>
            </a:r>
          </a:p>
        </p:txBody>
      </p:sp>
      <p:cxnSp>
        <p:nvCxnSpPr>
          <p:cNvPr id="33" name="直线箭头连接符 4"/>
          <p:cNvCxnSpPr/>
          <p:nvPr/>
        </p:nvCxnSpPr>
        <p:spPr>
          <a:xfrm>
            <a:off x="5994887" y="6464525"/>
            <a:ext cx="6249954"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4" name="椭圆 33"/>
          <p:cNvSpPr/>
          <p:nvPr/>
        </p:nvSpPr>
        <p:spPr>
          <a:xfrm>
            <a:off x="7567751" y="6317369"/>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7470752" y="6857369"/>
            <a:ext cx="553998" cy="1323439"/>
          </a:xfrm>
          <a:prstGeom prst="rect">
            <a:avLst/>
          </a:prstGeom>
          <a:noFill/>
        </p:spPr>
        <p:txBody>
          <a:bodyPr vert="eaVert"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外汇管理</a:t>
            </a:r>
          </a:p>
        </p:txBody>
      </p:sp>
      <p:sp>
        <p:nvSpPr>
          <p:cNvPr id="36" name="椭圆 35"/>
          <p:cNvSpPr/>
          <p:nvPr/>
        </p:nvSpPr>
        <p:spPr>
          <a:xfrm>
            <a:off x="8583630" y="6317369"/>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8486631" y="6857369"/>
            <a:ext cx="553998" cy="707886"/>
          </a:xfrm>
          <a:prstGeom prst="rect">
            <a:avLst/>
          </a:prstGeom>
          <a:noFill/>
        </p:spPr>
        <p:txBody>
          <a:bodyPr vert="eaVert"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保险</a:t>
            </a:r>
          </a:p>
        </p:txBody>
      </p:sp>
      <p:sp>
        <p:nvSpPr>
          <p:cNvPr id="38" name="椭圆 37"/>
          <p:cNvSpPr/>
          <p:nvPr/>
        </p:nvSpPr>
        <p:spPr>
          <a:xfrm>
            <a:off x="9599509" y="6317369"/>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6551872" y="6317369"/>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6454873" y="6857369"/>
            <a:ext cx="553998" cy="2084866"/>
          </a:xfrm>
          <a:prstGeom prst="rect">
            <a:avLst/>
          </a:prstGeom>
          <a:noFill/>
        </p:spPr>
        <p:txBody>
          <a:bodyPr vert="eaVert"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海外收款</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收单</a:t>
            </a:r>
          </a:p>
        </p:txBody>
      </p:sp>
      <p:sp>
        <p:nvSpPr>
          <p:cNvPr id="41" name="椭圆 40"/>
          <p:cNvSpPr/>
          <p:nvPr/>
        </p:nvSpPr>
        <p:spPr>
          <a:xfrm>
            <a:off x="10572723" y="6317369"/>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左中括号 41"/>
          <p:cNvSpPr/>
          <p:nvPr/>
        </p:nvSpPr>
        <p:spPr>
          <a:xfrm rot="5400000">
            <a:off x="8627084" y="3658530"/>
            <a:ext cx="180000" cy="4330426"/>
          </a:xfrm>
          <a:prstGeom prst="leftBracket">
            <a:avLst/>
          </a:prstGeom>
          <a:noFill/>
          <a:ln w="3810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3" name="文本框 42"/>
          <p:cNvSpPr txBox="1"/>
          <p:nvPr/>
        </p:nvSpPr>
        <p:spPr>
          <a:xfrm>
            <a:off x="7729037" y="5151068"/>
            <a:ext cx="2031325" cy="461665"/>
          </a:xfrm>
          <a:prstGeom prst="rect">
            <a:avLst/>
          </a:prstGeom>
          <a:noFill/>
        </p:spPr>
        <p:txBody>
          <a:bodyPr wrap="non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金融解决方案</a:t>
            </a:r>
          </a:p>
        </p:txBody>
      </p:sp>
      <p:sp>
        <p:nvSpPr>
          <p:cNvPr id="44" name="文本框 43"/>
          <p:cNvSpPr txBox="1"/>
          <p:nvPr/>
        </p:nvSpPr>
        <p:spPr>
          <a:xfrm>
            <a:off x="6454873" y="10970851"/>
            <a:ext cx="553998" cy="1323439"/>
          </a:xfrm>
          <a:prstGeom prst="rect">
            <a:avLst/>
          </a:prstGeom>
          <a:noFill/>
        </p:spPr>
        <p:txBody>
          <a:bodyPr vert="eaVert" wrap="none" rtlCol="0">
            <a:spAutoFit/>
          </a:bodyPr>
          <a:lstStyle/>
          <a:p>
            <a:pPr algn="r"/>
            <a:r>
              <a:rPr lang="zh-CN" altLang="en-US" sz="2400" b="1" dirty="0">
                <a:solidFill>
                  <a:schemeClr val="bg1"/>
                </a:solidFill>
                <a:latin typeface="微软雅黑" panose="020B0503020204020204" pitchFamily="34" charset="-122"/>
                <a:ea typeface="微软雅黑" panose="020B0503020204020204" pitchFamily="34" charset="-122"/>
              </a:rPr>
              <a:t>干线运输</a:t>
            </a:r>
          </a:p>
        </p:txBody>
      </p:sp>
      <p:cxnSp>
        <p:nvCxnSpPr>
          <p:cNvPr id="45" name="连接符: 肘形 44"/>
          <p:cNvCxnSpPr/>
          <p:nvPr/>
        </p:nvCxnSpPr>
        <p:spPr>
          <a:xfrm flipV="1">
            <a:off x="6011751" y="9449050"/>
            <a:ext cx="7210990" cy="3258385"/>
          </a:xfrm>
          <a:prstGeom prst="bentConnector3">
            <a:avLst>
              <a:gd name="adj1" fmla="val 100018"/>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连接符: 肘形 45"/>
          <p:cNvCxnSpPr/>
          <p:nvPr/>
        </p:nvCxnSpPr>
        <p:spPr>
          <a:xfrm flipH="1" flipV="1">
            <a:off x="16870931" y="9450574"/>
            <a:ext cx="7210990" cy="3258385"/>
          </a:xfrm>
          <a:prstGeom prst="bentConnector3">
            <a:avLst>
              <a:gd name="adj1" fmla="val 100018"/>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7" name="椭圆 46"/>
          <p:cNvSpPr/>
          <p:nvPr/>
        </p:nvSpPr>
        <p:spPr>
          <a:xfrm>
            <a:off x="19231475" y="12529539"/>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49"/>
          <p:cNvSpPr txBox="1"/>
          <p:nvPr/>
        </p:nvSpPr>
        <p:spPr>
          <a:xfrm>
            <a:off x="20135961" y="9906856"/>
            <a:ext cx="553998" cy="2384627"/>
          </a:xfrm>
          <a:prstGeom prst="rect">
            <a:avLst/>
          </a:prstGeom>
          <a:noFill/>
        </p:spPr>
        <p:txBody>
          <a:bodyPr vert="eaVert" wrap="none" rtlCol="0">
            <a:spAutoFit/>
          </a:bodyPr>
          <a:lstStyle/>
          <a:p>
            <a:pPr algn="r"/>
            <a:r>
              <a:rPr lang="en-US" altLang="zh-CN" sz="2400" b="1" dirty="0">
                <a:solidFill>
                  <a:schemeClr val="bg1"/>
                </a:solidFill>
                <a:latin typeface="微软雅黑" panose="020B0503020204020204" pitchFamily="34" charset="-122"/>
                <a:ea typeface="微软雅黑" panose="020B0503020204020204" pitchFamily="34" charset="-122"/>
              </a:rPr>
              <a:t>CEM/3D</a:t>
            </a:r>
            <a:r>
              <a:rPr lang="zh-CN" altLang="en-US" sz="2400" b="1" dirty="0">
                <a:solidFill>
                  <a:schemeClr val="bg1"/>
                </a:solidFill>
                <a:latin typeface="微软雅黑" panose="020B0503020204020204" pitchFamily="34" charset="-122"/>
                <a:ea typeface="微软雅黑" panose="020B0503020204020204" pitchFamily="34" charset="-122"/>
              </a:rPr>
              <a:t>仿真 等</a:t>
            </a:r>
          </a:p>
        </p:txBody>
      </p:sp>
      <p:sp>
        <p:nvSpPr>
          <p:cNvPr id="51" name="椭圆 50"/>
          <p:cNvSpPr/>
          <p:nvPr/>
        </p:nvSpPr>
        <p:spPr>
          <a:xfrm>
            <a:off x="20247354" y="12529539"/>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文本框 51"/>
          <p:cNvSpPr txBox="1"/>
          <p:nvPr/>
        </p:nvSpPr>
        <p:spPr>
          <a:xfrm>
            <a:off x="21132910" y="10381345"/>
            <a:ext cx="553998" cy="1910138"/>
          </a:xfrm>
          <a:prstGeom prst="rect">
            <a:avLst/>
          </a:prstGeom>
          <a:noFill/>
        </p:spPr>
        <p:txBody>
          <a:bodyPr vert="eaVert" wrap="none" rtlCol="0">
            <a:spAutoFit/>
          </a:bodyPr>
          <a:lstStyle/>
          <a:p>
            <a:pPr algn="r"/>
            <a:r>
              <a:rPr lang="en-US" altLang="zh-CN" sz="2400" b="1" dirty="0">
                <a:solidFill>
                  <a:schemeClr val="bg1"/>
                </a:solidFill>
                <a:latin typeface="微软雅黑" panose="020B0503020204020204" pitchFamily="34" charset="-122"/>
                <a:ea typeface="微软雅黑" panose="020B0503020204020204" pitchFamily="34" charset="-122"/>
              </a:rPr>
              <a:t>MES/PLM</a:t>
            </a:r>
            <a:r>
              <a:rPr lang="zh-CN" altLang="en-US" sz="2400" b="1" dirty="0">
                <a:solidFill>
                  <a:schemeClr val="bg1"/>
                </a:solidFill>
                <a:latin typeface="微软雅黑" panose="020B0503020204020204" pitchFamily="34" charset="-122"/>
                <a:ea typeface="微软雅黑" panose="020B0503020204020204" pitchFamily="34" charset="-122"/>
              </a:rPr>
              <a:t>等</a:t>
            </a:r>
          </a:p>
        </p:txBody>
      </p:sp>
      <p:sp>
        <p:nvSpPr>
          <p:cNvPr id="53" name="椭圆 52"/>
          <p:cNvSpPr/>
          <p:nvPr/>
        </p:nvSpPr>
        <p:spPr>
          <a:xfrm>
            <a:off x="21263233" y="12529539"/>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文本框 53"/>
          <p:cNvSpPr txBox="1"/>
          <p:nvPr/>
        </p:nvSpPr>
        <p:spPr>
          <a:xfrm>
            <a:off x="22182283" y="9464601"/>
            <a:ext cx="553998" cy="2855910"/>
          </a:xfrm>
          <a:prstGeom prst="rect">
            <a:avLst/>
          </a:prstGeom>
          <a:noFill/>
        </p:spPr>
        <p:txBody>
          <a:bodyPr vert="eaVert" wrap="none" rtlCol="0">
            <a:spAutoFit/>
          </a:bodyPr>
          <a:lstStyle/>
          <a:p>
            <a:pPr algn="r"/>
            <a:r>
              <a:rPr lang="en-US" altLang="zh-CN" sz="2400" b="1" dirty="0">
                <a:solidFill>
                  <a:schemeClr val="bg1"/>
                </a:solidFill>
                <a:latin typeface="微软雅黑" panose="020B0503020204020204" pitchFamily="34" charset="-122"/>
                <a:ea typeface="微软雅黑" panose="020B0503020204020204" pitchFamily="34" charset="-122"/>
              </a:rPr>
              <a:t>ERP/WMS/CRM</a:t>
            </a:r>
            <a:r>
              <a:rPr lang="zh-CN" altLang="en-US" sz="2400" b="1" dirty="0">
                <a:solidFill>
                  <a:schemeClr val="bg1"/>
                </a:solidFill>
                <a:latin typeface="微软雅黑" panose="020B0503020204020204" pitchFamily="34" charset="-122"/>
                <a:ea typeface="微软雅黑" panose="020B0503020204020204" pitchFamily="34" charset="-122"/>
              </a:rPr>
              <a:t>等</a:t>
            </a:r>
          </a:p>
        </p:txBody>
      </p:sp>
      <p:sp>
        <p:nvSpPr>
          <p:cNvPr id="55" name="文本框 54"/>
          <p:cNvSpPr txBox="1"/>
          <p:nvPr/>
        </p:nvSpPr>
        <p:spPr>
          <a:xfrm>
            <a:off x="19115140" y="10900833"/>
            <a:ext cx="553998" cy="1414811"/>
          </a:xfrm>
          <a:prstGeom prst="rect">
            <a:avLst/>
          </a:prstGeom>
          <a:noFill/>
        </p:spPr>
        <p:txBody>
          <a:bodyPr vert="eaVert" wrap="none" rtlCol="0">
            <a:spAutoFit/>
          </a:bodyPr>
          <a:lstStyle/>
          <a:p>
            <a:pPr algn="r"/>
            <a:r>
              <a:rPr lang="zh-CN" altLang="en-US" sz="2400" b="1" dirty="0">
                <a:solidFill>
                  <a:schemeClr val="bg1"/>
                </a:solidFill>
                <a:latin typeface="微软雅黑" panose="020B0503020204020204" pitchFamily="34" charset="-122"/>
                <a:ea typeface="微软雅黑" panose="020B0503020204020204" pitchFamily="34" charset="-122"/>
              </a:rPr>
              <a:t>云数智 等</a:t>
            </a:r>
          </a:p>
        </p:txBody>
      </p:sp>
      <p:sp>
        <p:nvSpPr>
          <p:cNvPr id="56" name="椭圆 55"/>
          <p:cNvSpPr/>
          <p:nvPr/>
        </p:nvSpPr>
        <p:spPr>
          <a:xfrm>
            <a:off x="22314067" y="12529539"/>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56"/>
          <p:cNvSpPr txBox="1"/>
          <p:nvPr/>
        </p:nvSpPr>
        <p:spPr>
          <a:xfrm>
            <a:off x="23237175" y="10968044"/>
            <a:ext cx="553998" cy="1323439"/>
          </a:xfrm>
          <a:prstGeom prst="rect">
            <a:avLst/>
          </a:prstGeom>
          <a:noFill/>
        </p:spPr>
        <p:txBody>
          <a:bodyPr vert="eaVert" wrap="none" rtlCol="0">
            <a:spAutoFit/>
          </a:bodyPr>
          <a:lstStyle/>
          <a:p>
            <a:pPr algn="r"/>
            <a:r>
              <a:rPr lang="zh-CN" altLang="en-US" sz="2400" b="1" dirty="0">
                <a:solidFill>
                  <a:schemeClr val="bg1"/>
                </a:solidFill>
                <a:latin typeface="微软雅黑" panose="020B0503020204020204" pitchFamily="34" charset="-122"/>
                <a:ea typeface="微软雅黑" panose="020B0503020204020204" pitchFamily="34" charset="-122"/>
              </a:rPr>
              <a:t>建站系统</a:t>
            </a:r>
          </a:p>
        </p:txBody>
      </p:sp>
      <p:sp>
        <p:nvSpPr>
          <p:cNvPr id="58" name="椭圆 57"/>
          <p:cNvSpPr/>
          <p:nvPr/>
        </p:nvSpPr>
        <p:spPr>
          <a:xfrm>
            <a:off x="23334174" y="12529539"/>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9" name="直线箭头连接符 4"/>
          <p:cNvCxnSpPr/>
          <p:nvPr/>
        </p:nvCxnSpPr>
        <p:spPr>
          <a:xfrm flipH="1">
            <a:off x="17697650" y="6497369"/>
            <a:ext cx="6249954"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0" name="椭圆 59"/>
          <p:cNvSpPr/>
          <p:nvPr/>
        </p:nvSpPr>
        <p:spPr>
          <a:xfrm>
            <a:off x="20293128" y="6313554"/>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文本框 60"/>
          <p:cNvSpPr txBox="1"/>
          <p:nvPr/>
        </p:nvSpPr>
        <p:spPr>
          <a:xfrm>
            <a:off x="19168245" y="6841439"/>
            <a:ext cx="553998" cy="1323439"/>
          </a:xfrm>
          <a:prstGeom prst="rect">
            <a:avLst/>
          </a:prstGeom>
          <a:noFill/>
        </p:spPr>
        <p:txBody>
          <a:bodyPr vert="eaVert"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用户洞察</a:t>
            </a:r>
          </a:p>
        </p:txBody>
      </p:sp>
      <p:sp>
        <p:nvSpPr>
          <p:cNvPr id="62" name="椭圆 61"/>
          <p:cNvSpPr/>
          <p:nvPr/>
        </p:nvSpPr>
        <p:spPr>
          <a:xfrm>
            <a:off x="21309007" y="6313554"/>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文本框 62"/>
          <p:cNvSpPr txBox="1"/>
          <p:nvPr/>
        </p:nvSpPr>
        <p:spPr>
          <a:xfrm>
            <a:off x="20184124" y="6841439"/>
            <a:ext cx="553998" cy="1015663"/>
          </a:xfrm>
          <a:prstGeom prst="rect">
            <a:avLst/>
          </a:prstGeom>
          <a:noFill/>
        </p:spPr>
        <p:txBody>
          <a:bodyPr vert="eaVert"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代运营</a:t>
            </a:r>
          </a:p>
        </p:txBody>
      </p:sp>
      <p:sp>
        <p:nvSpPr>
          <p:cNvPr id="64" name="椭圆 63"/>
          <p:cNvSpPr/>
          <p:nvPr/>
        </p:nvSpPr>
        <p:spPr>
          <a:xfrm>
            <a:off x="22324886" y="6313554"/>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文本框 64"/>
          <p:cNvSpPr txBox="1"/>
          <p:nvPr/>
        </p:nvSpPr>
        <p:spPr>
          <a:xfrm>
            <a:off x="23216286" y="6850461"/>
            <a:ext cx="553998" cy="1321837"/>
          </a:xfrm>
          <a:prstGeom prst="rect">
            <a:avLst/>
          </a:prstGeom>
          <a:noFill/>
        </p:spPr>
        <p:txBody>
          <a:bodyPr vert="eaVert"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搜索</a:t>
            </a:r>
            <a:r>
              <a:rPr lang="en-US" altLang="zh-CN" sz="2400" b="1" dirty="0">
                <a:solidFill>
                  <a:schemeClr val="bg1"/>
                </a:solidFill>
                <a:latin typeface="微软雅黑" panose="020B0503020204020204" pitchFamily="34" charset="-122"/>
                <a:ea typeface="微软雅黑" panose="020B0503020204020204" pitchFamily="34" charset="-122"/>
              </a:rPr>
              <a:t>SEO</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66" name="椭圆 65"/>
          <p:cNvSpPr/>
          <p:nvPr/>
        </p:nvSpPr>
        <p:spPr>
          <a:xfrm>
            <a:off x="19277249" y="6313554"/>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23298100" y="6313554"/>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文本框 67"/>
          <p:cNvSpPr txBox="1"/>
          <p:nvPr/>
        </p:nvSpPr>
        <p:spPr>
          <a:xfrm>
            <a:off x="21203578" y="6837624"/>
            <a:ext cx="553998" cy="2399055"/>
          </a:xfrm>
          <a:prstGeom prst="rect">
            <a:avLst/>
          </a:prstGeom>
          <a:noFill/>
        </p:spPr>
        <p:txBody>
          <a:bodyPr vert="eaVert"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直播</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红人</a:t>
            </a:r>
            <a:r>
              <a:rPr lang="en-US" altLang="zh-CN" sz="2400" b="1" dirty="0">
                <a:solidFill>
                  <a:schemeClr val="bg1"/>
                </a:solidFill>
                <a:latin typeface="微软雅黑" panose="020B0503020204020204" pitchFamily="34" charset="-122"/>
                <a:ea typeface="微软雅黑" panose="020B0503020204020204" pitchFamily="34" charset="-122"/>
              </a:rPr>
              <a:t>/MCN</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nvGrpSpPr>
          <p:cNvPr id="69" name="Group 3"/>
          <p:cNvGrpSpPr/>
          <p:nvPr/>
        </p:nvGrpSpPr>
        <p:grpSpPr bwMode="auto">
          <a:xfrm>
            <a:off x="12234847" y="4125998"/>
            <a:ext cx="5914654" cy="5527471"/>
            <a:chOff x="1655" y="1647"/>
            <a:chExt cx="2490" cy="2327"/>
          </a:xfrm>
        </p:grpSpPr>
        <p:sp>
          <p:nvSpPr>
            <p:cNvPr id="70" name="Freeform 4"/>
            <p:cNvSpPr/>
            <p:nvPr/>
          </p:nvSpPr>
          <p:spPr bwMode="gray">
            <a:xfrm>
              <a:off x="1660" y="2336"/>
              <a:ext cx="912" cy="1231"/>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chemeClr val="bg1">
                <a:lumMod val="85000"/>
              </a:schemeClr>
            </a:solidFill>
            <a:ln w="0">
              <a:noFill/>
              <a:prstDash val="solid"/>
              <a:round/>
            </a:ln>
          </p:spPr>
          <p:txBody>
            <a:bodyPr/>
            <a:lstStyle/>
            <a:p>
              <a:pPr>
                <a:defRPr/>
              </a:pPr>
              <a:endParaRPr lang="zh-CN" altLang="en-US">
                <a:latin typeface="Arial" panose="020B0604020202020204" pitchFamily="34" charset="0"/>
              </a:endParaRPr>
            </a:p>
          </p:txBody>
        </p:sp>
        <p:sp>
          <p:nvSpPr>
            <p:cNvPr id="71" name="Freeform 5"/>
            <p:cNvSpPr/>
            <p:nvPr/>
          </p:nvSpPr>
          <p:spPr bwMode="gray">
            <a:xfrm rot="7200000">
              <a:off x="2726" y="1656"/>
              <a:ext cx="860" cy="1305"/>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chemeClr val="bg1">
                <a:lumMod val="85000"/>
              </a:schemeClr>
            </a:solidFill>
            <a:ln w="0">
              <a:noFill/>
              <a:prstDash val="solid"/>
              <a:round/>
            </a:ln>
          </p:spPr>
          <p:txBody>
            <a:bodyPr/>
            <a:lstStyle/>
            <a:p>
              <a:pPr>
                <a:defRPr/>
              </a:pPr>
              <a:endParaRPr lang="zh-CN" altLang="en-US" dirty="0">
                <a:latin typeface="Arial" panose="020B0604020202020204" pitchFamily="34" charset="0"/>
              </a:endParaRPr>
            </a:p>
          </p:txBody>
        </p:sp>
        <p:grpSp>
          <p:nvGrpSpPr>
            <p:cNvPr id="72" name="Group 6"/>
            <p:cNvGrpSpPr/>
            <p:nvPr/>
          </p:nvGrpSpPr>
          <p:grpSpPr bwMode="auto">
            <a:xfrm>
              <a:off x="1712" y="1647"/>
              <a:ext cx="1480" cy="1302"/>
              <a:chOff x="1712" y="1389"/>
              <a:chExt cx="1480" cy="1302"/>
            </a:xfrm>
          </p:grpSpPr>
          <p:sp>
            <p:nvSpPr>
              <p:cNvPr id="82" name="AutoShape 7"/>
              <p:cNvSpPr>
                <a:spLocks noChangeArrowheads="1"/>
              </p:cNvSpPr>
              <p:nvPr/>
            </p:nvSpPr>
            <p:spPr bwMode="gray">
              <a:xfrm rot="-9000000">
                <a:off x="1712" y="2311"/>
                <a:ext cx="908" cy="380"/>
              </a:xfrm>
              <a:prstGeom prst="triangle">
                <a:avLst>
                  <a:gd name="adj" fmla="val 500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dirty="0"/>
              </a:p>
            </p:txBody>
          </p:sp>
          <p:sp>
            <p:nvSpPr>
              <p:cNvPr id="83" name="Freeform 8"/>
              <p:cNvSpPr/>
              <p:nvPr/>
            </p:nvSpPr>
            <p:spPr bwMode="gray">
              <a:xfrm rot="7200000">
                <a:off x="1961" y="1810"/>
                <a:ext cx="948" cy="508"/>
              </a:xfrm>
              <a:custGeom>
                <a:avLst/>
                <a:gdLst>
                  <a:gd name="T0" fmla="*/ 3058 w 750"/>
                  <a:gd name="T1" fmla="*/ 0 h 378"/>
                  <a:gd name="T2" fmla="*/ 0 w 750"/>
                  <a:gd name="T3" fmla="*/ 0 h 378"/>
                  <a:gd name="T4" fmla="*/ 10 w 750"/>
                  <a:gd name="T5" fmla="*/ 1145 h 378"/>
                  <a:gd name="T6" fmla="*/ 114 w 750"/>
                  <a:gd name="T7" fmla="*/ 2228 h 378"/>
                  <a:gd name="T8" fmla="*/ 3058 w 750"/>
                  <a:gd name="T9" fmla="*/ 2228 h 378"/>
                  <a:gd name="T10" fmla="*/ 3058 w 750"/>
                  <a:gd name="T11" fmla="*/ 0 h 378"/>
                  <a:gd name="T12" fmla="*/ 3058 w 750"/>
                  <a:gd name="T13" fmla="*/ 0 h 378"/>
                  <a:gd name="T14" fmla="*/ 0 60000 65536"/>
                  <a:gd name="T15" fmla="*/ 0 60000 65536"/>
                  <a:gd name="T16" fmla="*/ 0 60000 65536"/>
                  <a:gd name="T17" fmla="*/ 0 60000 65536"/>
                  <a:gd name="T18" fmla="*/ 0 60000 65536"/>
                  <a:gd name="T19" fmla="*/ 0 60000 65536"/>
                  <a:gd name="T20" fmla="*/ 0 60000 65536"/>
                  <a:gd name="T21" fmla="*/ 0 w 750"/>
                  <a:gd name="T22" fmla="*/ 0 h 378"/>
                  <a:gd name="T23" fmla="*/ 750 w 750"/>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378">
                    <a:moveTo>
                      <a:pt x="750" y="0"/>
                    </a:moveTo>
                    <a:lnTo>
                      <a:pt x="0" y="0"/>
                    </a:lnTo>
                    <a:lnTo>
                      <a:pt x="2" y="194"/>
                    </a:lnTo>
                    <a:lnTo>
                      <a:pt x="28" y="378"/>
                    </a:lnTo>
                    <a:lnTo>
                      <a:pt x="750" y="378"/>
                    </a:lnTo>
                    <a:lnTo>
                      <a:pt x="750" y="0"/>
                    </a:lnTo>
                    <a:close/>
                  </a:path>
                </a:pathLst>
              </a:custGeom>
              <a:solidFill>
                <a:schemeClr val="accent2"/>
              </a:soli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p>
            </p:txBody>
          </p:sp>
          <p:sp>
            <p:nvSpPr>
              <p:cNvPr id="84" name="Freeform 9"/>
              <p:cNvSpPr/>
              <p:nvPr/>
            </p:nvSpPr>
            <p:spPr bwMode="gray">
              <a:xfrm rot="7200000">
                <a:off x="2637" y="1226"/>
                <a:ext cx="392" cy="718"/>
              </a:xfrm>
              <a:custGeom>
                <a:avLst/>
                <a:gdLst>
                  <a:gd name="T0" fmla="*/ 122 w 495"/>
                  <a:gd name="T1" fmla="*/ 47 h 971"/>
                  <a:gd name="T2" fmla="*/ 122 w 495"/>
                  <a:gd name="T3" fmla="*/ 159 h 971"/>
                  <a:gd name="T4" fmla="*/ 114 w 495"/>
                  <a:gd name="T5" fmla="*/ 158 h 971"/>
                  <a:gd name="T6" fmla="*/ 106 w 495"/>
                  <a:gd name="T7" fmla="*/ 156 h 971"/>
                  <a:gd name="T8" fmla="*/ 99 w 495"/>
                  <a:gd name="T9" fmla="*/ 152 h 971"/>
                  <a:gd name="T10" fmla="*/ 92 w 495"/>
                  <a:gd name="T11" fmla="*/ 146 h 971"/>
                  <a:gd name="T12" fmla="*/ 83 w 495"/>
                  <a:gd name="T13" fmla="*/ 140 h 971"/>
                  <a:gd name="T14" fmla="*/ 75 w 495"/>
                  <a:gd name="T15" fmla="*/ 131 h 971"/>
                  <a:gd name="T16" fmla="*/ 67 w 495"/>
                  <a:gd name="T17" fmla="*/ 120 h 971"/>
                  <a:gd name="T18" fmla="*/ 55 w 495"/>
                  <a:gd name="T19" fmla="*/ 106 h 971"/>
                  <a:gd name="T20" fmla="*/ 45 w 495"/>
                  <a:gd name="T21" fmla="*/ 91 h 971"/>
                  <a:gd name="T22" fmla="*/ 32 w 495"/>
                  <a:gd name="T23" fmla="*/ 72 h 971"/>
                  <a:gd name="T24" fmla="*/ 24 w 495"/>
                  <a:gd name="T25" fmla="*/ 60 h 971"/>
                  <a:gd name="T26" fmla="*/ 7 w 495"/>
                  <a:gd name="T27" fmla="*/ 35 h 971"/>
                  <a:gd name="T28" fmla="*/ 2 w 495"/>
                  <a:gd name="T29" fmla="*/ 21 h 971"/>
                  <a:gd name="T30" fmla="*/ 0 w 495"/>
                  <a:gd name="T31" fmla="*/ 10 h 971"/>
                  <a:gd name="T32" fmla="*/ 4 w 495"/>
                  <a:gd name="T33" fmla="*/ 0 h 971"/>
                  <a:gd name="T34" fmla="*/ 4 w 495"/>
                  <a:gd name="T35" fmla="*/ 7 h 971"/>
                  <a:gd name="T36" fmla="*/ 4 w 495"/>
                  <a:gd name="T37" fmla="*/ 12 h 971"/>
                  <a:gd name="T38" fmla="*/ 4 w 495"/>
                  <a:gd name="T39" fmla="*/ 16 h 971"/>
                  <a:gd name="T40" fmla="*/ 5 w 495"/>
                  <a:gd name="T41" fmla="*/ 21 h 971"/>
                  <a:gd name="T42" fmla="*/ 7 w 495"/>
                  <a:gd name="T43" fmla="*/ 27 h 971"/>
                  <a:gd name="T44" fmla="*/ 13 w 495"/>
                  <a:gd name="T45" fmla="*/ 33 h 971"/>
                  <a:gd name="T46" fmla="*/ 21 w 495"/>
                  <a:gd name="T47" fmla="*/ 38 h 971"/>
                  <a:gd name="T48" fmla="*/ 31 w 495"/>
                  <a:gd name="T49" fmla="*/ 43 h 971"/>
                  <a:gd name="T50" fmla="*/ 44 w 495"/>
                  <a:gd name="T51" fmla="*/ 45 h 971"/>
                  <a:gd name="T52" fmla="*/ 61 w 495"/>
                  <a:gd name="T53" fmla="*/ 47 h 971"/>
                  <a:gd name="T54" fmla="*/ 122 w 495"/>
                  <a:gd name="T55" fmla="*/ 47 h 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5"/>
                  <a:gd name="T85" fmla="*/ 0 h 971"/>
                  <a:gd name="T86" fmla="*/ 495 w 495"/>
                  <a:gd name="T87" fmla="*/ 971 h 9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solidFill>
                <a:schemeClr val="accent2"/>
              </a:soli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p>
            </p:txBody>
          </p:sp>
        </p:grpSp>
        <p:sp>
          <p:nvSpPr>
            <p:cNvPr id="73" name="Freeform 10"/>
            <p:cNvSpPr/>
            <p:nvPr/>
          </p:nvSpPr>
          <p:spPr bwMode="gray">
            <a:xfrm rot="14400000">
              <a:off x="2798" y="2823"/>
              <a:ext cx="860" cy="1305"/>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chemeClr val="bg1">
                <a:lumMod val="85000"/>
              </a:schemeClr>
            </a:solidFill>
            <a:ln w="0">
              <a:noFill/>
              <a:prstDash val="solid"/>
              <a:round/>
            </a:ln>
          </p:spPr>
          <p:txBody>
            <a:bodyPr/>
            <a:lstStyle/>
            <a:p>
              <a:pPr>
                <a:defRPr/>
              </a:pPr>
              <a:endParaRPr lang="zh-CN" altLang="en-US">
                <a:latin typeface="Arial" panose="020B0604020202020204" pitchFamily="34" charset="0"/>
              </a:endParaRPr>
            </a:p>
          </p:txBody>
        </p:sp>
        <p:grpSp>
          <p:nvGrpSpPr>
            <p:cNvPr id="74" name="Group 11"/>
            <p:cNvGrpSpPr/>
            <p:nvPr/>
          </p:nvGrpSpPr>
          <p:grpSpPr bwMode="auto">
            <a:xfrm>
              <a:off x="2849" y="2249"/>
              <a:ext cx="1296" cy="1381"/>
              <a:chOff x="2854" y="1996"/>
              <a:chExt cx="1296" cy="1381"/>
            </a:xfrm>
          </p:grpSpPr>
          <p:sp>
            <p:nvSpPr>
              <p:cNvPr id="79" name="AutoShape 12"/>
              <p:cNvSpPr>
                <a:spLocks noChangeArrowheads="1"/>
              </p:cNvSpPr>
              <p:nvPr/>
            </p:nvSpPr>
            <p:spPr bwMode="gray">
              <a:xfrm rot="-1800000">
                <a:off x="2854" y="1996"/>
                <a:ext cx="906" cy="380"/>
              </a:xfrm>
              <a:prstGeom prst="triangle">
                <a:avLst>
                  <a:gd name="adj" fmla="val 50000"/>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p>
            </p:txBody>
          </p:sp>
          <p:sp>
            <p:nvSpPr>
              <p:cNvPr id="80" name="Freeform 13"/>
              <p:cNvSpPr/>
              <p:nvPr/>
            </p:nvSpPr>
            <p:spPr bwMode="gray">
              <a:xfrm rot="-7200000">
                <a:off x="3102" y="2371"/>
                <a:ext cx="948" cy="507"/>
              </a:xfrm>
              <a:custGeom>
                <a:avLst/>
                <a:gdLst>
                  <a:gd name="T0" fmla="*/ 3058 w 750"/>
                  <a:gd name="T1" fmla="*/ 0 h 378"/>
                  <a:gd name="T2" fmla="*/ 0 w 750"/>
                  <a:gd name="T3" fmla="*/ 0 h 378"/>
                  <a:gd name="T4" fmla="*/ 10 w 750"/>
                  <a:gd name="T5" fmla="*/ 1129 h 378"/>
                  <a:gd name="T6" fmla="*/ 114 w 750"/>
                  <a:gd name="T7" fmla="*/ 2200 h 378"/>
                  <a:gd name="T8" fmla="*/ 3058 w 750"/>
                  <a:gd name="T9" fmla="*/ 2200 h 378"/>
                  <a:gd name="T10" fmla="*/ 3058 w 750"/>
                  <a:gd name="T11" fmla="*/ 0 h 378"/>
                  <a:gd name="T12" fmla="*/ 3058 w 750"/>
                  <a:gd name="T13" fmla="*/ 0 h 378"/>
                  <a:gd name="T14" fmla="*/ 0 60000 65536"/>
                  <a:gd name="T15" fmla="*/ 0 60000 65536"/>
                  <a:gd name="T16" fmla="*/ 0 60000 65536"/>
                  <a:gd name="T17" fmla="*/ 0 60000 65536"/>
                  <a:gd name="T18" fmla="*/ 0 60000 65536"/>
                  <a:gd name="T19" fmla="*/ 0 60000 65536"/>
                  <a:gd name="T20" fmla="*/ 0 60000 65536"/>
                  <a:gd name="T21" fmla="*/ 0 w 750"/>
                  <a:gd name="T22" fmla="*/ 0 h 378"/>
                  <a:gd name="T23" fmla="*/ 750 w 750"/>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378">
                    <a:moveTo>
                      <a:pt x="750" y="0"/>
                    </a:moveTo>
                    <a:lnTo>
                      <a:pt x="0" y="0"/>
                    </a:lnTo>
                    <a:lnTo>
                      <a:pt x="2" y="194"/>
                    </a:lnTo>
                    <a:lnTo>
                      <a:pt x="28" y="378"/>
                    </a:lnTo>
                    <a:lnTo>
                      <a:pt x="750" y="378"/>
                    </a:lnTo>
                    <a:lnTo>
                      <a:pt x="750" y="0"/>
                    </a:lnTo>
                    <a:close/>
                  </a:path>
                </a:pathLst>
              </a:custGeom>
              <a:solidFill>
                <a:srgbClr val="0070C0"/>
              </a:soli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dirty="0"/>
              </a:p>
            </p:txBody>
          </p:sp>
          <p:sp>
            <p:nvSpPr>
              <p:cNvPr id="81" name="Freeform 14"/>
              <p:cNvSpPr/>
              <p:nvPr/>
            </p:nvSpPr>
            <p:spPr bwMode="gray">
              <a:xfrm rot="-7200000">
                <a:off x="3618" y="2845"/>
                <a:ext cx="346" cy="718"/>
              </a:xfrm>
              <a:custGeom>
                <a:avLst/>
                <a:gdLst>
                  <a:gd name="T0" fmla="*/ 57 w 495"/>
                  <a:gd name="T1" fmla="*/ 47 h 971"/>
                  <a:gd name="T2" fmla="*/ 57 w 495"/>
                  <a:gd name="T3" fmla="*/ 159 h 971"/>
                  <a:gd name="T4" fmla="*/ 54 w 495"/>
                  <a:gd name="T5" fmla="*/ 158 h 971"/>
                  <a:gd name="T6" fmla="*/ 50 w 495"/>
                  <a:gd name="T7" fmla="*/ 156 h 971"/>
                  <a:gd name="T8" fmla="*/ 47 w 495"/>
                  <a:gd name="T9" fmla="*/ 152 h 971"/>
                  <a:gd name="T10" fmla="*/ 43 w 495"/>
                  <a:gd name="T11" fmla="*/ 146 h 971"/>
                  <a:gd name="T12" fmla="*/ 40 w 495"/>
                  <a:gd name="T13" fmla="*/ 140 h 971"/>
                  <a:gd name="T14" fmla="*/ 36 w 495"/>
                  <a:gd name="T15" fmla="*/ 131 h 971"/>
                  <a:gd name="T16" fmla="*/ 31 w 495"/>
                  <a:gd name="T17" fmla="*/ 120 h 971"/>
                  <a:gd name="T18" fmla="*/ 27 w 495"/>
                  <a:gd name="T19" fmla="*/ 106 h 971"/>
                  <a:gd name="T20" fmla="*/ 21 w 495"/>
                  <a:gd name="T21" fmla="*/ 91 h 971"/>
                  <a:gd name="T22" fmla="*/ 15 w 495"/>
                  <a:gd name="T23" fmla="*/ 72 h 971"/>
                  <a:gd name="T24" fmla="*/ 11 w 495"/>
                  <a:gd name="T25" fmla="*/ 60 h 971"/>
                  <a:gd name="T26" fmla="*/ 3 w 495"/>
                  <a:gd name="T27" fmla="*/ 35 h 971"/>
                  <a:gd name="T28" fmla="*/ 1 w 495"/>
                  <a:gd name="T29" fmla="*/ 21 h 971"/>
                  <a:gd name="T30" fmla="*/ 0 w 495"/>
                  <a:gd name="T31" fmla="*/ 10 h 971"/>
                  <a:gd name="T32" fmla="*/ 1 w 495"/>
                  <a:gd name="T33" fmla="*/ 0 h 971"/>
                  <a:gd name="T34" fmla="*/ 1 w 495"/>
                  <a:gd name="T35" fmla="*/ 7 h 971"/>
                  <a:gd name="T36" fmla="*/ 1 w 495"/>
                  <a:gd name="T37" fmla="*/ 12 h 971"/>
                  <a:gd name="T38" fmla="*/ 1 w 495"/>
                  <a:gd name="T39" fmla="*/ 16 h 971"/>
                  <a:gd name="T40" fmla="*/ 2 w 495"/>
                  <a:gd name="T41" fmla="*/ 21 h 971"/>
                  <a:gd name="T42" fmla="*/ 3 w 495"/>
                  <a:gd name="T43" fmla="*/ 27 h 971"/>
                  <a:gd name="T44" fmla="*/ 6 w 495"/>
                  <a:gd name="T45" fmla="*/ 33 h 971"/>
                  <a:gd name="T46" fmla="*/ 10 w 495"/>
                  <a:gd name="T47" fmla="*/ 38 h 971"/>
                  <a:gd name="T48" fmla="*/ 15 w 495"/>
                  <a:gd name="T49" fmla="*/ 43 h 971"/>
                  <a:gd name="T50" fmla="*/ 21 w 495"/>
                  <a:gd name="T51" fmla="*/ 45 h 971"/>
                  <a:gd name="T52" fmla="*/ 29 w 495"/>
                  <a:gd name="T53" fmla="*/ 47 h 971"/>
                  <a:gd name="T54" fmla="*/ 57 w 495"/>
                  <a:gd name="T55" fmla="*/ 47 h 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5"/>
                  <a:gd name="T85" fmla="*/ 0 h 971"/>
                  <a:gd name="T86" fmla="*/ 495 w 495"/>
                  <a:gd name="T87" fmla="*/ 971 h 9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solidFill>
                <a:srgbClr val="0070C0"/>
              </a:soli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p>
            </p:txBody>
          </p:sp>
        </p:grpSp>
        <p:grpSp>
          <p:nvGrpSpPr>
            <p:cNvPr id="75" name="Group 15"/>
            <p:cNvGrpSpPr/>
            <p:nvPr/>
          </p:nvGrpSpPr>
          <p:grpSpPr bwMode="auto">
            <a:xfrm>
              <a:off x="1655" y="3095"/>
              <a:ext cx="1571" cy="879"/>
              <a:chOff x="1655" y="2837"/>
              <a:chExt cx="1571" cy="879"/>
            </a:xfrm>
          </p:grpSpPr>
          <p:sp>
            <p:nvSpPr>
              <p:cNvPr id="76" name="Freeform 16"/>
              <p:cNvSpPr/>
              <p:nvPr/>
            </p:nvSpPr>
            <p:spPr bwMode="gray">
              <a:xfrm>
                <a:off x="1655" y="2837"/>
                <a:ext cx="366" cy="692"/>
              </a:xfrm>
              <a:custGeom>
                <a:avLst/>
                <a:gdLst>
                  <a:gd name="T0" fmla="*/ 81 w 495"/>
                  <a:gd name="T1" fmla="*/ 37 h 971"/>
                  <a:gd name="T2" fmla="*/ 81 w 495"/>
                  <a:gd name="T3" fmla="*/ 127 h 971"/>
                  <a:gd name="T4" fmla="*/ 75 w 495"/>
                  <a:gd name="T5" fmla="*/ 126 h 971"/>
                  <a:gd name="T6" fmla="*/ 70 w 495"/>
                  <a:gd name="T7" fmla="*/ 125 h 971"/>
                  <a:gd name="T8" fmla="*/ 66 w 495"/>
                  <a:gd name="T9" fmla="*/ 121 h 971"/>
                  <a:gd name="T10" fmla="*/ 61 w 495"/>
                  <a:gd name="T11" fmla="*/ 118 h 971"/>
                  <a:gd name="T12" fmla="*/ 55 w 495"/>
                  <a:gd name="T13" fmla="*/ 112 h 971"/>
                  <a:gd name="T14" fmla="*/ 50 w 495"/>
                  <a:gd name="T15" fmla="*/ 105 h 971"/>
                  <a:gd name="T16" fmla="*/ 44 w 495"/>
                  <a:gd name="T17" fmla="*/ 96 h 971"/>
                  <a:gd name="T18" fmla="*/ 37 w 495"/>
                  <a:gd name="T19" fmla="*/ 85 h 971"/>
                  <a:gd name="T20" fmla="*/ 30 w 495"/>
                  <a:gd name="T21" fmla="*/ 73 h 971"/>
                  <a:gd name="T22" fmla="*/ 21 w 495"/>
                  <a:gd name="T23" fmla="*/ 58 h 971"/>
                  <a:gd name="T24" fmla="*/ 16 w 495"/>
                  <a:gd name="T25" fmla="*/ 48 h 971"/>
                  <a:gd name="T26" fmla="*/ 5 w 495"/>
                  <a:gd name="T27" fmla="*/ 27 h 971"/>
                  <a:gd name="T28" fmla="*/ 1 w 495"/>
                  <a:gd name="T29" fmla="*/ 17 h 971"/>
                  <a:gd name="T30" fmla="*/ 0 w 495"/>
                  <a:gd name="T31" fmla="*/ 8 h 971"/>
                  <a:gd name="T32" fmla="*/ 2 w 495"/>
                  <a:gd name="T33" fmla="*/ 0 h 971"/>
                  <a:gd name="T34" fmla="*/ 2 w 495"/>
                  <a:gd name="T35" fmla="*/ 6 h 971"/>
                  <a:gd name="T36" fmla="*/ 2 w 495"/>
                  <a:gd name="T37" fmla="*/ 10 h 971"/>
                  <a:gd name="T38" fmla="*/ 2 w 495"/>
                  <a:gd name="T39" fmla="*/ 14 h 971"/>
                  <a:gd name="T40" fmla="*/ 3 w 495"/>
                  <a:gd name="T41" fmla="*/ 17 h 971"/>
                  <a:gd name="T42" fmla="*/ 5 w 495"/>
                  <a:gd name="T43" fmla="*/ 21 h 971"/>
                  <a:gd name="T44" fmla="*/ 9 w 495"/>
                  <a:gd name="T45" fmla="*/ 26 h 971"/>
                  <a:gd name="T46" fmla="*/ 14 w 495"/>
                  <a:gd name="T47" fmla="*/ 31 h 971"/>
                  <a:gd name="T48" fmla="*/ 20 w 495"/>
                  <a:gd name="T49" fmla="*/ 34 h 971"/>
                  <a:gd name="T50" fmla="*/ 29 w 495"/>
                  <a:gd name="T51" fmla="*/ 36 h 971"/>
                  <a:gd name="T52" fmla="*/ 40 w 495"/>
                  <a:gd name="T53" fmla="*/ 37 h 971"/>
                  <a:gd name="T54" fmla="*/ 81 w 495"/>
                  <a:gd name="T55" fmla="*/ 37 h 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5"/>
                  <a:gd name="T85" fmla="*/ 0 h 971"/>
                  <a:gd name="T86" fmla="*/ 495 w 495"/>
                  <a:gd name="T87" fmla="*/ 971 h 9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solidFill>
                <a:srgbClr val="4CB3B3"/>
              </a:soli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p>
            </p:txBody>
          </p:sp>
          <p:sp>
            <p:nvSpPr>
              <p:cNvPr id="77" name="AutoShape 17"/>
              <p:cNvSpPr>
                <a:spLocks noChangeArrowheads="1"/>
              </p:cNvSpPr>
              <p:nvPr/>
            </p:nvSpPr>
            <p:spPr bwMode="gray">
              <a:xfrm rot="5400000">
                <a:off x="2589" y="3078"/>
                <a:ext cx="872" cy="403"/>
              </a:xfrm>
              <a:prstGeom prst="triangle">
                <a:avLst>
                  <a:gd name="adj" fmla="val 50000"/>
                </a:avLst>
              </a:prstGeom>
              <a:solidFill>
                <a:srgbClr val="4CB3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endParaRPr kumimoji="0" lang="zh-CN" altLang="en-US" sz="1800"/>
              </a:p>
            </p:txBody>
          </p:sp>
          <p:sp>
            <p:nvSpPr>
              <p:cNvPr id="78" name="Freeform 18"/>
              <p:cNvSpPr/>
              <p:nvPr/>
            </p:nvSpPr>
            <p:spPr bwMode="gray">
              <a:xfrm>
                <a:off x="1985" y="3040"/>
                <a:ext cx="1005" cy="489"/>
              </a:xfrm>
              <a:custGeom>
                <a:avLst/>
                <a:gdLst>
                  <a:gd name="T0" fmla="*/ 4343 w 750"/>
                  <a:gd name="T1" fmla="*/ 0 h 378"/>
                  <a:gd name="T2" fmla="*/ 0 w 750"/>
                  <a:gd name="T3" fmla="*/ 0 h 378"/>
                  <a:gd name="T4" fmla="*/ 12 w 750"/>
                  <a:gd name="T5" fmla="*/ 908 h 378"/>
                  <a:gd name="T6" fmla="*/ 163 w 750"/>
                  <a:gd name="T7" fmla="*/ 1774 h 378"/>
                  <a:gd name="T8" fmla="*/ 4343 w 750"/>
                  <a:gd name="T9" fmla="*/ 1774 h 378"/>
                  <a:gd name="T10" fmla="*/ 4343 w 750"/>
                  <a:gd name="T11" fmla="*/ 0 h 378"/>
                  <a:gd name="T12" fmla="*/ 4343 w 750"/>
                  <a:gd name="T13" fmla="*/ 0 h 378"/>
                  <a:gd name="T14" fmla="*/ 0 60000 65536"/>
                  <a:gd name="T15" fmla="*/ 0 60000 65536"/>
                  <a:gd name="T16" fmla="*/ 0 60000 65536"/>
                  <a:gd name="T17" fmla="*/ 0 60000 65536"/>
                  <a:gd name="T18" fmla="*/ 0 60000 65536"/>
                  <a:gd name="T19" fmla="*/ 0 60000 65536"/>
                  <a:gd name="T20" fmla="*/ 0 60000 65536"/>
                  <a:gd name="T21" fmla="*/ 0 w 750"/>
                  <a:gd name="T22" fmla="*/ 0 h 378"/>
                  <a:gd name="T23" fmla="*/ 750 w 750"/>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378">
                    <a:moveTo>
                      <a:pt x="750" y="0"/>
                    </a:moveTo>
                    <a:lnTo>
                      <a:pt x="0" y="0"/>
                    </a:lnTo>
                    <a:lnTo>
                      <a:pt x="2" y="194"/>
                    </a:lnTo>
                    <a:lnTo>
                      <a:pt x="28" y="378"/>
                    </a:lnTo>
                    <a:lnTo>
                      <a:pt x="750" y="378"/>
                    </a:lnTo>
                    <a:lnTo>
                      <a:pt x="750" y="0"/>
                    </a:lnTo>
                    <a:close/>
                  </a:path>
                </a:pathLst>
              </a:custGeom>
              <a:solidFill>
                <a:srgbClr val="4CB3B3"/>
              </a:soli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p>
            </p:txBody>
          </p:sp>
        </p:grpSp>
      </p:grpSp>
      <p:sp>
        <p:nvSpPr>
          <p:cNvPr id="85" name="文本框 84"/>
          <p:cNvSpPr txBox="1"/>
          <p:nvPr/>
        </p:nvSpPr>
        <p:spPr>
          <a:xfrm>
            <a:off x="14043757" y="8425406"/>
            <a:ext cx="1107996" cy="461665"/>
          </a:xfrm>
          <a:prstGeom prst="rect">
            <a:avLst/>
          </a:prstGeom>
          <a:noFill/>
        </p:spPr>
        <p:txBody>
          <a:bodyPr wrap="none" rtlCol="0">
            <a:spAutoFit/>
          </a:bodyPr>
          <a:lstStyle/>
          <a:p>
            <a:r>
              <a:rPr kumimoji="1" lang="zh-CN" altLang="en-US" sz="2400" b="1" dirty="0">
                <a:solidFill>
                  <a:schemeClr val="bg1"/>
                </a:solidFill>
                <a:latin typeface="微软雅黑" panose="020B0503020204020204" pitchFamily="34" charset="-122"/>
                <a:ea typeface="微软雅黑" panose="020B0503020204020204" pitchFamily="34" charset="-122"/>
              </a:rPr>
              <a:t>智能化</a:t>
            </a:r>
          </a:p>
        </p:txBody>
      </p:sp>
      <p:sp>
        <p:nvSpPr>
          <p:cNvPr id="86" name="文本框 85"/>
          <p:cNvSpPr txBox="1"/>
          <p:nvPr/>
        </p:nvSpPr>
        <p:spPr>
          <a:xfrm>
            <a:off x="13452809" y="5696355"/>
            <a:ext cx="1107996" cy="461665"/>
          </a:xfrm>
          <a:prstGeom prst="rect">
            <a:avLst/>
          </a:prstGeom>
          <a:noFill/>
        </p:spPr>
        <p:txBody>
          <a:bodyPr wrap="none" rtlCol="0">
            <a:spAutoFit/>
          </a:bodyPr>
          <a:lstStyle/>
          <a:p>
            <a:r>
              <a:rPr kumimoji="1" lang="zh-CN" altLang="en-US" sz="2400" b="1" dirty="0">
                <a:solidFill>
                  <a:schemeClr val="bg1"/>
                </a:solidFill>
                <a:latin typeface="微软雅黑" panose="020B0503020204020204" pitchFamily="34" charset="-122"/>
                <a:ea typeface="微软雅黑" panose="020B0503020204020204" pitchFamily="34" charset="-122"/>
              </a:rPr>
              <a:t>方案化</a:t>
            </a:r>
          </a:p>
        </p:txBody>
      </p:sp>
      <p:sp>
        <p:nvSpPr>
          <p:cNvPr id="87" name="文本框 86"/>
          <p:cNvSpPr txBox="1"/>
          <p:nvPr/>
        </p:nvSpPr>
        <p:spPr>
          <a:xfrm>
            <a:off x="16511154" y="7307834"/>
            <a:ext cx="1107996" cy="461665"/>
          </a:xfrm>
          <a:prstGeom prst="rect">
            <a:avLst/>
          </a:prstGeom>
          <a:noFill/>
        </p:spPr>
        <p:txBody>
          <a:bodyPr wrap="none" rtlCol="0">
            <a:spAutoFit/>
          </a:bodyPr>
          <a:lstStyle/>
          <a:p>
            <a:r>
              <a:rPr kumimoji="1" lang="zh-CN" altLang="en-US" sz="2400" b="1" dirty="0">
                <a:solidFill>
                  <a:schemeClr val="bg1"/>
                </a:solidFill>
                <a:latin typeface="微软雅黑" panose="020B0503020204020204" pitchFamily="34" charset="-122"/>
                <a:ea typeface="微软雅黑" panose="020B0503020204020204" pitchFamily="34" charset="-122"/>
              </a:rPr>
              <a:t>集成化</a:t>
            </a:r>
          </a:p>
        </p:txBody>
      </p:sp>
      <p:pic>
        <p:nvPicPr>
          <p:cNvPr id="88" name="图形 87" descr="光圈 纯色填充"/>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6169863" y="6330492"/>
            <a:ext cx="1080000" cy="1080000"/>
          </a:xfrm>
          <a:prstGeom prst="rect">
            <a:avLst/>
          </a:prstGeom>
        </p:spPr>
      </p:pic>
      <p:pic>
        <p:nvPicPr>
          <p:cNvPr id="89" name="图形 88" descr="收件箱选中 纯色填充"/>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3068042" y="8076621"/>
            <a:ext cx="1080000" cy="1080000"/>
          </a:xfrm>
          <a:prstGeom prst="rect">
            <a:avLst/>
          </a:prstGeom>
        </p:spPr>
      </p:pic>
      <p:pic>
        <p:nvPicPr>
          <p:cNvPr id="90" name="图形 89" descr="滚动 纯色填充"/>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3828506" y="4699852"/>
            <a:ext cx="990000" cy="990000"/>
          </a:xfrm>
          <a:prstGeom prst="rect">
            <a:avLst/>
          </a:prstGeom>
        </p:spPr>
      </p:pic>
      <p:sp>
        <p:nvSpPr>
          <p:cNvPr id="91" name="左中括号 90"/>
          <p:cNvSpPr/>
          <p:nvPr/>
        </p:nvSpPr>
        <p:spPr>
          <a:xfrm rot="5400000">
            <a:off x="21377674" y="3676946"/>
            <a:ext cx="180000" cy="4380850"/>
          </a:xfrm>
          <a:prstGeom prst="leftBracket">
            <a:avLst/>
          </a:prstGeom>
          <a:noFill/>
          <a:ln w="3810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2" name="文本框 91"/>
          <p:cNvSpPr txBox="1"/>
          <p:nvPr/>
        </p:nvSpPr>
        <p:spPr>
          <a:xfrm>
            <a:off x="20008383" y="5225041"/>
            <a:ext cx="2954655" cy="461665"/>
          </a:xfrm>
          <a:prstGeom prst="rect">
            <a:avLst/>
          </a:prstGeom>
          <a:noFill/>
        </p:spPr>
        <p:txBody>
          <a:bodyPr wrap="non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全渠道营销解决方案</a:t>
            </a:r>
          </a:p>
        </p:txBody>
      </p:sp>
      <p:sp>
        <p:nvSpPr>
          <p:cNvPr id="93" name="文本框 92"/>
          <p:cNvSpPr txBox="1"/>
          <p:nvPr/>
        </p:nvSpPr>
        <p:spPr>
          <a:xfrm>
            <a:off x="26357412" y="7279702"/>
            <a:ext cx="6139822" cy="2304605"/>
          </a:xfrm>
          <a:prstGeom prst="rect">
            <a:avLst/>
          </a:prstGeom>
          <a:noFill/>
        </p:spPr>
        <p:txBody>
          <a:bodyPr wrap="square" rtlCol="0">
            <a:spAutoFit/>
          </a:bodyPr>
          <a:lstStyle/>
          <a:p>
            <a:pPr marL="457200" indent="-457200" algn="just">
              <a:lnSpc>
                <a:spcPct val="200000"/>
              </a:lnSpc>
              <a:buFont typeface="Wingdings" panose="05000000000000000000" pitchFamily="2" charset="2"/>
              <a:buChar char="ü"/>
            </a:pPr>
            <a:r>
              <a:rPr lang="en-US" altLang="zh-CN" sz="2400" dirty="0">
                <a:solidFill>
                  <a:schemeClr val="bg1"/>
                </a:solidFill>
                <a:latin typeface="微软雅黑" panose="020B0503020204020204" pitchFamily="34" charset="-122"/>
                <a:ea typeface="微软雅黑" panose="020B0503020204020204" pitchFamily="34" charset="-122"/>
              </a:rPr>
              <a:t>TikTok</a:t>
            </a:r>
            <a:r>
              <a:rPr lang="zh-CN" altLang="en-US" sz="2400" dirty="0">
                <a:solidFill>
                  <a:schemeClr val="bg1"/>
                </a:solidFill>
                <a:latin typeface="微软雅黑" panose="020B0503020204020204" pitchFamily="34" charset="-122"/>
                <a:ea typeface="微软雅黑" panose="020B0503020204020204" pitchFamily="34" charset="-122"/>
              </a:rPr>
              <a:t>月活用户数量已超过</a:t>
            </a:r>
            <a:r>
              <a:rPr lang="en-US" altLang="zh-CN" sz="3200" b="1" dirty="0">
                <a:solidFill>
                  <a:srgbClr val="FFC005"/>
                </a:solidFill>
                <a:latin typeface="微软雅黑" panose="020B0503020204020204" pitchFamily="34" charset="-122"/>
                <a:ea typeface="微软雅黑" panose="020B0503020204020204" pitchFamily="34" charset="-122"/>
              </a:rPr>
              <a:t>13</a:t>
            </a:r>
            <a:r>
              <a:rPr lang="zh-CN" altLang="en-US" sz="3200" b="1" dirty="0">
                <a:solidFill>
                  <a:srgbClr val="FFC005"/>
                </a:solidFill>
                <a:latin typeface="微软雅黑" panose="020B0503020204020204" pitchFamily="34" charset="-122"/>
                <a:ea typeface="微软雅黑" panose="020B0503020204020204" pitchFamily="34" charset="-122"/>
              </a:rPr>
              <a:t>亿</a:t>
            </a:r>
            <a:r>
              <a:rPr lang="zh-CN" altLang="en-US" sz="2400" dirty="0">
                <a:solidFill>
                  <a:schemeClr val="bg1"/>
                </a:solidFill>
                <a:latin typeface="微软雅黑" panose="020B0503020204020204" pitchFamily="34" charset="-122"/>
                <a:ea typeface="微软雅黑" panose="020B0503020204020204" pitchFamily="34" charset="-122"/>
              </a:rPr>
              <a:t>人</a:t>
            </a:r>
            <a:endParaRPr lang="en-US" altLang="zh-CN" sz="2400" dirty="0">
              <a:solidFill>
                <a:schemeClr val="bg1"/>
              </a:solidFill>
              <a:latin typeface="微软雅黑" panose="020B0503020204020204" pitchFamily="34" charset="-122"/>
              <a:ea typeface="微软雅黑" panose="020B0503020204020204" pitchFamily="34" charset="-122"/>
            </a:endParaRPr>
          </a:p>
          <a:p>
            <a:pPr marL="457200" indent="-457200" algn="just">
              <a:lnSpc>
                <a:spcPct val="150000"/>
              </a:lnSpc>
              <a:buFont typeface="Wingdings" panose="05000000000000000000" pitchFamily="2" charset="2"/>
              <a:buChar char="ü"/>
            </a:pPr>
            <a:r>
              <a:rPr lang="en-US" altLang="zh-CN" sz="2400" dirty="0">
                <a:solidFill>
                  <a:schemeClr val="bg1"/>
                </a:solidFill>
                <a:latin typeface="微软雅黑" panose="020B0503020204020204" pitchFamily="34" charset="-122"/>
                <a:ea typeface="微软雅黑" panose="020B0503020204020204" pitchFamily="34" charset="-122"/>
              </a:rPr>
              <a:t>2022</a:t>
            </a:r>
            <a:r>
              <a:rPr lang="zh-CN" altLang="en-US" sz="2400" dirty="0">
                <a:solidFill>
                  <a:schemeClr val="bg1"/>
                </a:solidFill>
                <a:latin typeface="微软雅黑" panose="020B0503020204020204" pitchFamily="34" charset="-122"/>
                <a:ea typeface="微软雅黑" panose="020B0503020204020204" pitchFamily="34" charset="-122"/>
              </a:rPr>
              <a:t>年</a:t>
            </a:r>
            <a:r>
              <a:rPr lang="en-US" altLang="zh-CN" sz="2400" dirty="0">
                <a:solidFill>
                  <a:schemeClr val="bg1"/>
                </a:solidFill>
                <a:latin typeface="微软雅黑" panose="020B0503020204020204" pitchFamily="34" charset="-122"/>
                <a:ea typeface="微软雅黑" panose="020B0503020204020204" pitchFamily="34" charset="-122"/>
              </a:rPr>
              <a:t>TikTok</a:t>
            </a:r>
            <a:r>
              <a:rPr lang="zh-CN" altLang="en-US" sz="2400" dirty="0">
                <a:solidFill>
                  <a:schemeClr val="bg1"/>
                </a:solidFill>
                <a:latin typeface="微软雅黑" panose="020B0503020204020204" pitchFamily="34" charset="-122"/>
                <a:ea typeface="微软雅黑" panose="020B0503020204020204" pitchFamily="34" charset="-122"/>
              </a:rPr>
              <a:t>直播电商交易额达</a:t>
            </a:r>
            <a:r>
              <a:rPr lang="en-US" altLang="zh-CN" sz="3200" b="1" dirty="0">
                <a:solidFill>
                  <a:srgbClr val="FFC005"/>
                </a:solidFill>
                <a:latin typeface="微软雅黑" panose="020B0503020204020204" pitchFamily="34" charset="-122"/>
                <a:ea typeface="微软雅黑" panose="020B0503020204020204" pitchFamily="34" charset="-122"/>
              </a:rPr>
              <a:t>44</a:t>
            </a:r>
            <a:r>
              <a:rPr lang="zh-CN" altLang="en-US" sz="3200" b="1" dirty="0">
                <a:solidFill>
                  <a:srgbClr val="FFC005"/>
                </a:solidFill>
                <a:latin typeface="微软雅黑" panose="020B0503020204020204" pitchFamily="34" charset="-122"/>
                <a:ea typeface="微软雅黑" panose="020B0503020204020204" pitchFamily="34" charset="-122"/>
              </a:rPr>
              <a:t>亿</a:t>
            </a:r>
            <a:r>
              <a:rPr lang="zh-CN" altLang="en-US" sz="2400" dirty="0">
                <a:solidFill>
                  <a:schemeClr val="bg1"/>
                </a:solidFill>
                <a:latin typeface="微软雅黑" panose="020B0503020204020204" pitchFamily="34" charset="-122"/>
                <a:ea typeface="微软雅黑" panose="020B0503020204020204" pitchFamily="34" charset="-122"/>
              </a:rPr>
              <a:t>美元，较</a:t>
            </a:r>
            <a:r>
              <a:rPr lang="en-US" altLang="zh-CN" sz="2400" dirty="0">
                <a:solidFill>
                  <a:schemeClr val="bg1"/>
                </a:solidFill>
                <a:latin typeface="微软雅黑" panose="020B0503020204020204" pitchFamily="34" charset="-122"/>
                <a:ea typeface="微软雅黑" panose="020B0503020204020204" pitchFamily="34" charset="-122"/>
              </a:rPr>
              <a:t>2021</a:t>
            </a:r>
            <a:r>
              <a:rPr lang="zh-CN" altLang="en-US" sz="2400" dirty="0">
                <a:solidFill>
                  <a:schemeClr val="bg1"/>
                </a:solidFill>
                <a:latin typeface="微软雅黑" panose="020B0503020204020204" pitchFamily="34" charset="-122"/>
                <a:ea typeface="微软雅黑" panose="020B0503020204020204" pitchFamily="34" charset="-122"/>
              </a:rPr>
              <a:t>年增长两倍</a:t>
            </a:r>
          </a:p>
        </p:txBody>
      </p:sp>
      <p:sp>
        <p:nvSpPr>
          <p:cNvPr id="94" name="文本框 93"/>
          <p:cNvSpPr txBox="1"/>
          <p:nvPr/>
        </p:nvSpPr>
        <p:spPr>
          <a:xfrm>
            <a:off x="26357412" y="9955855"/>
            <a:ext cx="6139822" cy="2590646"/>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ü"/>
            </a:pPr>
            <a:r>
              <a:rPr lang="zh-CN" altLang="en-US" sz="2400" dirty="0">
                <a:solidFill>
                  <a:schemeClr val="bg1"/>
                </a:solidFill>
                <a:latin typeface="微软雅黑" panose="020B0503020204020204" pitchFamily="34" charset="-122"/>
                <a:ea typeface="微软雅黑" panose="020B0503020204020204" pitchFamily="34" charset="-122"/>
              </a:rPr>
              <a:t>去年</a:t>
            </a:r>
            <a:r>
              <a:rPr lang="en-US" altLang="zh-CN" sz="2400" dirty="0">
                <a:solidFill>
                  <a:schemeClr val="bg1"/>
                </a:solidFill>
                <a:latin typeface="微软雅黑" panose="020B0503020204020204" pitchFamily="34" charset="-122"/>
                <a:ea typeface="微软雅黑" panose="020B0503020204020204" pitchFamily="34" charset="-122"/>
              </a:rPr>
              <a:t>9</a:t>
            </a:r>
            <a:r>
              <a:rPr lang="zh-CN" altLang="en-US" sz="2400" dirty="0">
                <a:solidFill>
                  <a:schemeClr val="bg1"/>
                </a:solidFill>
                <a:latin typeface="微软雅黑" panose="020B0503020204020204" pitchFamily="34" charset="-122"/>
                <a:ea typeface="微软雅黑" panose="020B0503020204020204" pitchFamily="34" charset="-122"/>
              </a:rPr>
              <a:t>月在美国上线的</a:t>
            </a:r>
            <a:r>
              <a:rPr lang="en-US" altLang="zh-CN" sz="2400" dirty="0" err="1">
                <a:solidFill>
                  <a:schemeClr val="bg1"/>
                </a:solidFill>
                <a:latin typeface="微软雅黑" panose="020B0503020204020204" pitchFamily="34" charset="-122"/>
                <a:ea typeface="微软雅黑" panose="020B0503020204020204" pitchFamily="34" charset="-122"/>
              </a:rPr>
              <a:t>Temu</a:t>
            </a:r>
            <a:r>
              <a:rPr lang="zh-CN" altLang="en-US" sz="2400" dirty="0">
                <a:solidFill>
                  <a:schemeClr val="bg1"/>
                </a:solidFill>
                <a:latin typeface="微软雅黑" panose="020B0503020204020204" pitchFamily="34" charset="-122"/>
                <a:ea typeface="微软雅黑" panose="020B0503020204020204" pitchFamily="34" charset="-122"/>
              </a:rPr>
              <a:t>平台，</a:t>
            </a:r>
            <a:r>
              <a:rPr lang="en-US" altLang="zh-CN" sz="2400" dirty="0">
                <a:solidFill>
                  <a:schemeClr val="bg1"/>
                </a:solidFill>
                <a:latin typeface="微软雅黑" panose="020B0503020204020204" pitchFamily="34" charset="-122"/>
                <a:ea typeface="微软雅黑" panose="020B0503020204020204" pitchFamily="34" charset="-122"/>
              </a:rPr>
              <a:t>2</a:t>
            </a:r>
            <a:r>
              <a:rPr lang="zh-CN" altLang="en-US" sz="2400" dirty="0">
                <a:solidFill>
                  <a:schemeClr val="bg1"/>
                </a:solidFill>
                <a:latin typeface="微软雅黑" panose="020B0503020204020204" pitchFamily="34" charset="-122"/>
                <a:ea typeface="微软雅黑" panose="020B0503020204020204" pitchFamily="34" charset="-122"/>
              </a:rPr>
              <a:t>月日均单量已达到</a:t>
            </a:r>
            <a:r>
              <a:rPr lang="en-US" altLang="zh-CN" sz="3200" b="1" dirty="0">
                <a:solidFill>
                  <a:srgbClr val="FFC005"/>
                </a:solidFill>
                <a:latin typeface="微软雅黑" panose="020B0503020204020204" pitchFamily="34" charset="-122"/>
                <a:ea typeface="微软雅黑" panose="020B0503020204020204" pitchFamily="34" charset="-122"/>
              </a:rPr>
              <a:t>20</a:t>
            </a:r>
            <a:r>
              <a:rPr lang="zh-CN" altLang="en-US" sz="3200" b="1" dirty="0">
                <a:solidFill>
                  <a:srgbClr val="FFC005"/>
                </a:solidFill>
                <a:latin typeface="微软雅黑" panose="020B0503020204020204" pitchFamily="34" charset="-122"/>
                <a:ea typeface="微软雅黑" panose="020B0503020204020204" pitchFamily="34" charset="-122"/>
              </a:rPr>
              <a:t>万</a:t>
            </a:r>
            <a:r>
              <a:rPr lang="zh-CN" altLang="en-US" sz="2400" dirty="0">
                <a:solidFill>
                  <a:schemeClr val="bg1"/>
                </a:solidFill>
                <a:latin typeface="微软雅黑" panose="020B0503020204020204" pitchFamily="34" charset="-122"/>
                <a:ea typeface="微软雅黑" panose="020B0503020204020204" pitchFamily="34" charset="-122"/>
              </a:rPr>
              <a:t>，峰值高达</a:t>
            </a:r>
            <a:r>
              <a:rPr lang="en-US" altLang="zh-CN" sz="3200" b="1" dirty="0">
                <a:solidFill>
                  <a:srgbClr val="FFC005"/>
                </a:solidFill>
                <a:latin typeface="微软雅黑" panose="020B0503020204020204" pitchFamily="34" charset="-122"/>
                <a:ea typeface="微软雅黑" panose="020B0503020204020204" pitchFamily="34" charset="-122"/>
              </a:rPr>
              <a:t>50</a:t>
            </a:r>
            <a:r>
              <a:rPr lang="zh-CN" altLang="en-US" sz="3200" b="1" dirty="0">
                <a:solidFill>
                  <a:srgbClr val="FFC005"/>
                </a:solidFill>
                <a:latin typeface="微软雅黑" panose="020B0503020204020204" pitchFamily="34" charset="-122"/>
                <a:ea typeface="微软雅黑" panose="020B0503020204020204" pitchFamily="34" charset="-122"/>
              </a:rPr>
              <a:t>万</a:t>
            </a:r>
            <a:endParaRPr lang="en-US" altLang="zh-CN" sz="2400" b="1" dirty="0">
              <a:solidFill>
                <a:srgbClr val="FFC005"/>
              </a:solidFill>
              <a:latin typeface="微软雅黑" panose="020B0503020204020204" pitchFamily="34" charset="-122"/>
              <a:ea typeface="微软雅黑" panose="020B0503020204020204" pitchFamily="34" charset="-122"/>
            </a:endParaRPr>
          </a:p>
          <a:p>
            <a:pPr marL="457200" indent="-457200" algn="just">
              <a:lnSpc>
                <a:spcPct val="150000"/>
              </a:lnSpc>
              <a:buFont typeface="Wingdings" panose="05000000000000000000" pitchFamily="2" charset="2"/>
              <a:buChar char="ü"/>
            </a:pPr>
            <a:r>
              <a:rPr lang="zh-CN" altLang="en-US" sz="2400" dirty="0">
                <a:solidFill>
                  <a:schemeClr val="bg1"/>
                </a:solidFill>
                <a:latin typeface="微软雅黑" panose="020B0503020204020204" pitchFamily="34" charset="-122"/>
                <a:ea typeface="微软雅黑" panose="020B0503020204020204" pitchFamily="34" charset="-122"/>
              </a:rPr>
              <a:t>预计到</a:t>
            </a:r>
            <a:r>
              <a:rPr lang="en-US" altLang="zh-CN" sz="2400" dirty="0">
                <a:solidFill>
                  <a:schemeClr val="bg1"/>
                </a:solidFill>
                <a:latin typeface="微软雅黑" panose="020B0503020204020204" pitchFamily="34" charset="-122"/>
                <a:ea typeface="微软雅黑" panose="020B0503020204020204" pitchFamily="34" charset="-122"/>
              </a:rPr>
              <a:t>2025</a:t>
            </a:r>
            <a:r>
              <a:rPr lang="zh-CN" altLang="en-US" sz="2400" dirty="0">
                <a:solidFill>
                  <a:schemeClr val="bg1"/>
                </a:solidFill>
                <a:latin typeface="微软雅黑" panose="020B0503020204020204" pitchFamily="34" charset="-122"/>
                <a:ea typeface="微软雅黑" panose="020B0503020204020204" pitchFamily="34" charset="-122"/>
              </a:rPr>
              <a:t>年，全球社交电商增速将是传统电商的</a:t>
            </a:r>
            <a:r>
              <a:rPr lang="en-US" altLang="zh-CN" sz="2400" dirty="0">
                <a:solidFill>
                  <a:schemeClr val="bg1"/>
                </a:solidFill>
                <a:latin typeface="微软雅黑" panose="020B0503020204020204" pitchFamily="34" charset="-122"/>
                <a:ea typeface="微软雅黑" panose="020B0503020204020204" pitchFamily="34" charset="-122"/>
              </a:rPr>
              <a:t>3</a:t>
            </a:r>
            <a:r>
              <a:rPr lang="zh-CN" altLang="en-US" sz="2400" dirty="0">
                <a:solidFill>
                  <a:schemeClr val="bg1"/>
                </a:solidFill>
                <a:latin typeface="微软雅黑" panose="020B0503020204020204" pitchFamily="34" charset="-122"/>
                <a:ea typeface="微软雅黑" panose="020B0503020204020204" pitchFamily="34" charset="-122"/>
              </a:rPr>
              <a:t>倍，达到</a:t>
            </a:r>
            <a:r>
              <a:rPr lang="en-US" altLang="zh-CN" sz="3200" b="1" dirty="0">
                <a:solidFill>
                  <a:srgbClr val="FFC005"/>
                </a:solidFill>
                <a:latin typeface="微软雅黑" panose="020B0503020204020204" pitchFamily="34" charset="-122"/>
                <a:ea typeface="微软雅黑" panose="020B0503020204020204" pitchFamily="34" charset="-122"/>
              </a:rPr>
              <a:t>1.2</a:t>
            </a:r>
            <a:r>
              <a:rPr lang="zh-CN" altLang="en-US" sz="3200" b="1" dirty="0">
                <a:solidFill>
                  <a:srgbClr val="FFC005"/>
                </a:solidFill>
                <a:latin typeface="微软雅黑" panose="020B0503020204020204" pitchFamily="34" charset="-122"/>
                <a:ea typeface="微软雅黑" panose="020B0503020204020204" pitchFamily="34" charset="-122"/>
              </a:rPr>
              <a:t>万亿</a:t>
            </a:r>
            <a:r>
              <a:rPr lang="zh-CN" altLang="en-US" sz="2400" dirty="0">
                <a:solidFill>
                  <a:schemeClr val="bg1"/>
                </a:solidFill>
                <a:latin typeface="微软雅黑" panose="020B0503020204020204" pitchFamily="34" charset="-122"/>
                <a:ea typeface="微软雅黑" panose="020B0503020204020204" pitchFamily="34" charset="-122"/>
              </a:rPr>
              <a:t>美元</a:t>
            </a:r>
          </a:p>
        </p:txBody>
      </p:sp>
      <p:sp>
        <p:nvSpPr>
          <p:cNvPr id="95" name="文本框 94"/>
          <p:cNvSpPr txBox="1"/>
          <p:nvPr/>
        </p:nvSpPr>
        <p:spPr>
          <a:xfrm>
            <a:off x="26318061" y="6151648"/>
            <a:ext cx="6141862" cy="646331"/>
          </a:xfrm>
          <a:prstGeom prst="rect">
            <a:avLst/>
          </a:prstGeom>
          <a:noFill/>
        </p:spPr>
        <p:txBody>
          <a:bodyPr wrap="square">
            <a:spAutoFit/>
          </a:bodyPr>
          <a:lstStyle/>
          <a:p>
            <a:pPr algn="ctr"/>
            <a:r>
              <a:rPr lang="zh-CN" altLang="en-US" sz="3600" b="1" dirty="0">
                <a:solidFill>
                  <a:srgbClr val="FFC000"/>
                </a:solidFill>
                <a:latin typeface="微软雅黑" panose="020B0503020204020204" pitchFamily="34" charset="-122"/>
                <a:ea typeface="微软雅黑" panose="020B0503020204020204" pitchFamily="34" charset="-122"/>
              </a:rPr>
              <a:t>平台案例</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97" name="矩形: 圆角 80"/>
          <p:cNvSpPr/>
          <p:nvPr/>
        </p:nvSpPr>
        <p:spPr>
          <a:xfrm>
            <a:off x="3321006" y="4202702"/>
            <a:ext cx="23451184" cy="10134250"/>
          </a:xfrm>
          <a:prstGeom prst="roundRect">
            <a:avLst>
              <a:gd name="adj" fmla="val 1313"/>
            </a:avLst>
          </a:prstGeom>
          <a:noFill/>
          <a:ln w="381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8" name="文本框 97"/>
          <p:cNvSpPr txBox="1"/>
          <p:nvPr/>
        </p:nvSpPr>
        <p:spPr>
          <a:xfrm>
            <a:off x="13994795" y="13228286"/>
            <a:ext cx="2031325" cy="646331"/>
          </a:xfrm>
          <a:prstGeom prst="rect">
            <a:avLst/>
          </a:prstGeom>
          <a:noFill/>
        </p:spPr>
        <p:txBody>
          <a:bodyPr wrap="none" rtlCol="0">
            <a:spAutoFit/>
          </a:bodyPr>
          <a:lstStyle/>
          <a:p>
            <a:pPr algn="ctr"/>
            <a:r>
              <a:rPr lang="zh-CN" altLang="en-US" sz="3600" b="1" dirty="0">
                <a:solidFill>
                  <a:schemeClr val="bg1"/>
                </a:solidFill>
                <a:latin typeface="微软雅黑" panose="020B0503020204020204" pitchFamily="34" charset="-122"/>
                <a:ea typeface="微软雅黑" panose="020B0503020204020204" pitchFamily="34" charset="-122"/>
              </a:rPr>
              <a:t>合规服务</a:t>
            </a:r>
          </a:p>
        </p:txBody>
      </p:sp>
      <p:cxnSp>
        <p:nvCxnSpPr>
          <p:cNvPr id="99" name="直线箭头连接符 4"/>
          <p:cNvCxnSpPr>
            <a:stCxn id="98" idx="0"/>
          </p:cNvCxnSpPr>
          <p:nvPr/>
        </p:nvCxnSpPr>
        <p:spPr>
          <a:xfrm flipV="1">
            <a:off x="15010458" y="9756776"/>
            <a:ext cx="15811" cy="347151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0" name="圆角矩形 57"/>
          <p:cNvSpPr/>
          <p:nvPr/>
        </p:nvSpPr>
        <p:spPr>
          <a:xfrm>
            <a:off x="14180662" y="10305584"/>
            <a:ext cx="1652225" cy="530555"/>
          </a:xfrm>
          <a:prstGeom prst="roundRect">
            <a:avLst/>
          </a:prstGeom>
          <a:solidFill>
            <a:srgbClr val="FFC0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chemeClr val="bg1"/>
                </a:solidFill>
                <a:latin typeface="微软雅黑" panose="020B0503020204020204" pitchFamily="34" charset="-122"/>
                <a:ea typeface="微软雅黑" panose="020B0503020204020204" pitchFamily="34" charset="-122"/>
              </a:rPr>
              <a:t>财税</a:t>
            </a:r>
          </a:p>
        </p:txBody>
      </p:sp>
      <p:sp>
        <p:nvSpPr>
          <p:cNvPr id="101" name="圆角矩形 58"/>
          <p:cNvSpPr/>
          <p:nvPr/>
        </p:nvSpPr>
        <p:spPr>
          <a:xfrm>
            <a:off x="14163417" y="11064488"/>
            <a:ext cx="1652225" cy="530555"/>
          </a:xfrm>
          <a:prstGeom prst="roundRect">
            <a:avLst/>
          </a:prstGeom>
          <a:solidFill>
            <a:srgbClr val="FFC0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chemeClr val="bg1"/>
                </a:solidFill>
                <a:latin typeface="微软雅黑" panose="020B0503020204020204" pitchFamily="34" charset="-122"/>
                <a:ea typeface="微软雅黑" panose="020B0503020204020204" pitchFamily="34" charset="-122"/>
              </a:rPr>
              <a:t>产品</a:t>
            </a:r>
          </a:p>
        </p:txBody>
      </p:sp>
      <p:sp>
        <p:nvSpPr>
          <p:cNvPr id="102" name="圆角矩形 59"/>
          <p:cNvSpPr/>
          <p:nvPr/>
        </p:nvSpPr>
        <p:spPr>
          <a:xfrm>
            <a:off x="14163418" y="11837452"/>
            <a:ext cx="1652225" cy="530555"/>
          </a:xfrm>
          <a:prstGeom prst="roundRect">
            <a:avLst/>
          </a:prstGeom>
          <a:solidFill>
            <a:srgbClr val="FFC0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chemeClr val="bg1"/>
                </a:solidFill>
                <a:latin typeface="微软雅黑" panose="020B0503020204020204" pitchFamily="34" charset="-122"/>
                <a:ea typeface="微软雅黑" panose="020B0503020204020204" pitchFamily="34" charset="-122"/>
              </a:rPr>
              <a:t>知识产权</a:t>
            </a:r>
          </a:p>
        </p:txBody>
      </p:sp>
      <p:sp>
        <p:nvSpPr>
          <p:cNvPr id="103" name="文本框 102"/>
          <p:cNvSpPr txBox="1"/>
          <p:nvPr/>
        </p:nvSpPr>
        <p:spPr>
          <a:xfrm>
            <a:off x="10536953" y="10943328"/>
            <a:ext cx="553998" cy="1323439"/>
          </a:xfrm>
          <a:prstGeom prst="rect">
            <a:avLst/>
          </a:prstGeom>
          <a:noFill/>
        </p:spPr>
        <p:txBody>
          <a:bodyPr vert="eaVert" wrap="none" rtlCol="0">
            <a:spAutoFit/>
          </a:bodyPr>
          <a:lstStyle/>
          <a:p>
            <a:pPr algn="r"/>
            <a:r>
              <a:rPr lang="zh-CN" altLang="en-US" sz="2400" b="1" dirty="0">
                <a:solidFill>
                  <a:schemeClr val="bg1"/>
                </a:solidFill>
                <a:latin typeface="微软雅黑" panose="020B0503020204020204" pitchFamily="34" charset="-122"/>
                <a:ea typeface="微软雅黑" panose="020B0503020204020204" pitchFamily="34" charset="-122"/>
              </a:rPr>
              <a:t>退货维修</a:t>
            </a:r>
          </a:p>
        </p:txBody>
      </p:sp>
      <p:sp>
        <p:nvSpPr>
          <p:cNvPr id="104" name="左中括号 103"/>
          <p:cNvSpPr/>
          <p:nvPr/>
        </p:nvSpPr>
        <p:spPr>
          <a:xfrm rot="16200000" flipV="1">
            <a:off x="21353233" y="10955954"/>
            <a:ext cx="180000" cy="4392000"/>
          </a:xfrm>
          <a:prstGeom prst="leftBracket">
            <a:avLst/>
          </a:prstGeom>
          <a:noFill/>
          <a:ln w="3810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5" name="文本框 104"/>
          <p:cNvSpPr txBox="1"/>
          <p:nvPr/>
        </p:nvSpPr>
        <p:spPr>
          <a:xfrm>
            <a:off x="20494091" y="13364115"/>
            <a:ext cx="2031325" cy="461665"/>
          </a:xfrm>
          <a:prstGeom prst="rect">
            <a:avLst/>
          </a:prstGeom>
          <a:noFill/>
        </p:spPr>
        <p:txBody>
          <a:bodyPr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技术解决方案</a:t>
            </a:r>
          </a:p>
        </p:txBody>
      </p:sp>
      <p:sp>
        <p:nvSpPr>
          <p:cNvPr id="106" name="文本框 105"/>
          <p:cNvSpPr txBox="1"/>
          <p:nvPr/>
        </p:nvSpPr>
        <p:spPr>
          <a:xfrm>
            <a:off x="9492889" y="6863024"/>
            <a:ext cx="553998" cy="2392643"/>
          </a:xfrm>
          <a:prstGeom prst="rect">
            <a:avLst/>
          </a:prstGeom>
          <a:noFill/>
        </p:spPr>
        <p:txBody>
          <a:bodyPr vert="eaVert"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融资</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供应链金融</a:t>
            </a:r>
          </a:p>
        </p:txBody>
      </p:sp>
      <p:sp>
        <p:nvSpPr>
          <p:cNvPr id="107" name="文本框 106"/>
          <p:cNvSpPr txBox="1"/>
          <p:nvPr/>
        </p:nvSpPr>
        <p:spPr>
          <a:xfrm>
            <a:off x="10453078" y="6869709"/>
            <a:ext cx="553998" cy="1323439"/>
          </a:xfrm>
          <a:prstGeom prst="rect">
            <a:avLst/>
          </a:prstGeom>
          <a:noFill/>
        </p:spPr>
        <p:txBody>
          <a:bodyPr vert="eaVert"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跨境风控</a:t>
            </a:r>
          </a:p>
        </p:txBody>
      </p:sp>
      <p:sp>
        <p:nvSpPr>
          <p:cNvPr id="108" name="文本框 107"/>
          <p:cNvSpPr txBox="1"/>
          <p:nvPr/>
        </p:nvSpPr>
        <p:spPr>
          <a:xfrm>
            <a:off x="22209932" y="6837624"/>
            <a:ext cx="553998" cy="1323439"/>
          </a:xfrm>
          <a:prstGeom prst="rect">
            <a:avLst/>
          </a:prstGeom>
          <a:noFill/>
        </p:spPr>
        <p:txBody>
          <a:bodyPr vert="eaVert"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广告投放</a:t>
            </a:r>
          </a:p>
        </p:txBody>
      </p:sp>
      <p:sp>
        <p:nvSpPr>
          <p:cNvPr id="109" name="圆角矩形 59"/>
          <p:cNvSpPr/>
          <p:nvPr/>
        </p:nvSpPr>
        <p:spPr>
          <a:xfrm>
            <a:off x="14163419" y="12605797"/>
            <a:ext cx="1652225" cy="530555"/>
          </a:xfrm>
          <a:prstGeom prst="roundRect">
            <a:avLst/>
          </a:prstGeom>
          <a:solidFill>
            <a:srgbClr val="FFC0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chemeClr val="bg1"/>
                </a:solidFill>
                <a:latin typeface="微软雅黑" panose="020B0503020204020204" pitchFamily="34" charset="-122"/>
                <a:ea typeface="微软雅黑" panose="020B0503020204020204" pitchFamily="34" charset="-122"/>
              </a:rPr>
              <a:t>低碳环保</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linds(horizontal)">
                                      <p:cBhvr>
                                        <p:cTn id="7" dur="5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blinds(horizontal)">
                                      <p:cBhvr>
                                        <p:cTn id="12"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grpSp>
        <p:nvGrpSpPr>
          <p:cNvPr id="10" name="组合 9"/>
          <p:cNvGrpSpPr/>
          <p:nvPr/>
        </p:nvGrpSpPr>
        <p:grpSpPr>
          <a:xfrm>
            <a:off x="25895111" y="14819811"/>
            <a:ext cx="5803676" cy="930324"/>
            <a:chOff x="3382179" y="2924930"/>
            <a:chExt cx="4731061" cy="758385"/>
          </a:xfrm>
        </p:grpSpPr>
        <p:grpSp>
          <p:nvGrpSpPr>
            <p:cNvPr id="11" name="组 1"/>
            <p:cNvGrpSpPr/>
            <p:nvPr/>
          </p:nvGrpSpPr>
          <p:grpSpPr>
            <a:xfrm>
              <a:off x="3382179" y="2924930"/>
              <a:ext cx="2265363" cy="695325"/>
              <a:chOff x="3186113" y="1204913"/>
              <a:chExt cx="2265363" cy="695325"/>
            </a:xfrm>
            <a:solidFill>
              <a:srgbClr val="FFFFFF"/>
            </a:solidFill>
          </p:grpSpPr>
          <p:sp>
            <p:nvSpPr>
              <p:cNvPr id="13" name="Freeform 5"/>
              <p:cNvSpPr>
                <a:spLocks noEditPoints="1"/>
              </p:cNvSpPr>
              <p:nvPr>
                <p:custDataLst>
                  <p:tags r:id="rId2"/>
                </p:custDataLst>
              </p:nvPr>
            </p:nvSpPr>
            <p:spPr bwMode="auto">
              <a:xfrm>
                <a:off x="3186113" y="1362075"/>
                <a:ext cx="508000" cy="538162"/>
              </a:xfrm>
              <a:custGeom>
                <a:avLst/>
                <a:gdLst>
                  <a:gd name="T0" fmla="*/ 585 w 819"/>
                  <a:gd name="T1" fmla="*/ 354 h 864"/>
                  <a:gd name="T2" fmla="*/ 540 w 819"/>
                  <a:gd name="T3" fmla="*/ 225 h 864"/>
                  <a:gd name="T4" fmla="*/ 435 w 819"/>
                  <a:gd name="T5" fmla="*/ 174 h 864"/>
                  <a:gd name="T6" fmla="*/ 323 w 819"/>
                  <a:gd name="T7" fmla="*/ 219 h 864"/>
                  <a:gd name="T8" fmla="*/ 251 w 819"/>
                  <a:gd name="T9" fmla="*/ 354 h 864"/>
                  <a:gd name="T10" fmla="*/ 585 w 819"/>
                  <a:gd name="T11" fmla="*/ 354 h 864"/>
                  <a:gd name="T12" fmla="*/ 791 w 819"/>
                  <a:gd name="T13" fmla="*/ 488 h 864"/>
                  <a:gd name="T14" fmla="*/ 234 w 819"/>
                  <a:gd name="T15" fmla="*/ 488 h 864"/>
                  <a:gd name="T16" fmla="*/ 284 w 819"/>
                  <a:gd name="T17" fmla="*/ 646 h 864"/>
                  <a:gd name="T18" fmla="*/ 396 w 819"/>
                  <a:gd name="T19" fmla="*/ 696 h 864"/>
                  <a:gd name="T20" fmla="*/ 490 w 819"/>
                  <a:gd name="T21" fmla="*/ 668 h 864"/>
                  <a:gd name="T22" fmla="*/ 552 w 819"/>
                  <a:gd name="T23" fmla="*/ 601 h 864"/>
                  <a:gd name="T24" fmla="*/ 769 w 819"/>
                  <a:gd name="T25" fmla="*/ 601 h 864"/>
                  <a:gd name="T26" fmla="*/ 624 w 819"/>
                  <a:gd name="T27" fmla="*/ 797 h 864"/>
                  <a:gd name="T28" fmla="*/ 396 w 819"/>
                  <a:gd name="T29" fmla="*/ 864 h 864"/>
                  <a:gd name="T30" fmla="*/ 22 w 819"/>
                  <a:gd name="T31" fmla="*/ 416 h 864"/>
                  <a:gd name="T32" fmla="*/ 156 w 819"/>
                  <a:gd name="T33" fmla="*/ 118 h 864"/>
                  <a:gd name="T34" fmla="*/ 451 w 819"/>
                  <a:gd name="T35" fmla="*/ 0 h 864"/>
                  <a:gd name="T36" fmla="*/ 791 w 819"/>
                  <a:gd name="T37" fmla="*/ 48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9" h="864">
                    <a:moveTo>
                      <a:pt x="585" y="354"/>
                    </a:moveTo>
                    <a:cubicBezTo>
                      <a:pt x="585" y="298"/>
                      <a:pt x="568" y="258"/>
                      <a:pt x="540" y="225"/>
                    </a:cubicBezTo>
                    <a:cubicBezTo>
                      <a:pt x="513" y="191"/>
                      <a:pt x="474" y="174"/>
                      <a:pt x="435" y="174"/>
                    </a:cubicBezTo>
                    <a:cubicBezTo>
                      <a:pt x="390" y="174"/>
                      <a:pt x="357" y="191"/>
                      <a:pt x="323" y="219"/>
                    </a:cubicBezTo>
                    <a:cubicBezTo>
                      <a:pt x="290" y="253"/>
                      <a:pt x="262" y="298"/>
                      <a:pt x="251" y="354"/>
                    </a:cubicBezTo>
                    <a:cubicBezTo>
                      <a:pt x="585" y="354"/>
                      <a:pt x="585" y="354"/>
                      <a:pt x="585" y="354"/>
                    </a:cubicBezTo>
                    <a:close/>
                    <a:moveTo>
                      <a:pt x="791" y="488"/>
                    </a:moveTo>
                    <a:cubicBezTo>
                      <a:pt x="234" y="488"/>
                      <a:pt x="234" y="488"/>
                      <a:pt x="234" y="488"/>
                    </a:cubicBezTo>
                    <a:cubicBezTo>
                      <a:pt x="228" y="556"/>
                      <a:pt x="245" y="612"/>
                      <a:pt x="284" y="646"/>
                    </a:cubicBezTo>
                    <a:cubicBezTo>
                      <a:pt x="312" y="679"/>
                      <a:pt x="351" y="696"/>
                      <a:pt x="396" y="696"/>
                    </a:cubicBezTo>
                    <a:cubicBezTo>
                      <a:pt x="429" y="696"/>
                      <a:pt x="462" y="685"/>
                      <a:pt x="490" y="668"/>
                    </a:cubicBezTo>
                    <a:cubicBezTo>
                      <a:pt x="518" y="651"/>
                      <a:pt x="540" y="629"/>
                      <a:pt x="552" y="601"/>
                    </a:cubicBezTo>
                    <a:cubicBezTo>
                      <a:pt x="769" y="601"/>
                      <a:pt x="769" y="601"/>
                      <a:pt x="769" y="601"/>
                    </a:cubicBezTo>
                    <a:cubicBezTo>
                      <a:pt x="741" y="685"/>
                      <a:pt x="691" y="752"/>
                      <a:pt x="624" y="797"/>
                    </a:cubicBezTo>
                    <a:cubicBezTo>
                      <a:pt x="557" y="842"/>
                      <a:pt x="479" y="864"/>
                      <a:pt x="396" y="864"/>
                    </a:cubicBezTo>
                    <a:cubicBezTo>
                      <a:pt x="123" y="864"/>
                      <a:pt x="0" y="713"/>
                      <a:pt x="22" y="416"/>
                    </a:cubicBezTo>
                    <a:cubicBezTo>
                      <a:pt x="33" y="292"/>
                      <a:pt x="78" y="191"/>
                      <a:pt x="156" y="118"/>
                    </a:cubicBezTo>
                    <a:cubicBezTo>
                      <a:pt x="228" y="40"/>
                      <a:pt x="329" y="0"/>
                      <a:pt x="451" y="0"/>
                    </a:cubicBezTo>
                    <a:cubicBezTo>
                      <a:pt x="708" y="0"/>
                      <a:pt x="819" y="163"/>
                      <a:pt x="791" y="4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2171" tIns="56084" rIns="112171" bIns="56084" numCol="1" anchor="t" anchorCtr="0" compatLnSpc="1"/>
              <a:lstStyle/>
              <a:p>
                <a:pPr algn="ctr"/>
                <a:endParaRPr lang="zh-CN" altLang="en-US" sz="2205">
                  <a:solidFill>
                    <a:schemeClr val="bg1"/>
                  </a:solidFill>
                  <a:latin typeface="微软雅黑" panose="020B0503020204020204" pitchFamily="34" charset="-122"/>
                  <a:ea typeface="微软雅黑" panose="020B0503020204020204" pitchFamily="34" charset="-122"/>
                </a:endParaRPr>
              </a:p>
            </p:txBody>
          </p:sp>
          <p:sp>
            <p:nvSpPr>
              <p:cNvPr id="14" name="Freeform 6"/>
              <p:cNvSpPr>
                <a:spLocks noEditPoints="1"/>
              </p:cNvSpPr>
              <p:nvPr>
                <p:custDataLst>
                  <p:tags r:id="rId3"/>
                </p:custDataLst>
              </p:nvPr>
            </p:nvSpPr>
            <p:spPr bwMode="auto">
              <a:xfrm>
                <a:off x="3694113" y="1204913"/>
                <a:ext cx="509588" cy="695325"/>
              </a:xfrm>
              <a:custGeom>
                <a:avLst/>
                <a:gdLst>
                  <a:gd name="T0" fmla="*/ 594 w 819"/>
                  <a:gd name="T1" fmla="*/ 695 h 1117"/>
                  <a:gd name="T2" fmla="*/ 434 w 819"/>
                  <a:gd name="T3" fmla="*/ 450 h 1117"/>
                  <a:gd name="T4" fmla="*/ 231 w 819"/>
                  <a:gd name="T5" fmla="*/ 712 h 1117"/>
                  <a:gd name="T6" fmla="*/ 275 w 819"/>
                  <a:gd name="T7" fmla="*/ 884 h 1117"/>
                  <a:gd name="T8" fmla="*/ 390 w 819"/>
                  <a:gd name="T9" fmla="*/ 945 h 1117"/>
                  <a:gd name="T10" fmla="*/ 522 w 819"/>
                  <a:gd name="T11" fmla="*/ 884 h 1117"/>
                  <a:gd name="T12" fmla="*/ 594 w 819"/>
                  <a:gd name="T13" fmla="*/ 695 h 1117"/>
                  <a:gd name="T14" fmla="*/ 808 w 819"/>
                  <a:gd name="T15" fmla="*/ 684 h 1117"/>
                  <a:gd name="T16" fmla="*/ 748 w 819"/>
                  <a:gd name="T17" fmla="*/ 923 h 1117"/>
                  <a:gd name="T18" fmla="*/ 605 w 819"/>
                  <a:gd name="T19" fmla="*/ 1067 h 1117"/>
                  <a:gd name="T20" fmla="*/ 423 w 819"/>
                  <a:gd name="T21" fmla="*/ 1117 h 1117"/>
                  <a:gd name="T22" fmla="*/ 215 w 819"/>
                  <a:gd name="T23" fmla="*/ 995 h 1117"/>
                  <a:gd name="T24" fmla="*/ 209 w 819"/>
                  <a:gd name="T25" fmla="*/ 995 h 1117"/>
                  <a:gd name="T26" fmla="*/ 198 w 819"/>
                  <a:gd name="T27" fmla="*/ 1095 h 1117"/>
                  <a:gd name="T28" fmla="*/ 0 w 819"/>
                  <a:gd name="T29" fmla="*/ 1095 h 1117"/>
                  <a:gd name="T30" fmla="*/ 94 w 819"/>
                  <a:gd name="T31" fmla="*/ 0 h 1117"/>
                  <a:gd name="T32" fmla="*/ 302 w 819"/>
                  <a:gd name="T33" fmla="*/ 0 h 1117"/>
                  <a:gd name="T34" fmla="*/ 270 w 819"/>
                  <a:gd name="T35" fmla="*/ 389 h 1117"/>
                  <a:gd name="T36" fmla="*/ 270 w 819"/>
                  <a:gd name="T37" fmla="*/ 389 h 1117"/>
                  <a:gd name="T38" fmla="*/ 517 w 819"/>
                  <a:gd name="T39" fmla="*/ 261 h 1117"/>
                  <a:gd name="T40" fmla="*/ 517 w 819"/>
                  <a:gd name="T41" fmla="*/ 261 h 1117"/>
                  <a:gd name="T42" fmla="*/ 517 w 819"/>
                  <a:gd name="T43" fmla="*/ 261 h 1117"/>
                  <a:gd name="T44" fmla="*/ 759 w 819"/>
                  <a:gd name="T45" fmla="*/ 395 h 1117"/>
                  <a:gd name="T46" fmla="*/ 808 w 819"/>
                  <a:gd name="T47" fmla="*/ 684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9" h="1117">
                    <a:moveTo>
                      <a:pt x="594" y="695"/>
                    </a:moveTo>
                    <a:cubicBezTo>
                      <a:pt x="605" y="534"/>
                      <a:pt x="555" y="450"/>
                      <a:pt x="434" y="450"/>
                    </a:cubicBezTo>
                    <a:cubicBezTo>
                      <a:pt x="314" y="450"/>
                      <a:pt x="248" y="534"/>
                      <a:pt x="231" y="712"/>
                    </a:cubicBezTo>
                    <a:cubicBezTo>
                      <a:pt x="226" y="784"/>
                      <a:pt x="242" y="839"/>
                      <a:pt x="275" y="884"/>
                    </a:cubicBezTo>
                    <a:cubicBezTo>
                      <a:pt x="302" y="923"/>
                      <a:pt x="341" y="945"/>
                      <a:pt x="390" y="945"/>
                    </a:cubicBezTo>
                    <a:cubicBezTo>
                      <a:pt x="440" y="945"/>
                      <a:pt x="484" y="923"/>
                      <a:pt x="522" y="884"/>
                    </a:cubicBezTo>
                    <a:cubicBezTo>
                      <a:pt x="561" y="839"/>
                      <a:pt x="588" y="773"/>
                      <a:pt x="594" y="695"/>
                    </a:cubicBezTo>
                    <a:close/>
                    <a:moveTo>
                      <a:pt x="808" y="684"/>
                    </a:moveTo>
                    <a:cubicBezTo>
                      <a:pt x="803" y="778"/>
                      <a:pt x="781" y="856"/>
                      <a:pt x="748" y="923"/>
                    </a:cubicBezTo>
                    <a:cubicBezTo>
                      <a:pt x="715" y="984"/>
                      <a:pt x="665" y="1028"/>
                      <a:pt x="605" y="1067"/>
                    </a:cubicBezTo>
                    <a:cubicBezTo>
                      <a:pt x="544" y="1101"/>
                      <a:pt x="489" y="1117"/>
                      <a:pt x="423" y="1117"/>
                    </a:cubicBezTo>
                    <a:cubicBezTo>
                      <a:pt x="330" y="1117"/>
                      <a:pt x="258" y="1078"/>
                      <a:pt x="215" y="995"/>
                    </a:cubicBezTo>
                    <a:cubicBezTo>
                      <a:pt x="209" y="995"/>
                      <a:pt x="209" y="995"/>
                      <a:pt x="209" y="995"/>
                    </a:cubicBezTo>
                    <a:cubicBezTo>
                      <a:pt x="198" y="1095"/>
                      <a:pt x="198" y="1095"/>
                      <a:pt x="198" y="1095"/>
                    </a:cubicBezTo>
                    <a:cubicBezTo>
                      <a:pt x="0" y="1095"/>
                      <a:pt x="0" y="1095"/>
                      <a:pt x="0" y="1095"/>
                    </a:cubicBezTo>
                    <a:cubicBezTo>
                      <a:pt x="94" y="0"/>
                      <a:pt x="94" y="0"/>
                      <a:pt x="94" y="0"/>
                    </a:cubicBezTo>
                    <a:cubicBezTo>
                      <a:pt x="302" y="0"/>
                      <a:pt x="302" y="0"/>
                      <a:pt x="302" y="0"/>
                    </a:cubicBezTo>
                    <a:cubicBezTo>
                      <a:pt x="270" y="389"/>
                      <a:pt x="270" y="389"/>
                      <a:pt x="270" y="389"/>
                    </a:cubicBezTo>
                    <a:cubicBezTo>
                      <a:pt x="270" y="389"/>
                      <a:pt x="270" y="389"/>
                      <a:pt x="270" y="389"/>
                    </a:cubicBezTo>
                    <a:cubicBezTo>
                      <a:pt x="335" y="306"/>
                      <a:pt x="418" y="261"/>
                      <a:pt x="517" y="261"/>
                    </a:cubicBezTo>
                    <a:cubicBezTo>
                      <a:pt x="517" y="261"/>
                      <a:pt x="517" y="261"/>
                      <a:pt x="517" y="261"/>
                    </a:cubicBezTo>
                    <a:cubicBezTo>
                      <a:pt x="517" y="261"/>
                      <a:pt x="517" y="261"/>
                      <a:pt x="517" y="261"/>
                    </a:cubicBezTo>
                    <a:cubicBezTo>
                      <a:pt x="627" y="267"/>
                      <a:pt x="704" y="311"/>
                      <a:pt x="759" y="395"/>
                    </a:cubicBezTo>
                    <a:cubicBezTo>
                      <a:pt x="803" y="473"/>
                      <a:pt x="819" y="567"/>
                      <a:pt x="808" y="6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2171" tIns="56084" rIns="112171" bIns="56084" numCol="1" anchor="t" anchorCtr="0" compatLnSpc="1"/>
              <a:lstStyle/>
              <a:p>
                <a:pPr algn="ctr"/>
                <a:endParaRPr lang="zh-CN" altLang="en-US" sz="2205">
                  <a:solidFill>
                    <a:schemeClr val="bg1"/>
                  </a:solidFill>
                  <a:latin typeface="微软雅黑" panose="020B0503020204020204" pitchFamily="34" charset="-122"/>
                  <a:ea typeface="微软雅黑" panose="020B0503020204020204" pitchFamily="34" charset="-122"/>
                </a:endParaRPr>
              </a:p>
            </p:txBody>
          </p:sp>
          <p:sp>
            <p:nvSpPr>
              <p:cNvPr id="15" name="Freeform 7"/>
              <p:cNvSpPr/>
              <p:nvPr>
                <p:custDataLst>
                  <p:tags r:id="rId4"/>
                </p:custDataLst>
              </p:nvPr>
            </p:nvSpPr>
            <p:spPr bwMode="auto">
              <a:xfrm>
                <a:off x="4203701" y="1306513"/>
                <a:ext cx="582613" cy="584200"/>
              </a:xfrm>
              <a:custGeom>
                <a:avLst/>
                <a:gdLst>
                  <a:gd name="T0" fmla="*/ 216 w 939"/>
                  <a:gd name="T1" fmla="*/ 938 h 938"/>
                  <a:gd name="T2" fmla="*/ 0 w 939"/>
                  <a:gd name="T3" fmla="*/ 938 h 938"/>
                  <a:gd name="T4" fmla="*/ 72 w 939"/>
                  <a:gd name="T5" fmla="*/ 113 h 938"/>
                  <a:gd name="T6" fmla="*/ 276 w 939"/>
                  <a:gd name="T7" fmla="*/ 113 h 938"/>
                  <a:gd name="T8" fmla="*/ 271 w 939"/>
                  <a:gd name="T9" fmla="*/ 170 h 938"/>
                  <a:gd name="T10" fmla="*/ 757 w 939"/>
                  <a:gd name="T11" fmla="*/ 57 h 938"/>
                  <a:gd name="T12" fmla="*/ 762 w 939"/>
                  <a:gd name="T13" fmla="*/ 0 h 938"/>
                  <a:gd name="T14" fmla="*/ 850 w 939"/>
                  <a:gd name="T15" fmla="*/ 68 h 938"/>
                  <a:gd name="T16" fmla="*/ 939 w 939"/>
                  <a:gd name="T17" fmla="*/ 130 h 938"/>
                  <a:gd name="T18" fmla="*/ 845 w 939"/>
                  <a:gd name="T19" fmla="*/ 175 h 938"/>
                  <a:gd name="T20" fmla="*/ 745 w 939"/>
                  <a:gd name="T21" fmla="*/ 221 h 938"/>
                  <a:gd name="T22" fmla="*/ 745 w 939"/>
                  <a:gd name="T23" fmla="*/ 192 h 938"/>
                  <a:gd name="T24" fmla="*/ 216 w 939"/>
                  <a:gd name="T25" fmla="*/ 938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9" h="938">
                    <a:moveTo>
                      <a:pt x="216" y="938"/>
                    </a:moveTo>
                    <a:cubicBezTo>
                      <a:pt x="0" y="938"/>
                      <a:pt x="0" y="938"/>
                      <a:pt x="0" y="938"/>
                    </a:cubicBezTo>
                    <a:cubicBezTo>
                      <a:pt x="72" y="113"/>
                      <a:pt x="72" y="113"/>
                      <a:pt x="72" y="113"/>
                    </a:cubicBezTo>
                    <a:cubicBezTo>
                      <a:pt x="276" y="113"/>
                      <a:pt x="276" y="113"/>
                      <a:pt x="276" y="113"/>
                    </a:cubicBezTo>
                    <a:cubicBezTo>
                      <a:pt x="271" y="170"/>
                      <a:pt x="271" y="170"/>
                      <a:pt x="271" y="170"/>
                    </a:cubicBezTo>
                    <a:cubicBezTo>
                      <a:pt x="265" y="226"/>
                      <a:pt x="354" y="124"/>
                      <a:pt x="757" y="57"/>
                    </a:cubicBezTo>
                    <a:cubicBezTo>
                      <a:pt x="762" y="0"/>
                      <a:pt x="762" y="0"/>
                      <a:pt x="762" y="0"/>
                    </a:cubicBezTo>
                    <a:cubicBezTo>
                      <a:pt x="850" y="68"/>
                      <a:pt x="850" y="68"/>
                      <a:pt x="850" y="68"/>
                    </a:cubicBezTo>
                    <a:cubicBezTo>
                      <a:pt x="939" y="130"/>
                      <a:pt x="939" y="130"/>
                      <a:pt x="939" y="130"/>
                    </a:cubicBezTo>
                    <a:cubicBezTo>
                      <a:pt x="845" y="175"/>
                      <a:pt x="845" y="175"/>
                      <a:pt x="845" y="175"/>
                    </a:cubicBezTo>
                    <a:cubicBezTo>
                      <a:pt x="745" y="221"/>
                      <a:pt x="745" y="221"/>
                      <a:pt x="745" y="221"/>
                    </a:cubicBezTo>
                    <a:cubicBezTo>
                      <a:pt x="745" y="192"/>
                      <a:pt x="745" y="192"/>
                      <a:pt x="745" y="192"/>
                    </a:cubicBezTo>
                    <a:cubicBezTo>
                      <a:pt x="177" y="271"/>
                      <a:pt x="254" y="599"/>
                      <a:pt x="216" y="938"/>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112171" tIns="56084" rIns="112171" bIns="56084" numCol="1" anchor="t" anchorCtr="0" compatLnSpc="1"/>
              <a:lstStyle/>
              <a:p>
                <a:pPr algn="ctr"/>
                <a:endParaRPr lang="zh-CN" altLang="en-US" sz="2205">
                  <a:solidFill>
                    <a:schemeClr val="bg1"/>
                  </a:solidFill>
                  <a:latin typeface="微软雅黑" panose="020B0503020204020204" pitchFamily="34" charset="-122"/>
                  <a:ea typeface="微软雅黑" panose="020B0503020204020204" pitchFamily="34" charset="-122"/>
                </a:endParaRPr>
              </a:p>
            </p:txBody>
          </p:sp>
          <p:sp>
            <p:nvSpPr>
              <p:cNvPr id="16" name="Freeform 8"/>
              <p:cNvSpPr/>
              <p:nvPr>
                <p:custDataLst>
                  <p:tags r:id="rId5"/>
                </p:custDataLst>
              </p:nvPr>
            </p:nvSpPr>
            <p:spPr bwMode="auto">
              <a:xfrm>
                <a:off x="4471988" y="1381125"/>
                <a:ext cx="481013" cy="519112"/>
              </a:xfrm>
              <a:custGeom>
                <a:avLst/>
                <a:gdLst>
                  <a:gd name="T0" fmla="*/ 703 w 775"/>
                  <a:gd name="T1" fmla="*/ 812 h 834"/>
                  <a:gd name="T2" fmla="*/ 506 w 775"/>
                  <a:gd name="T3" fmla="*/ 812 h 834"/>
                  <a:gd name="T4" fmla="*/ 511 w 775"/>
                  <a:gd name="T5" fmla="*/ 740 h 834"/>
                  <a:gd name="T6" fmla="*/ 511 w 775"/>
                  <a:gd name="T7" fmla="*/ 701 h 834"/>
                  <a:gd name="T8" fmla="*/ 511 w 775"/>
                  <a:gd name="T9" fmla="*/ 701 h 834"/>
                  <a:gd name="T10" fmla="*/ 253 w 775"/>
                  <a:gd name="T11" fmla="*/ 834 h 834"/>
                  <a:gd name="T12" fmla="*/ 72 w 775"/>
                  <a:gd name="T13" fmla="*/ 762 h 834"/>
                  <a:gd name="T14" fmla="*/ 6 w 775"/>
                  <a:gd name="T15" fmla="*/ 534 h 834"/>
                  <a:gd name="T16" fmla="*/ 33 w 775"/>
                  <a:gd name="T17" fmla="*/ 245 h 834"/>
                  <a:gd name="T18" fmla="*/ 253 w 775"/>
                  <a:gd name="T19" fmla="*/ 173 h 834"/>
                  <a:gd name="T20" fmla="*/ 220 w 775"/>
                  <a:gd name="T21" fmla="*/ 506 h 834"/>
                  <a:gd name="T22" fmla="*/ 346 w 775"/>
                  <a:gd name="T23" fmla="*/ 656 h 834"/>
                  <a:gd name="T24" fmla="*/ 473 w 775"/>
                  <a:gd name="T25" fmla="*/ 601 h 834"/>
                  <a:gd name="T26" fmla="*/ 522 w 775"/>
                  <a:gd name="T27" fmla="*/ 473 h 834"/>
                  <a:gd name="T28" fmla="*/ 566 w 775"/>
                  <a:gd name="T29" fmla="*/ 0 h 834"/>
                  <a:gd name="T30" fmla="*/ 775 w 775"/>
                  <a:gd name="T31" fmla="*/ 0 h 834"/>
                  <a:gd name="T32" fmla="*/ 703 w 775"/>
                  <a:gd name="T33" fmla="*/ 812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5" h="834">
                    <a:moveTo>
                      <a:pt x="703" y="812"/>
                    </a:moveTo>
                    <a:cubicBezTo>
                      <a:pt x="506" y="812"/>
                      <a:pt x="506" y="812"/>
                      <a:pt x="506" y="812"/>
                    </a:cubicBezTo>
                    <a:cubicBezTo>
                      <a:pt x="511" y="740"/>
                      <a:pt x="511" y="740"/>
                      <a:pt x="511" y="740"/>
                    </a:cubicBezTo>
                    <a:cubicBezTo>
                      <a:pt x="511" y="712"/>
                      <a:pt x="511" y="701"/>
                      <a:pt x="511" y="701"/>
                    </a:cubicBezTo>
                    <a:cubicBezTo>
                      <a:pt x="511" y="701"/>
                      <a:pt x="511" y="701"/>
                      <a:pt x="511" y="701"/>
                    </a:cubicBezTo>
                    <a:cubicBezTo>
                      <a:pt x="451" y="790"/>
                      <a:pt x="363" y="834"/>
                      <a:pt x="253" y="834"/>
                    </a:cubicBezTo>
                    <a:cubicBezTo>
                      <a:pt x="181" y="834"/>
                      <a:pt x="121" y="812"/>
                      <a:pt x="72" y="762"/>
                    </a:cubicBezTo>
                    <a:cubicBezTo>
                      <a:pt x="22" y="706"/>
                      <a:pt x="0" y="634"/>
                      <a:pt x="6" y="534"/>
                    </a:cubicBezTo>
                    <a:cubicBezTo>
                      <a:pt x="33" y="245"/>
                      <a:pt x="33" y="245"/>
                      <a:pt x="33" y="245"/>
                    </a:cubicBezTo>
                    <a:cubicBezTo>
                      <a:pt x="105" y="178"/>
                      <a:pt x="176" y="178"/>
                      <a:pt x="253" y="173"/>
                    </a:cubicBezTo>
                    <a:cubicBezTo>
                      <a:pt x="220" y="506"/>
                      <a:pt x="220" y="506"/>
                      <a:pt x="220" y="506"/>
                    </a:cubicBezTo>
                    <a:cubicBezTo>
                      <a:pt x="214" y="606"/>
                      <a:pt x="253" y="656"/>
                      <a:pt x="346" y="656"/>
                    </a:cubicBezTo>
                    <a:cubicBezTo>
                      <a:pt x="396" y="656"/>
                      <a:pt x="440" y="640"/>
                      <a:pt x="473" y="601"/>
                    </a:cubicBezTo>
                    <a:cubicBezTo>
                      <a:pt x="500" y="567"/>
                      <a:pt x="517" y="523"/>
                      <a:pt x="522" y="473"/>
                    </a:cubicBezTo>
                    <a:cubicBezTo>
                      <a:pt x="566" y="0"/>
                      <a:pt x="566" y="0"/>
                      <a:pt x="566" y="0"/>
                    </a:cubicBezTo>
                    <a:cubicBezTo>
                      <a:pt x="775" y="0"/>
                      <a:pt x="775" y="0"/>
                      <a:pt x="775" y="0"/>
                    </a:cubicBezTo>
                    <a:cubicBezTo>
                      <a:pt x="703" y="812"/>
                      <a:pt x="703" y="812"/>
                      <a:pt x="703" y="8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2171" tIns="56084" rIns="112171" bIns="56084" numCol="1" anchor="t" anchorCtr="0" compatLnSpc="1"/>
              <a:lstStyle/>
              <a:p>
                <a:pPr algn="ctr"/>
                <a:endParaRPr lang="zh-CN" altLang="en-US" sz="2205">
                  <a:solidFill>
                    <a:schemeClr val="bg1"/>
                  </a:solidFill>
                  <a:latin typeface="微软雅黑" panose="020B0503020204020204" pitchFamily="34" charset="-122"/>
                  <a:ea typeface="微软雅黑" panose="020B0503020204020204" pitchFamily="34" charset="-122"/>
                </a:endParaRPr>
              </a:p>
            </p:txBody>
          </p:sp>
          <p:sp>
            <p:nvSpPr>
              <p:cNvPr id="17" name="Freeform 9"/>
              <p:cNvSpPr/>
              <p:nvPr>
                <p:custDataLst>
                  <p:tags r:id="rId6"/>
                </p:custDataLst>
              </p:nvPr>
            </p:nvSpPr>
            <p:spPr bwMode="auto">
              <a:xfrm>
                <a:off x="4972051" y="1362075"/>
                <a:ext cx="479425" cy="528637"/>
              </a:xfrm>
              <a:custGeom>
                <a:avLst/>
                <a:gdLst>
                  <a:gd name="T0" fmla="*/ 719 w 774"/>
                  <a:gd name="T1" fmla="*/ 849 h 849"/>
                  <a:gd name="T2" fmla="*/ 507 w 774"/>
                  <a:gd name="T3" fmla="*/ 849 h 849"/>
                  <a:gd name="T4" fmla="*/ 550 w 774"/>
                  <a:gd name="T5" fmla="*/ 351 h 849"/>
                  <a:gd name="T6" fmla="*/ 534 w 774"/>
                  <a:gd name="T7" fmla="*/ 227 h 849"/>
                  <a:gd name="T8" fmla="*/ 430 w 774"/>
                  <a:gd name="T9" fmla="*/ 187 h 849"/>
                  <a:gd name="T10" fmla="*/ 250 w 774"/>
                  <a:gd name="T11" fmla="*/ 380 h 849"/>
                  <a:gd name="T12" fmla="*/ 212 w 774"/>
                  <a:gd name="T13" fmla="*/ 849 h 849"/>
                  <a:gd name="T14" fmla="*/ 0 w 774"/>
                  <a:gd name="T15" fmla="*/ 849 h 849"/>
                  <a:gd name="T16" fmla="*/ 70 w 774"/>
                  <a:gd name="T17" fmla="*/ 23 h 849"/>
                  <a:gd name="T18" fmla="*/ 272 w 774"/>
                  <a:gd name="T19" fmla="*/ 23 h 849"/>
                  <a:gd name="T20" fmla="*/ 261 w 774"/>
                  <a:gd name="T21" fmla="*/ 102 h 849"/>
                  <a:gd name="T22" fmla="*/ 261 w 774"/>
                  <a:gd name="T23" fmla="*/ 148 h 849"/>
                  <a:gd name="T24" fmla="*/ 261 w 774"/>
                  <a:gd name="T25" fmla="*/ 148 h 849"/>
                  <a:gd name="T26" fmla="*/ 381 w 774"/>
                  <a:gd name="T27" fmla="*/ 40 h 849"/>
                  <a:gd name="T28" fmla="*/ 529 w 774"/>
                  <a:gd name="T29" fmla="*/ 0 h 849"/>
                  <a:gd name="T30" fmla="*/ 747 w 774"/>
                  <a:gd name="T31" fmla="*/ 131 h 849"/>
                  <a:gd name="T32" fmla="*/ 769 w 774"/>
                  <a:gd name="T33" fmla="*/ 278 h 849"/>
                  <a:gd name="T34" fmla="*/ 719 w 774"/>
                  <a:gd name="T35" fmla="*/ 849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4" h="849">
                    <a:moveTo>
                      <a:pt x="719" y="849"/>
                    </a:moveTo>
                    <a:cubicBezTo>
                      <a:pt x="507" y="849"/>
                      <a:pt x="507" y="849"/>
                      <a:pt x="507" y="849"/>
                    </a:cubicBezTo>
                    <a:cubicBezTo>
                      <a:pt x="550" y="351"/>
                      <a:pt x="550" y="351"/>
                      <a:pt x="550" y="351"/>
                    </a:cubicBezTo>
                    <a:cubicBezTo>
                      <a:pt x="556" y="295"/>
                      <a:pt x="550" y="255"/>
                      <a:pt x="534" y="227"/>
                    </a:cubicBezTo>
                    <a:cubicBezTo>
                      <a:pt x="518" y="199"/>
                      <a:pt x="480" y="187"/>
                      <a:pt x="430" y="187"/>
                    </a:cubicBezTo>
                    <a:cubicBezTo>
                      <a:pt x="321" y="187"/>
                      <a:pt x="261" y="249"/>
                      <a:pt x="250" y="380"/>
                    </a:cubicBezTo>
                    <a:cubicBezTo>
                      <a:pt x="212" y="849"/>
                      <a:pt x="212" y="849"/>
                      <a:pt x="212" y="849"/>
                    </a:cubicBezTo>
                    <a:cubicBezTo>
                      <a:pt x="0" y="849"/>
                      <a:pt x="0" y="849"/>
                      <a:pt x="0" y="849"/>
                    </a:cubicBezTo>
                    <a:cubicBezTo>
                      <a:pt x="70" y="23"/>
                      <a:pt x="70" y="23"/>
                      <a:pt x="70" y="23"/>
                    </a:cubicBezTo>
                    <a:cubicBezTo>
                      <a:pt x="272" y="23"/>
                      <a:pt x="272" y="23"/>
                      <a:pt x="272" y="23"/>
                    </a:cubicBezTo>
                    <a:cubicBezTo>
                      <a:pt x="261" y="102"/>
                      <a:pt x="261" y="102"/>
                      <a:pt x="261" y="102"/>
                    </a:cubicBezTo>
                    <a:cubicBezTo>
                      <a:pt x="261" y="131"/>
                      <a:pt x="261" y="148"/>
                      <a:pt x="261" y="148"/>
                    </a:cubicBezTo>
                    <a:cubicBezTo>
                      <a:pt x="261" y="148"/>
                      <a:pt x="261" y="148"/>
                      <a:pt x="261" y="148"/>
                    </a:cubicBezTo>
                    <a:cubicBezTo>
                      <a:pt x="294" y="102"/>
                      <a:pt x="332" y="63"/>
                      <a:pt x="381" y="40"/>
                    </a:cubicBezTo>
                    <a:cubicBezTo>
                      <a:pt x="425" y="12"/>
                      <a:pt x="480" y="0"/>
                      <a:pt x="529" y="0"/>
                    </a:cubicBezTo>
                    <a:cubicBezTo>
                      <a:pt x="632" y="0"/>
                      <a:pt x="709" y="46"/>
                      <a:pt x="747" y="131"/>
                    </a:cubicBezTo>
                    <a:cubicBezTo>
                      <a:pt x="769" y="170"/>
                      <a:pt x="774" y="221"/>
                      <a:pt x="769" y="278"/>
                    </a:cubicBezTo>
                    <a:cubicBezTo>
                      <a:pt x="719" y="849"/>
                      <a:pt x="719" y="849"/>
                      <a:pt x="719" y="8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2171" tIns="56084" rIns="112171" bIns="56084" numCol="1" anchor="t" anchorCtr="0" compatLnSpc="1"/>
              <a:lstStyle/>
              <a:p>
                <a:pPr algn="ctr"/>
                <a:endParaRPr lang="zh-CN" altLang="en-US" sz="2205">
                  <a:solidFill>
                    <a:schemeClr val="bg1"/>
                  </a:solidFill>
                  <a:latin typeface="微软雅黑" panose="020B0503020204020204" pitchFamily="34" charset="-122"/>
                  <a:ea typeface="微软雅黑" panose="020B0503020204020204" pitchFamily="34" charset="-122"/>
                </a:endParaRPr>
              </a:p>
            </p:txBody>
          </p:sp>
        </p:grpSp>
        <p:sp>
          <p:nvSpPr>
            <p:cNvPr id="12" name="文本框 11"/>
            <p:cNvSpPr txBox="1"/>
            <p:nvPr>
              <p:custDataLst>
                <p:tags r:id="rId1"/>
              </p:custDataLst>
            </p:nvPr>
          </p:nvSpPr>
          <p:spPr>
            <a:xfrm>
              <a:off x="5757302" y="2992467"/>
              <a:ext cx="2355938" cy="690848"/>
            </a:xfrm>
            <a:prstGeom prst="rect">
              <a:avLst/>
            </a:prstGeom>
            <a:noFill/>
          </p:spPr>
          <p:txBody>
            <a:bodyPr wrap="square" rtlCol="0">
              <a:spAutoFit/>
            </a:bodyPr>
            <a:lstStyle/>
            <a:p>
              <a:r>
                <a:rPr kumimoji="1" lang="zh-CN" altLang="en-US" sz="4905" b="1" dirty="0">
                  <a:solidFill>
                    <a:schemeClr val="bg1"/>
                  </a:solidFill>
                  <a:latin typeface="微软雅黑" panose="020B0503020204020204" pitchFamily="34" charset="-122"/>
                  <a:ea typeface="微软雅黑" panose="020B0503020204020204" pitchFamily="34" charset="-122"/>
                </a:rPr>
                <a:t>亿邦智库</a:t>
              </a:r>
            </a:p>
          </p:txBody>
        </p:sp>
      </p:grpSp>
      <p:sp>
        <p:nvSpPr>
          <p:cNvPr id="3" name="文本框 2">
            <a:extLst>
              <a:ext uri="{FF2B5EF4-FFF2-40B4-BE49-F238E27FC236}">
                <a16:creationId xmlns:a16="http://schemas.microsoft.com/office/drawing/2014/main" id="{0BA61F12-7311-2639-41ED-BCEC8C5B8262}"/>
              </a:ext>
            </a:extLst>
          </p:cNvPr>
          <p:cNvSpPr txBox="1"/>
          <p:nvPr/>
        </p:nvSpPr>
        <p:spPr>
          <a:xfrm>
            <a:off x="7754698" y="2987184"/>
            <a:ext cx="20266174" cy="2800767"/>
          </a:xfrm>
          <a:prstGeom prst="rect">
            <a:avLst/>
          </a:prstGeom>
          <a:noFill/>
        </p:spPr>
        <p:txBody>
          <a:bodyPr wrap="square" rtlCol="0">
            <a:spAutoFit/>
          </a:bodyPr>
          <a:lstStyle/>
          <a:p>
            <a:r>
              <a:rPr lang="zh-CN" altLang="en-US" sz="8800" dirty="0">
                <a:solidFill>
                  <a:schemeClr val="bg1"/>
                </a:solidFill>
              </a:rPr>
              <a:t>城市发展跨境电商产业的若干思考</a:t>
            </a:r>
            <a:endParaRPr lang="en-US" altLang="zh-CN" sz="8800" dirty="0">
              <a:solidFill>
                <a:schemeClr val="bg1"/>
              </a:solidFill>
            </a:endParaRPr>
          </a:p>
          <a:p>
            <a:endParaRPr lang="zh-CN" altLang="en-US" sz="8800" dirty="0">
              <a:solidFill>
                <a:schemeClr val="bg1"/>
              </a:solidFill>
            </a:endParaRPr>
          </a:p>
        </p:txBody>
      </p:sp>
      <p:sp>
        <p:nvSpPr>
          <p:cNvPr id="4" name="文本框 3">
            <a:extLst>
              <a:ext uri="{FF2B5EF4-FFF2-40B4-BE49-F238E27FC236}">
                <a16:creationId xmlns:a16="http://schemas.microsoft.com/office/drawing/2014/main" id="{112C619E-A87C-3444-1F4C-D59C5C64B878}"/>
              </a:ext>
            </a:extLst>
          </p:cNvPr>
          <p:cNvSpPr txBox="1"/>
          <p:nvPr/>
        </p:nvSpPr>
        <p:spPr>
          <a:xfrm>
            <a:off x="6966856" y="6204858"/>
            <a:ext cx="21841859" cy="4908780"/>
          </a:xfrm>
          <a:prstGeom prst="rect">
            <a:avLst/>
          </a:prstGeom>
          <a:noFill/>
        </p:spPr>
        <p:txBody>
          <a:bodyPr wrap="square" rtlCol="0">
            <a:spAutoFit/>
          </a:bodyPr>
          <a:lstStyle/>
          <a:p>
            <a:pPr marL="1143000" indent="-1143000">
              <a:lnSpc>
                <a:spcPct val="150000"/>
              </a:lnSpc>
              <a:buFont typeface="Wingdings" panose="05000000000000000000" pitchFamily="2" charset="2"/>
              <a:buChar char="Ø"/>
            </a:pPr>
            <a:r>
              <a:rPr lang="zh-CN" altLang="en-US" sz="7200" dirty="0">
                <a:solidFill>
                  <a:schemeClr val="bg1"/>
                </a:solidFill>
              </a:rPr>
              <a:t>匹配产业实际情况的发展定位</a:t>
            </a:r>
            <a:endParaRPr lang="en-US" altLang="zh-CN" sz="7200" dirty="0">
              <a:solidFill>
                <a:schemeClr val="bg1"/>
              </a:solidFill>
            </a:endParaRPr>
          </a:p>
          <a:p>
            <a:pPr marL="1143000" indent="-1143000">
              <a:lnSpc>
                <a:spcPct val="150000"/>
              </a:lnSpc>
              <a:buFont typeface="Wingdings" panose="05000000000000000000" pitchFamily="2" charset="2"/>
              <a:buChar char="Ø"/>
            </a:pPr>
            <a:r>
              <a:rPr lang="zh-CN" altLang="en-US" sz="7200" dirty="0">
                <a:solidFill>
                  <a:schemeClr val="bg1"/>
                </a:solidFill>
              </a:rPr>
              <a:t>商务口径与海关口径的辩证统一</a:t>
            </a:r>
            <a:endParaRPr lang="en-US" altLang="zh-CN" sz="7200" dirty="0">
              <a:solidFill>
                <a:schemeClr val="bg1"/>
              </a:solidFill>
            </a:endParaRPr>
          </a:p>
          <a:p>
            <a:pPr marL="1143000" indent="-1143000">
              <a:lnSpc>
                <a:spcPct val="150000"/>
              </a:lnSpc>
              <a:buFont typeface="Wingdings" panose="05000000000000000000" pitchFamily="2" charset="2"/>
              <a:buChar char="Ø"/>
            </a:pPr>
            <a:r>
              <a:rPr lang="zh-CN" altLang="en-US" sz="7200" dirty="0">
                <a:solidFill>
                  <a:schemeClr val="bg1"/>
                </a:solidFill>
              </a:rPr>
              <a:t>产业公共服务体系方法</a:t>
            </a:r>
            <a:endParaRPr lang="en-US" altLang="zh-CN" sz="72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grpSp>
        <p:nvGrpSpPr>
          <p:cNvPr id="10" name="组合 9"/>
          <p:cNvGrpSpPr/>
          <p:nvPr/>
        </p:nvGrpSpPr>
        <p:grpSpPr>
          <a:xfrm>
            <a:off x="26159906" y="14842036"/>
            <a:ext cx="5803676" cy="930324"/>
            <a:chOff x="3382179" y="2924930"/>
            <a:chExt cx="4731061" cy="758385"/>
          </a:xfrm>
        </p:grpSpPr>
        <p:grpSp>
          <p:nvGrpSpPr>
            <p:cNvPr id="11" name="组 1"/>
            <p:cNvGrpSpPr/>
            <p:nvPr/>
          </p:nvGrpSpPr>
          <p:grpSpPr>
            <a:xfrm>
              <a:off x="3382179" y="2924930"/>
              <a:ext cx="2265363" cy="695325"/>
              <a:chOff x="3186113" y="1204913"/>
              <a:chExt cx="2265363" cy="695325"/>
            </a:xfrm>
            <a:solidFill>
              <a:srgbClr val="FFFFFF"/>
            </a:solidFill>
          </p:grpSpPr>
          <p:sp>
            <p:nvSpPr>
              <p:cNvPr id="13" name="Freeform 5"/>
              <p:cNvSpPr>
                <a:spLocks noEditPoints="1"/>
              </p:cNvSpPr>
              <p:nvPr>
                <p:custDataLst>
                  <p:tags r:id="rId2"/>
                </p:custDataLst>
              </p:nvPr>
            </p:nvSpPr>
            <p:spPr bwMode="auto">
              <a:xfrm>
                <a:off x="3186113" y="1362075"/>
                <a:ext cx="508000" cy="538162"/>
              </a:xfrm>
              <a:custGeom>
                <a:avLst/>
                <a:gdLst>
                  <a:gd name="T0" fmla="*/ 585 w 819"/>
                  <a:gd name="T1" fmla="*/ 354 h 864"/>
                  <a:gd name="T2" fmla="*/ 540 w 819"/>
                  <a:gd name="T3" fmla="*/ 225 h 864"/>
                  <a:gd name="T4" fmla="*/ 435 w 819"/>
                  <a:gd name="T5" fmla="*/ 174 h 864"/>
                  <a:gd name="T6" fmla="*/ 323 w 819"/>
                  <a:gd name="T7" fmla="*/ 219 h 864"/>
                  <a:gd name="T8" fmla="*/ 251 w 819"/>
                  <a:gd name="T9" fmla="*/ 354 h 864"/>
                  <a:gd name="T10" fmla="*/ 585 w 819"/>
                  <a:gd name="T11" fmla="*/ 354 h 864"/>
                  <a:gd name="T12" fmla="*/ 791 w 819"/>
                  <a:gd name="T13" fmla="*/ 488 h 864"/>
                  <a:gd name="T14" fmla="*/ 234 w 819"/>
                  <a:gd name="T15" fmla="*/ 488 h 864"/>
                  <a:gd name="T16" fmla="*/ 284 w 819"/>
                  <a:gd name="T17" fmla="*/ 646 h 864"/>
                  <a:gd name="T18" fmla="*/ 396 w 819"/>
                  <a:gd name="T19" fmla="*/ 696 h 864"/>
                  <a:gd name="T20" fmla="*/ 490 w 819"/>
                  <a:gd name="T21" fmla="*/ 668 h 864"/>
                  <a:gd name="T22" fmla="*/ 552 w 819"/>
                  <a:gd name="T23" fmla="*/ 601 h 864"/>
                  <a:gd name="T24" fmla="*/ 769 w 819"/>
                  <a:gd name="T25" fmla="*/ 601 h 864"/>
                  <a:gd name="T26" fmla="*/ 624 w 819"/>
                  <a:gd name="T27" fmla="*/ 797 h 864"/>
                  <a:gd name="T28" fmla="*/ 396 w 819"/>
                  <a:gd name="T29" fmla="*/ 864 h 864"/>
                  <a:gd name="T30" fmla="*/ 22 w 819"/>
                  <a:gd name="T31" fmla="*/ 416 h 864"/>
                  <a:gd name="T32" fmla="*/ 156 w 819"/>
                  <a:gd name="T33" fmla="*/ 118 h 864"/>
                  <a:gd name="T34" fmla="*/ 451 w 819"/>
                  <a:gd name="T35" fmla="*/ 0 h 864"/>
                  <a:gd name="T36" fmla="*/ 791 w 819"/>
                  <a:gd name="T37" fmla="*/ 48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9" h="864">
                    <a:moveTo>
                      <a:pt x="585" y="354"/>
                    </a:moveTo>
                    <a:cubicBezTo>
                      <a:pt x="585" y="298"/>
                      <a:pt x="568" y="258"/>
                      <a:pt x="540" y="225"/>
                    </a:cubicBezTo>
                    <a:cubicBezTo>
                      <a:pt x="513" y="191"/>
                      <a:pt x="474" y="174"/>
                      <a:pt x="435" y="174"/>
                    </a:cubicBezTo>
                    <a:cubicBezTo>
                      <a:pt x="390" y="174"/>
                      <a:pt x="357" y="191"/>
                      <a:pt x="323" y="219"/>
                    </a:cubicBezTo>
                    <a:cubicBezTo>
                      <a:pt x="290" y="253"/>
                      <a:pt x="262" y="298"/>
                      <a:pt x="251" y="354"/>
                    </a:cubicBezTo>
                    <a:cubicBezTo>
                      <a:pt x="585" y="354"/>
                      <a:pt x="585" y="354"/>
                      <a:pt x="585" y="354"/>
                    </a:cubicBezTo>
                    <a:close/>
                    <a:moveTo>
                      <a:pt x="791" y="488"/>
                    </a:moveTo>
                    <a:cubicBezTo>
                      <a:pt x="234" y="488"/>
                      <a:pt x="234" y="488"/>
                      <a:pt x="234" y="488"/>
                    </a:cubicBezTo>
                    <a:cubicBezTo>
                      <a:pt x="228" y="556"/>
                      <a:pt x="245" y="612"/>
                      <a:pt x="284" y="646"/>
                    </a:cubicBezTo>
                    <a:cubicBezTo>
                      <a:pt x="312" y="679"/>
                      <a:pt x="351" y="696"/>
                      <a:pt x="396" y="696"/>
                    </a:cubicBezTo>
                    <a:cubicBezTo>
                      <a:pt x="429" y="696"/>
                      <a:pt x="462" y="685"/>
                      <a:pt x="490" y="668"/>
                    </a:cubicBezTo>
                    <a:cubicBezTo>
                      <a:pt x="518" y="651"/>
                      <a:pt x="540" y="629"/>
                      <a:pt x="552" y="601"/>
                    </a:cubicBezTo>
                    <a:cubicBezTo>
                      <a:pt x="769" y="601"/>
                      <a:pt x="769" y="601"/>
                      <a:pt x="769" y="601"/>
                    </a:cubicBezTo>
                    <a:cubicBezTo>
                      <a:pt x="741" y="685"/>
                      <a:pt x="691" y="752"/>
                      <a:pt x="624" y="797"/>
                    </a:cubicBezTo>
                    <a:cubicBezTo>
                      <a:pt x="557" y="842"/>
                      <a:pt x="479" y="864"/>
                      <a:pt x="396" y="864"/>
                    </a:cubicBezTo>
                    <a:cubicBezTo>
                      <a:pt x="123" y="864"/>
                      <a:pt x="0" y="713"/>
                      <a:pt x="22" y="416"/>
                    </a:cubicBezTo>
                    <a:cubicBezTo>
                      <a:pt x="33" y="292"/>
                      <a:pt x="78" y="191"/>
                      <a:pt x="156" y="118"/>
                    </a:cubicBezTo>
                    <a:cubicBezTo>
                      <a:pt x="228" y="40"/>
                      <a:pt x="329" y="0"/>
                      <a:pt x="451" y="0"/>
                    </a:cubicBezTo>
                    <a:cubicBezTo>
                      <a:pt x="708" y="0"/>
                      <a:pt x="819" y="163"/>
                      <a:pt x="791" y="4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2171" tIns="56084" rIns="112171" bIns="56084" numCol="1" anchor="t" anchorCtr="0" compatLnSpc="1"/>
              <a:lstStyle/>
              <a:p>
                <a:pPr algn="ctr"/>
                <a:endParaRPr lang="zh-CN" altLang="en-US" sz="2205">
                  <a:solidFill>
                    <a:schemeClr val="bg1"/>
                  </a:solidFill>
                  <a:latin typeface="微软雅黑" panose="020B0503020204020204" pitchFamily="34" charset="-122"/>
                  <a:ea typeface="微软雅黑" panose="020B0503020204020204" pitchFamily="34" charset="-122"/>
                </a:endParaRPr>
              </a:p>
            </p:txBody>
          </p:sp>
          <p:sp>
            <p:nvSpPr>
              <p:cNvPr id="14" name="Freeform 6"/>
              <p:cNvSpPr>
                <a:spLocks noEditPoints="1"/>
              </p:cNvSpPr>
              <p:nvPr>
                <p:custDataLst>
                  <p:tags r:id="rId3"/>
                </p:custDataLst>
              </p:nvPr>
            </p:nvSpPr>
            <p:spPr bwMode="auto">
              <a:xfrm>
                <a:off x="3694113" y="1204913"/>
                <a:ext cx="509588" cy="695325"/>
              </a:xfrm>
              <a:custGeom>
                <a:avLst/>
                <a:gdLst>
                  <a:gd name="T0" fmla="*/ 594 w 819"/>
                  <a:gd name="T1" fmla="*/ 695 h 1117"/>
                  <a:gd name="T2" fmla="*/ 434 w 819"/>
                  <a:gd name="T3" fmla="*/ 450 h 1117"/>
                  <a:gd name="T4" fmla="*/ 231 w 819"/>
                  <a:gd name="T5" fmla="*/ 712 h 1117"/>
                  <a:gd name="T6" fmla="*/ 275 w 819"/>
                  <a:gd name="T7" fmla="*/ 884 h 1117"/>
                  <a:gd name="T8" fmla="*/ 390 w 819"/>
                  <a:gd name="T9" fmla="*/ 945 h 1117"/>
                  <a:gd name="T10" fmla="*/ 522 w 819"/>
                  <a:gd name="T11" fmla="*/ 884 h 1117"/>
                  <a:gd name="T12" fmla="*/ 594 w 819"/>
                  <a:gd name="T13" fmla="*/ 695 h 1117"/>
                  <a:gd name="T14" fmla="*/ 808 w 819"/>
                  <a:gd name="T15" fmla="*/ 684 h 1117"/>
                  <a:gd name="T16" fmla="*/ 748 w 819"/>
                  <a:gd name="T17" fmla="*/ 923 h 1117"/>
                  <a:gd name="T18" fmla="*/ 605 w 819"/>
                  <a:gd name="T19" fmla="*/ 1067 h 1117"/>
                  <a:gd name="T20" fmla="*/ 423 w 819"/>
                  <a:gd name="T21" fmla="*/ 1117 h 1117"/>
                  <a:gd name="T22" fmla="*/ 215 w 819"/>
                  <a:gd name="T23" fmla="*/ 995 h 1117"/>
                  <a:gd name="T24" fmla="*/ 209 w 819"/>
                  <a:gd name="T25" fmla="*/ 995 h 1117"/>
                  <a:gd name="T26" fmla="*/ 198 w 819"/>
                  <a:gd name="T27" fmla="*/ 1095 h 1117"/>
                  <a:gd name="T28" fmla="*/ 0 w 819"/>
                  <a:gd name="T29" fmla="*/ 1095 h 1117"/>
                  <a:gd name="T30" fmla="*/ 94 w 819"/>
                  <a:gd name="T31" fmla="*/ 0 h 1117"/>
                  <a:gd name="T32" fmla="*/ 302 w 819"/>
                  <a:gd name="T33" fmla="*/ 0 h 1117"/>
                  <a:gd name="T34" fmla="*/ 270 w 819"/>
                  <a:gd name="T35" fmla="*/ 389 h 1117"/>
                  <a:gd name="T36" fmla="*/ 270 w 819"/>
                  <a:gd name="T37" fmla="*/ 389 h 1117"/>
                  <a:gd name="T38" fmla="*/ 517 w 819"/>
                  <a:gd name="T39" fmla="*/ 261 h 1117"/>
                  <a:gd name="T40" fmla="*/ 517 w 819"/>
                  <a:gd name="T41" fmla="*/ 261 h 1117"/>
                  <a:gd name="T42" fmla="*/ 517 w 819"/>
                  <a:gd name="T43" fmla="*/ 261 h 1117"/>
                  <a:gd name="T44" fmla="*/ 759 w 819"/>
                  <a:gd name="T45" fmla="*/ 395 h 1117"/>
                  <a:gd name="T46" fmla="*/ 808 w 819"/>
                  <a:gd name="T47" fmla="*/ 684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9" h="1117">
                    <a:moveTo>
                      <a:pt x="594" y="695"/>
                    </a:moveTo>
                    <a:cubicBezTo>
                      <a:pt x="605" y="534"/>
                      <a:pt x="555" y="450"/>
                      <a:pt x="434" y="450"/>
                    </a:cubicBezTo>
                    <a:cubicBezTo>
                      <a:pt x="314" y="450"/>
                      <a:pt x="248" y="534"/>
                      <a:pt x="231" y="712"/>
                    </a:cubicBezTo>
                    <a:cubicBezTo>
                      <a:pt x="226" y="784"/>
                      <a:pt x="242" y="839"/>
                      <a:pt x="275" y="884"/>
                    </a:cubicBezTo>
                    <a:cubicBezTo>
                      <a:pt x="302" y="923"/>
                      <a:pt x="341" y="945"/>
                      <a:pt x="390" y="945"/>
                    </a:cubicBezTo>
                    <a:cubicBezTo>
                      <a:pt x="440" y="945"/>
                      <a:pt x="484" y="923"/>
                      <a:pt x="522" y="884"/>
                    </a:cubicBezTo>
                    <a:cubicBezTo>
                      <a:pt x="561" y="839"/>
                      <a:pt x="588" y="773"/>
                      <a:pt x="594" y="695"/>
                    </a:cubicBezTo>
                    <a:close/>
                    <a:moveTo>
                      <a:pt x="808" y="684"/>
                    </a:moveTo>
                    <a:cubicBezTo>
                      <a:pt x="803" y="778"/>
                      <a:pt x="781" y="856"/>
                      <a:pt x="748" y="923"/>
                    </a:cubicBezTo>
                    <a:cubicBezTo>
                      <a:pt x="715" y="984"/>
                      <a:pt x="665" y="1028"/>
                      <a:pt x="605" y="1067"/>
                    </a:cubicBezTo>
                    <a:cubicBezTo>
                      <a:pt x="544" y="1101"/>
                      <a:pt x="489" y="1117"/>
                      <a:pt x="423" y="1117"/>
                    </a:cubicBezTo>
                    <a:cubicBezTo>
                      <a:pt x="330" y="1117"/>
                      <a:pt x="258" y="1078"/>
                      <a:pt x="215" y="995"/>
                    </a:cubicBezTo>
                    <a:cubicBezTo>
                      <a:pt x="209" y="995"/>
                      <a:pt x="209" y="995"/>
                      <a:pt x="209" y="995"/>
                    </a:cubicBezTo>
                    <a:cubicBezTo>
                      <a:pt x="198" y="1095"/>
                      <a:pt x="198" y="1095"/>
                      <a:pt x="198" y="1095"/>
                    </a:cubicBezTo>
                    <a:cubicBezTo>
                      <a:pt x="0" y="1095"/>
                      <a:pt x="0" y="1095"/>
                      <a:pt x="0" y="1095"/>
                    </a:cubicBezTo>
                    <a:cubicBezTo>
                      <a:pt x="94" y="0"/>
                      <a:pt x="94" y="0"/>
                      <a:pt x="94" y="0"/>
                    </a:cubicBezTo>
                    <a:cubicBezTo>
                      <a:pt x="302" y="0"/>
                      <a:pt x="302" y="0"/>
                      <a:pt x="302" y="0"/>
                    </a:cubicBezTo>
                    <a:cubicBezTo>
                      <a:pt x="270" y="389"/>
                      <a:pt x="270" y="389"/>
                      <a:pt x="270" y="389"/>
                    </a:cubicBezTo>
                    <a:cubicBezTo>
                      <a:pt x="270" y="389"/>
                      <a:pt x="270" y="389"/>
                      <a:pt x="270" y="389"/>
                    </a:cubicBezTo>
                    <a:cubicBezTo>
                      <a:pt x="335" y="306"/>
                      <a:pt x="418" y="261"/>
                      <a:pt x="517" y="261"/>
                    </a:cubicBezTo>
                    <a:cubicBezTo>
                      <a:pt x="517" y="261"/>
                      <a:pt x="517" y="261"/>
                      <a:pt x="517" y="261"/>
                    </a:cubicBezTo>
                    <a:cubicBezTo>
                      <a:pt x="517" y="261"/>
                      <a:pt x="517" y="261"/>
                      <a:pt x="517" y="261"/>
                    </a:cubicBezTo>
                    <a:cubicBezTo>
                      <a:pt x="627" y="267"/>
                      <a:pt x="704" y="311"/>
                      <a:pt x="759" y="395"/>
                    </a:cubicBezTo>
                    <a:cubicBezTo>
                      <a:pt x="803" y="473"/>
                      <a:pt x="819" y="567"/>
                      <a:pt x="808" y="6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2171" tIns="56084" rIns="112171" bIns="56084" numCol="1" anchor="t" anchorCtr="0" compatLnSpc="1"/>
              <a:lstStyle/>
              <a:p>
                <a:pPr algn="ctr"/>
                <a:endParaRPr lang="zh-CN" altLang="en-US" sz="2205">
                  <a:solidFill>
                    <a:schemeClr val="bg1"/>
                  </a:solidFill>
                  <a:latin typeface="微软雅黑" panose="020B0503020204020204" pitchFamily="34" charset="-122"/>
                  <a:ea typeface="微软雅黑" panose="020B0503020204020204" pitchFamily="34" charset="-122"/>
                </a:endParaRPr>
              </a:p>
            </p:txBody>
          </p:sp>
          <p:sp>
            <p:nvSpPr>
              <p:cNvPr id="15" name="Freeform 7"/>
              <p:cNvSpPr/>
              <p:nvPr>
                <p:custDataLst>
                  <p:tags r:id="rId4"/>
                </p:custDataLst>
              </p:nvPr>
            </p:nvSpPr>
            <p:spPr bwMode="auto">
              <a:xfrm>
                <a:off x="4203701" y="1306513"/>
                <a:ext cx="582613" cy="584200"/>
              </a:xfrm>
              <a:custGeom>
                <a:avLst/>
                <a:gdLst>
                  <a:gd name="T0" fmla="*/ 216 w 939"/>
                  <a:gd name="T1" fmla="*/ 938 h 938"/>
                  <a:gd name="T2" fmla="*/ 0 w 939"/>
                  <a:gd name="T3" fmla="*/ 938 h 938"/>
                  <a:gd name="T4" fmla="*/ 72 w 939"/>
                  <a:gd name="T5" fmla="*/ 113 h 938"/>
                  <a:gd name="T6" fmla="*/ 276 w 939"/>
                  <a:gd name="T7" fmla="*/ 113 h 938"/>
                  <a:gd name="T8" fmla="*/ 271 w 939"/>
                  <a:gd name="T9" fmla="*/ 170 h 938"/>
                  <a:gd name="T10" fmla="*/ 757 w 939"/>
                  <a:gd name="T11" fmla="*/ 57 h 938"/>
                  <a:gd name="T12" fmla="*/ 762 w 939"/>
                  <a:gd name="T13" fmla="*/ 0 h 938"/>
                  <a:gd name="T14" fmla="*/ 850 w 939"/>
                  <a:gd name="T15" fmla="*/ 68 h 938"/>
                  <a:gd name="T16" fmla="*/ 939 w 939"/>
                  <a:gd name="T17" fmla="*/ 130 h 938"/>
                  <a:gd name="T18" fmla="*/ 845 w 939"/>
                  <a:gd name="T19" fmla="*/ 175 h 938"/>
                  <a:gd name="T20" fmla="*/ 745 w 939"/>
                  <a:gd name="T21" fmla="*/ 221 h 938"/>
                  <a:gd name="T22" fmla="*/ 745 w 939"/>
                  <a:gd name="T23" fmla="*/ 192 h 938"/>
                  <a:gd name="T24" fmla="*/ 216 w 939"/>
                  <a:gd name="T25" fmla="*/ 938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9" h="938">
                    <a:moveTo>
                      <a:pt x="216" y="938"/>
                    </a:moveTo>
                    <a:cubicBezTo>
                      <a:pt x="0" y="938"/>
                      <a:pt x="0" y="938"/>
                      <a:pt x="0" y="938"/>
                    </a:cubicBezTo>
                    <a:cubicBezTo>
                      <a:pt x="72" y="113"/>
                      <a:pt x="72" y="113"/>
                      <a:pt x="72" y="113"/>
                    </a:cubicBezTo>
                    <a:cubicBezTo>
                      <a:pt x="276" y="113"/>
                      <a:pt x="276" y="113"/>
                      <a:pt x="276" y="113"/>
                    </a:cubicBezTo>
                    <a:cubicBezTo>
                      <a:pt x="271" y="170"/>
                      <a:pt x="271" y="170"/>
                      <a:pt x="271" y="170"/>
                    </a:cubicBezTo>
                    <a:cubicBezTo>
                      <a:pt x="265" y="226"/>
                      <a:pt x="354" y="124"/>
                      <a:pt x="757" y="57"/>
                    </a:cubicBezTo>
                    <a:cubicBezTo>
                      <a:pt x="762" y="0"/>
                      <a:pt x="762" y="0"/>
                      <a:pt x="762" y="0"/>
                    </a:cubicBezTo>
                    <a:cubicBezTo>
                      <a:pt x="850" y="68"/>
                      <a:pt x="850" y="68"/>
                      <a:pt x="850" y="68"/>
                    </a:cubicBezTo>
                    <a:cubicBezTo>
                      <a:pt x="939" y="130"/>
                      <a:pt x="939" y="130"/>
                      <a:pt x="939" y="130"/>
                    </a:cubicBezTo>
                    <a:cubicBezTo>
                      <a:pt x="845" y="175"/>
                      <a:pt x="845" y="175"/>
                      <a:pt x="845" y="175"/>
                    </a:cubicBezTo>
                    <a:cubicBezTo>
                      <a:pt x="745" y="221"/>
                      <a:pt x="745" y="221"/>
                      <a:pt x="745" y="221"/>
                    </a:cubicBezTo>
                    <a:cubicBezTo>
                      <a:pt x="745" y="192"/>
                      <a:pt x="745" y="192"/>
                      <a:pt x="745" y="192"/>
                    </a:cubicBezTo>
                    <a:cubicBezTo>
                      <a:pt x="177" y="271"/>
                      <a:pt x="254" y="599"/>
                      <a:pt x="216" y="938"/>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112171" tIns="56084" rIns="112171" bIns="56084" numCol="1" anchor="t" anchorCtr="0" compatLnSpc="1"/>
              <a:lstStyle/>
              <a:p>
                <a:pPr algn="ctr"/>
                <a:endParaRPr lang="zh-CN" altLang="en-US" sz="2205">
                  <a:solidFill>
                    <a:schemeClr val="bg1"/>
                  </a:solidFill>
                  <a:latin typeface="微软雅黑" panose="020B0503020204020204" pitchFamily="34" charset="-122"/>
                  <a:ea typeface="微软雅黑" panose="020B0503020204020204" pitchFamily="34" charset="-122"/>
                </a:endParaRPr>
              </a:p>
            </p:txBody>
          </p:sp>
          <p:sp>
            <p:nvSpPr>
              <p:cNvPr id="16" name="Freeform 8"/>
              <p:cNvSpPr/>
              <p:nvPr>
                <p:custDataLst>
                  <p:tags r:id="rId5"/>
                </p:custDataLst>
              </p:nvPr>
            </p:nvSpPr>
            <p:spPr bwMode="auto">
              <a:xfrm>
                <a:off x="4471988" y="1381125"/>
                <a:ext cx="481013" cy="519112"/>
              </a:xfrm>
              <a:custGeom>
                <a:avLst/>
                <a:gdLst>
                  <a:gd name="T0" fmla="*/ 703 w 775"/>
                  <a:gd name="T1" fmla="*/ 812 h 834"/>
                  <a:gd name="T2" fmla="*/ 506 w 775"/>
                  <a:gd name="T3" fmla="*/ 812 h 834"/>
                  <a:gd name="T4" fmla="*/ 511 w 775"/>
                  <a:gd name="T5" fmla="*/ 740 h 834"/>
                  <a:gd name="T6" fmla="*/ 511 w 775"/>
                  <a:gd name="T7" fmla="*/ 701 h 834"/>
                  <a:gd name="T8" fmla="*/ 511 w 775"/>
                  <a:gd name="T9" fmla="*/ 701 h 834"/>
                  <a:gd name="T10" fmla="*/ 253 w 775"/>
                  <a:gd name="T11" fmla="*/ 834 h 834"/>
                  <a:gd name="T12" fmla="*/ 72 w 775"/>
                  <a:gd name="T13" fmla="*/ 762 h 834"/>
                  <a:gd name="T14" fmla="*/ 6 w 775"/>
                  <a:gd name="T15" fmla="*/ 534 h 834"/>
                  <a:gd name="T16" fmla="*/ 33 w 775"/>
                  <a:gd name="T17" fmla="*/ 245 h 834"/>
                  <a:gd name="T18" fmla="*/ 253 w 775"/>
                  <a:gd name="T19" fmla="*/ 173 h 834"/>
                  <a:gd name="T20" fmla="*/ 220 w 775"/>
                  <a:gd name="T21" fmla="*/ 506 h 834"/>
                  <a:gd name="T22" fmla="*/ 346 w 775"/>
                  <a:gd name="T23" fmla="*/ 656 h 834"/>
                  <a:gd name="T24" fmla="*/ 473 w 775"/>
                  <a:gd name="T25" fmla="*/ 601 h 834"/>
                  <a:gd name="T26" fmla="*/ 522 w 775"/>
                  <a:gd name="T27" fmla="*/ 473 h 834"/>
                  <a:gd name="T28" fmla="*/ 566 w 775"/>
                  <a:gd name="T29" fmla="*/ 0 h 834"/>
                  <a:gd name="T30" fmla="*/ 775 w 775"/>
                  <a:gd name="T31" fmla="*/ 0 h 834"/>
                  <a:gd name="T32" fmla="*/ 703 w 775"/>
                  <a:gd name="T33" fmla="*/ 812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5" h="834">
                    <a:moveTo>
                      <a:pt x="703" y="812"/>
                    </a:moveTo>
                    <a:cubicBezTo>
                      <a:pt x="506" y="812"/>
                      <a:pt x="506" y="812"/>
                      <a:pt x="506" y="812"/>
                    </a:cubicBezTo>
                    <a:cubicBezTo>
                      <a:pt x="511" y="740"/>
                      <a:pt x="511" y="740"/>
                      <a:pt x="511" y="740"/>
                    </a:cubicBezTo>
                    <a:cubicBezTo>
                      <a:pt x="511" y="712"/>
                      <a:pt x="511" y="701"/>
                      <a:pt x="511" y="701"/>
                    </a:cubicBezTo>
                    <a:cubicBezTo>
                      <a:pt x="511" y="701"/>
                      <a:pt x="511" y="701"/>
                      <a:pt x="511" y="701"/>
                    </a:cubicBezTo>
                    <a:cubicBezTo>
                      <a:pt x="451" y="790"/>
                      <a:pt x="363" y="834"/>
                      <a:pt x="253" y="834"/>
                    </a:cubicBezTo>
                    <a:cubicBezTo>
                      <a:pt x="181" y="834"/>
                      <a:pt x="121" y="812"/>
                      <a:pt x="72" y="762"/>
                    </a:cubicBezTo>
                    <a:cubicBezTo>
                      <a:pt x="22" y="706"/>
                      <a:pt x="0" y="634"/>
                      <a:pt x="6" y="534"/>
                    </a:cubicBezTo>
                    <a:cubicBezTo>
                      <a:pt x="33" y="245"/>
                      <a:pt x="33" y="245"/>
                      <a:pt x="33" y="245"/>
                    </a:cubicBezTo>
                    <a:cubicBezTo>
                      <a:pt x="105" y="178"/>
                      <a:pt x="176" y="178"/>
                      <a:pt x="253" y="173"/>
                    </a:cubicBezTo>
                    <a:cubicBezTo>
                      <a:pt x="220" y="506"/>
                      <a:pt x="220" y="506"/>
                      <a:pt x="220" y="506"/>
                    </a:cubicBezTo>
                    <a:cubicBezTo>
                      <a:pt x="214" y="606"/>
                      <a:pt x="253" y="656"/>
                      <a:pt x="346" y="656"/>
                    </a:cubicBezTo>
                    <a:cubicBezTo>
                      <a:pt x="396" y="656"/>
                      <a:pt x="440" y="640"/>
                      <a:pt x="473" y="601"/>
                    </a:cubicBezTo>
                    <a:cubicBezTo>
                      <a:pt x="500" y="567"/>
                      <a:pt x="517" y="523"/>
                      <a:pt x="522" y="473"/>
                    </a:cubicBezTo>
                    <a:cubicBezTo>
                      <a:pt x="566" y="0"/>
                      <a:pt x="566" y="0"/>
                      <a:pt x="566" y="0"/>
                    </a:cubicBezTo>
                    <a:cubicBezTo>
                      <a:pt x="775" y="0"/>
                      <a:pt x="775" y="0"/>
                      <a:pt x="775" y="0"/>
                    </a:cubicBezTo>
                    <a:cubicBezTo>
                      <a:pt x="703" y="812"/>
                      <a:pt x="703" y="812"/>
                      <a:pt x="703" y="8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2171" tIns="56084" rIns="112171" bIns="56084" numCol="1" anchor="t" anchorCtr="0" compatLnSpc="1"/>
              <a:lstStyle/>
              <a:p>
                <a:pPr algn="ctr"/>
                <a:endParaRPr lang="zh-CN" altLang="en-US" sz="2205">
                  <a:solidFill>
                    <a:schemeClr val="bg1"/>
                  </a:solidFill>
                  <a:latin typeface="微软雅黑" panose="020B0503020204020204" pitchFamily="34" charset="-122"/>
                  <a:ea typeface="微软雅黑" panose="020B0503020204020204" pitchFamily="34" charset="-122"/>
                </a:endParaRPr>
              </a:p>
            </p:txBody>
          </p:sp>
          <p:sp>
            <p:nvSpPr>
              <p:cNvPr id="17" name="Freeform 9"/>
              <p:cNvSpPr/>
              <p:nvPr>
                <p:custDataLst>
                  <p:tags r:id="rId6"/>
                </p:custDataLst>
              </p:nvPr>
            </p:nvSpPr>
            <p:spPr bwMode="auto">
              <a:xfrm>
                <a:off x="4972051" y="1362075"/>
                <a:ext cx="479425" cy="528637"/>
              </a:xfrm>
              <a:custGeom>
                <a:avLst/>
                <a:gdLst>
                  <a:gd name="T0" fmla="*/ 719 w 774"/>
                  <a:gd name="T1" fmla="*/ 849 h 849"/>
                  <a:gd name="T2" fmla="*/ 507 w 774"/>
                  <a:gd name="T3" fmla="*/ 849 h 849"/>
                  <a:gd name="T4" fmla="*/ 550 w 774"/>
                  <a:gd name="T5" fmla="*/ 351 h 849"/>
                  <a:gd name="T6" fmla="*/ 534 w 774"/>
                  <a:gd name="T7" fmla="*/ 227 h 849"/>
                  <a:gd name="T8" fmla="*/ 430 w 774"/>
                  <a:gd name="T9" fmla="*/ 187 h 849"/>
                  <a:gd name="T10" fmla="*/ 250 w 774"/>
                  <a:gd name="T11" fmla="*/ 380 h 849"/>
                  <a:gd name="T12" fmla="*/ 212 w 774"/>
                  <a:gd name="T13" fmla="*/ 849 h 849"/>
                  <a:gd name="T14" fmla="*/ 0 w 774"/>
                  <a:gd name="T15" fmla="*/ 849 h 849"/>
                  <a:gd name="T16" fmla="*/ 70 w 774"/>
                  <a:gd name="T17" fmla="*/ 23 h 849"/>
                  <a:gd name="T18" fmla="*/ 272 w 774"/>
                  <a:gd name="T19" fmla="*/ 23 h 849"/>
                  <a:gd name="T20" fmla="*/ 261 w 774"/>
                  <a:gd name="T21" fmla="*/ 102 h 849"/>
                  <a:gd name="T22" fmla="*/ 261 w 774"/>
                  <a:gd name="T23" fmla="*/ 148 h 849"/>
                  <a:gd name="T24" fmla="*/ 261 w 774"/>
                  <a:gd name="T25" fmla="*/ 148 h 849"/>
                  <a:gd name="T26" fmla="*/ 381 w 774"/>
                  <a:gd name="T27" fmla="*/ 40 h 849"/>
                  <a:gd name="T28" fmla="*/ 529 w 774"/>
                  <a:gd name="T29" fmla="*/ 0 h 849"/>
                  <a:gd name="T30" fmla="*/ 747 w 774"/>
                  <a:gd name="T31" fmla="*/ 131 h 849"/>
                  <a:gd name="T32" fmla="*/ 769 w 774"/>
                  <a:gd name="T33" fmla="*/ 278 h 849"/>
                  <a:gd name="T34" fmla="*/ 719 w 774"/>
                  <a:gd name="T35" fmla="*/ 849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4" h="849">
                    <a:moveTo>
                      <a:pt x="719" y="849"/>
                    </a:moveTo>
                    <a:cubicBezTo>
                      <a:pt x="507" y="849"/>
                      <a:pt x="507" y="849"/>
                      <a:pt x="507" y="849"/>
                    </a:cubicBezTo>
                    <a:cubicBezTo>
                      <a:pt x="550" y="351"/>
                      <a:pt x="550" y="351"/>
                      <a:pt x="550" y="351"/>
                    </a:cubicBezTo>
                    <a:cubicBezTo>
                      <a:pt x="556" y="295"/>
                      <a:pt x="550" y="255"/>
                      <a:pt x="534" y="227"/>
                    </a:cubicBezTo>
                    <a:cubicBezTo>
                      <a:pt x="518" y="199"/>
                      <a:pt x="480" y="187"/>
                      <a:pt x="430" y="187"/>
                    </a:cubicBezTo>
                    <a:cubicBezTo>
                      <a:pt x="321" y="187"/>
                      <a:pt x="261" y="249"/>
                      <a:pt x="250" y="380"/>
                    </a:cubicBezTo>
                    <a:cubicBezTo>
                      <a:pt x="212" y="849"/>
                      <a:pt x="212" y="849"/>
                      <a:pt x="212" y="849"/>
                    </a:cubicBezTo>
                    <a:cubicBezTo>
                      <a:pt x="0" y="849"/>
                      <a:pt x="0" y="849"/>
                      <a:pt x="0" y="849"/>
                    </a:cubicBezTo>
                    <a:cubicBezTo>
                      <a:pt x="70" y="23"/>
                      <a:pt x="70" y="23"/>
                      <a:pt x="70" y="23"/>
                    </a:cubicBezTo>
                    <a:cubicBezTo>
                      <a:pt x="272" y="23"/>
                      <a:pt x="272" y="23"/>
                      <a:pt x="272" y="23"/>
                    </a:cubicBezTo>
                    <a:cubicBezTo>
                      <a:pt x="261" y="102"/>
                      <a:pt x="261" y="102"/>
                      <a:pt x="261" y="102"/>
                    </a:cubicBezTo>
                    <a:cubicBezTo>
                      <a:pt x="261" y="131"/>
                      <a:pt x="261" y="148"/>
                      <a:pt x="261" y="148"/>
                    </a:cubicBezTo>
                    <a:cubicBezTo>
                      <a:pt x="261" y="148"/>
                      <a:pt x="261" y="148"/>
                      <a:pt x="261" y="148"/>
                    </a:cubicBezTo>
                    <a:cubicBezTo>
                      <a:pt x="294" y="102"/>
                      <a:pt x="332" y="63"/>
                      <a:pt x="381" y="40"/>
                    </a:cubicBezTo>
                    <a:cubicBezTo>
                      <a:pt x="425" y="12"/>
                      <a:pt x="480" y="0"/>
                      <a:pt x="529" y="0"/>
                    </a:cubicBezTo>
                    <a:cubicBezTo>
                      <a:pt x="632" y="0"/>
                      <a:pt x="709" y="46"/>
                      <a:pt x="747" y="131"/>
                    </a:cubicBezTo>
                    <a:cubicBezTo>
                      <a:pt x="769" y="170"/>
                      <a:pt x="774" y="221"/>
                      <a:pt x="769" y="278"/>
                    </a:cubicBezTo>
                    <a:cubicBezTo>
                      <a:pt x="719" y="849"/>
                      <a:pt x="719" y="849"/>
                      <a:pt x="719" y="8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2171" tIns="56084" rIns="112171" bIns="56084" numCol="1" anchor="t" anchorCtr="0" compatLnSpc="1"/>
              <a:lstStyle/>
              <a:p>
                <a:pPr algn="ctr"/>
                <a:endParaRPr lang="zh-CN" altLang="en-US" sz="2205">
                  <a:solidFill>
                    <a:schemeClr val="bg1"/>
                  </a:solidFill>
                  <a:latin typeface="微软雅黑" panose="020B0503020204020204" pitchFamily="34" charset="-122"/>
                  <a:ea typeface="微软雅黑" panose="020B0503020204020204" pitchFamily="34" charset="-122"/>
                </a:endParaRPr>
              </a:p>
            </p:txBody>
          </p:sp>
        </p:grpSp>
        <p:sp>
          <p:nvSpPr>
            <p:cNvPr id="12" name="文本框 11"/>
            <p:cNvSpPr txBox="1"/>
            <p:nvPr>
              <p:custDataLst>
                <p:tags r:id="rId1"/>
              </p:custDataLst>
            </p:nvPr>
          </p:nvSpPr>
          <p:spPr>
            <a:xfrm>
              <a:off x="5757302" y="2992467"/>
              <a:ext cx="2355938" cy="690848"/>
            </a:xfrm>
            <a:prstGeom prst="rect">
              <a:avLst/>
            </a:prstGeom>
            <a:noFill/>
          </p:spPr>
          <p:txBody>
            <a:bodyPr wrap="square" rtlCol="0">
              <a:spAutoFit/>
            </a:bodyPr>
            <a:lstStyle/>
            <a:p>
              <a:r>
                <a:rPr kumimoji="1" lang="zh-CN" altLang="en-US" sz="4905" b="1" dirty="0">
                  <a:solidFill>
                    <a:schemeClr val="bg1"/>
                  </a:solidFill>
                  <a:latin typeface="微软雅黑" panose="020B0503020204020204" pitchFamily="34" charset="-122"/>
                  <a:ea typeface="微软雅黑" panose="020B0503020204020204" pitchFamily="34" charset="-122"/>
                </a:rPr>
                <a:t>亿邦智库</a:t>
              </a:r>
            </a:p>
          </p:txBody>
        </p:sp>
      </p:grpSp>
      <p:sp>
        <p:nvSpPr>
          <p:cNvPr id="5" name="文本框 4"/>
          <p:cNvSpPr txBox="1"/>
          <p:nvPr/>
        </p:nvSpPr>
        <p:spPr>
          <a:xfrm>
            <a:off x="2721030" y="4275222"/>
            <a:ext cx="27069939" cy="6567182"/>
          </a:xfrm>
          <a:prstGeom prst="rect">
            <a:avLst/>
          </a:prstGeom>
          <a:noFill/>
        </p:spPr>
        <p:txBody>
          <a:bodyPr wrap="square" rtlCol="0">
            <a:spAutoFit/>
          </a:bodyPr>
          <a:lstStyle/>
          <a:p>
            <a:pPr algn="ctr">
              <a:lnSpc>
                <a:spcPct val="150000"/>
              </a:lnSpc>
            </a:pPr>
            <a:r>
              <a:rPr kumimoji="1" lang="zh-CN" altLang="en-US" sz="9600" b="1" dirty="0">
                <a:solidFill>
                  <a:schemeClr val="bg1"/>
                </a:solidFill>
                <a:latin typeface="宋体" panose="02010600030101010101" pitchFamily="2" charset="-122"/>
                <a:ea typeface="宋体" panose="02010600030101010101" pitchFamily="2" charset="-122"/>
                <a:cs typeface="宋体" panose="02010600030101010101" pitchFamily="2" charset="-122"/>
              </a:rPr>
              <a:t>亿邦智库研究认为</a:t>
            </a:r>
            <a:endParaRPr kumimoji="1" lang="en-US" altLang="zh-CN" sz="9600" b="1" dirty="0">
              <a:solidFill>
                <a:schemeClr val="bg1"/>
              </a:solidFill>
              <a:latin typeface="宋体" panose="02010600030101010101" pitchFamily="2" charset="-122"/>
              <a:ea typeface="宋体" panose="02010600030101010101" pitchFamily="2" charset="-122"/>
              <a:cs typeface="宋体" panose="02010600030101010101" pitchFamily="2" charset="-122"/>
            </a:endParaRPr>
          </a:p>
          <a:p>
            <a:pPr algn="ctr">
              <a:lnSpc>
                <a:spcPct val="150000"/>
              </a:lnSpc>
            </a:pPr>
            <a:r>
              <a:rPr kumimoji="1" lang="zh-CN" altLang="en-US" sz="9600" b="1" dirty="0">
                <a:solidFill>
                  <a:schemeClr val="bg1"/>
                </a:solidFill>
                <a:latin typeface="宋体" panose="02010600030101010101" pitchFamily="2" charset="-122"/>
                <a:ea typeface="宋体" panose="02010600030101010101" pitchFamily="2" charset="-122"/>
                <a:cs typeface="宋体" panose="02010600030101010101" pitchFamily="2" charset="-122"/>
              </a:rPr>
              <a:t>高质量与全球化将成为跨境电商产业发展主题</a:t>
            </a:r>
            <a:endParaRPr kumimoji="1" lang="en-US" altLang="zh-CN" sz="9600" b="1" dirty="0">
              <a:solidFill>
                <a:schemeClr val="bg1"/>
              </a:solidFill>
              <a:latin typeface="宋体" panose="02010600030101010101" pitchFamily="2" charset="-122"/>
              <a:ea typeface="宋体" panose="02010600030101010101" pitchFamily="2" charset="-122"/>
              <a:cs typeface="宋体" panose="02010600030101010101" pitchFamily="2" charset="-122"/>
            </a:endParaRPr>
          </a:p>
          <a:p>
            <a:pPr algn="ctr">
              <a:lnSpc>
                <a:spcPct val="150000"/>
              </a:lnSpc>
            </a:pPr>
            <a:r>
              <a:rPr kumimoji="1" lang="zh-CN" altLang="en-US" sz="4800" b="1" dirty="0">
                <a:solidFill>
                  <a:schemeClr val="bg2">
                    <a:lumMod val="75000"/>
                  </a:schemeClr>
                </a:solidFill>
                <a:latin typeface="宋体" panose="02010600030101010101" pitchFamily="2" charset="-122"/>
                <a:ea typeface="宋体" panose="02010600030101010101" pitchFamily="2" charset="-122"/>
                <a:cs typeface="宋体" panose="02010600030101010101" pitchFamily="2" charset="-122"/>
              </a:rPr>
              <a:t>高质量：高附加值</a:t>
            </a:r>
            <a:r>
              <a:rPr kumimoji="1" lang="en-US" altLang="zh-CN" sz="4800" b="1" dirty="0">
                <a:solidFill>
                  <a:schemeClr val="bg2">
                    <a:lumMod val="75000"/>
                  </a:schemeClr>
                </a:solidFill>
                <a:latin typeface="宋体" panose="02010600030101010101" pitchFamily="2" charset="-122"/>
                <a:ea typeface="宋体" panose="02010600030101010101" pitchFamily="2" charset="-122"/>
                <a:cs typeface="宋体" panose="02010600030101010101" pitchFamily="2" charset="-122"/>
              </a:rPr>
              <a:t>/</a:t>
            </a:r>
            <a:r>
              <a:rPr kumimoji="1" lang="zh-CN" altLang="en-US" sz="4800" b="1" dirty="0">
                <a:solidFill>
                  <a:schemeClr val="bg2">
                    <a:lumMod val="75000"/>
                  </a:schemeClr>
                </a:solidFill>
                <a:latin typeface="宋体" panose="02010600030101010101" pitchFamily="2" charset="-122"/>
                <a:ea typeface="宋体" panose="02010600030101010101" pitchFamily="2" charset="-122"/>
                <a:cs typeface="宋体" panose="02010600030101010101" pitchFamily="2" charset="-122"/>
              </a:rPr>
              <a:t>信赖度品牌、高效率供应链、高技术含量服务业、高合规意识企业</a:t>
            </a:r>
            <a:endParaRPr kumimoji="1" lang="en-US" altLang="zh-CN" sz="4800" b="1" dirty="0">
              <a:solidFill>
                <a:schemeClr val="bg2">
                  <a:lumMod val="75000"/>
                </a:schemeClr>
              </a:solidFill>
              <a:latin typeface="宋体" panose="02010600030101010101" pitchFamily="2" charset="-122"/>
              <a:ea typeface="宋体" panose="02010600030101010101" pitchFamily="2" charset="-122"/>
              <a:cs typeface="宋体" panose="02010600030101010101" pitchFamily="2" charset="-122"/>
            </a:endParaRPr>
          </a:p>
          <a:p>
            <a:pPr algn="ctr">
              <a:lnSpc>
                <a:spcPct val="150000"/>
              </a:lnSpc>
            </a:pPr>
            <a:r>
              <a:rPr kumimoji="1" lang="zh-CN" altLang="en-US" sz="4800" b="1" dirty="0">
                <a:solidFill>
                  <a:schemeClr val="bg2">
                    <a:lumMod val="75000"/>
                  </a:schemeClr>
                </a:solidFill>
                <a:latin typeface="宋体" panose="02010600030101010101" pitchFamily="2" charset="-122"/>
                <a:ea typeface="宋体" panose="02010600030101010101" pitchFamily="2" charset="-122"/>
                <a:cs typeface="宋体" panose="02010600030101010101" pitchFamily="2" charset="-122"/>
              </a:rPr>
              <a:t>全球化：品类品牌全球化、产业链供应链全球化、企业经营全球化</a:t>
            </a:r>
          </a:p>
        </p:txBody>
      </p:sp>
    </p:spTree>
    <p:extLst>
      <p:ext uri="{BB962C8B-B14F-4D97-AF65-F5344CB8AC3E}">
        <p14:creationId xmlns:p14="http://schemas.microsoft.com/office/powerpoint/2010/main" val="4002615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grpSp>
        <p:nvGrpSpPr>
          <p:cNvPr id="10" name="组合 9"/>
          <p:cNvGrpSpPr/>
          <p:nvPr/>
        </p:nvGrpSpPr>
        <p:grpSpPr>
          <a:xfrm>
            <a:off x="25895111" y="14819811"/>
            <a:ext cx="5803676" cy="930324"/>
            <a:chOff x="3382179" y="2924930"/>
            <a:chExt cx="4731061" cy="758385"/>
          </a:xfrm>
        </p:grpSpPr>
        <p:grpSp>
          <p:nvGrpSpPr>
            <p:cNvPr id="11" name="组 1"/>
            <p:cNvGrpSpPr/>
            <p:nvPr/>
          </p:nvGrpSpPr>
          <p:grpSpPr>
            <a:xfrm>
              <a:off x="3382179" y="2924930"/>
              <a:ext cx="2265363" cy="695325"/>
              <a:chOff x="3186113" y="1204913"/>
              <a:chExt cx="2265363" cy="695325"/>
            </a:xfrm>
            <a:solidFill>
              <a:srgbClr val="FFFFFF"/>
            </a:solidFill>
          </p:grpSpPr>
          <p:sp>
            <p:nvSpPr>
              <p:cNvPr id="13" name="Freeform 5"/>
              <p:cNvSpPr>
                <a:spLocks noEditPoints="1"/>
              </p:cNvSpPr>
              <p:nvPr>
                <p:custDataLst>
                  <p:tags r:id="rId2"/>
                </p:custDataLst>
              </p:nvPr>
            </p:nvSpPr>
            <p:spPr bwMode="auto">
              <a:xfrm>
                <a:off x="3186113" y="1362075"/>
                <a:ext cx="508000" cy="538162"/>
              </a:xfrm>
              <a:custGeom>
                <a:avLst/>
                <a:gdLst>
                  <a:gd name="T0" fmla="*/ 585 w 819"/>
                  <a:gd name="T1" fmla="*/ 354 h 864"/>
                  <a:gd name="T2" fmla="*/ 540 w 819"/>
                  <a:gd name="T3" fmla="*/ 225 h 864"/>
                  <a:gd name="T4" fmla="*/ 435 w 819"/>
                  <a:gd name="T5" fmla="*/ 174 h 864"/>
                  <a:gd name="T6" fmla="*/ 323 w 819"/>
                  <a:gd name="T7" fmla="*/ 219 h 864"/>
                  <a:gd name="T8" fmla="*/ 251 w 819"/>
                  <a:gd name="T9" fmla="*/ 354 h 864"/>
                  <a:gd name="T10" fmla="*/ 585 w 819"/>
                  <a:gd name="T11" fmla="*/ 354 h 864"/>
                  <a:gd name="T12" fmla="*/ 791 w 819"/>
                  <a:gd name="T13" fmla="*/ 488 h 864"/>
                  <a:gd name="T14" fmla="*/ 234 w 819"/>
                  <a:gd name="T15" fmla="*/ 488 h 864"/>
                  <a:gd name="T16" fmla="*/ 284 w 819"/>
                  <a:gd name="T17" fmla="*/ 646 h 864"/>
                  <a:gd name="T18" fmla="*/ 396 w 819"/>
                  <a:gd name="T19" fmla="*/ 696 h 864"/>
                  <a:gd name="T20" fmla="*/ 490 w 819"/>
                  <a:gd name="T21" fmla="*/ 668 h 864"/>
                  <a:gd name="T22" fmla="*/ 552 w 819"/>
                  <a:gd name="T23" fmla="*/ 601 h 864"/>
                  <a:gd name="T24" fmla="*/ 769 w 819"/>
                  <a:gd name="T25" fmla="*/ 601 h 864"/>
                  <a:gd name="T26" fmla="*/ 624 w 819"/>
                  <a:gd name="T27" fmla="*/ 797 h 864"/>
                  <a:gd name="T28" fmla="*/ 396 w 819"/>
                  <a:gd name="T29" fmla="*/ 864 h 864"/>
                  <a:gd name="T30" fmla="*/ 22 w 819"/>
                  <a:gd name="T31" fmla="*/ 416 h 864"/>
                  <a:gd name="T32" fmla="*/ 156 w 819"/>
                  <a:gd name="T33" fmla="*/ 118 h 864"/>
                  <a:gd name="T34" fmla="*/ 451 w 819"/>
                  <a:gd name="T35" fmla="*/ 0 h 864"/>
                  <a:gd name="T36" fmla="*/ 791 w 819"/>
                  <a:gd name="T37" fmla="*/ 48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9" h="864">
                    <a:moveTo>
                      <a:pt x="585" y="354"/>
                    </a:moveTo>
                    <a:cubicBezTo>
                      <a:pt x="585" y="298"/>
                      <a:pt x="568" y="258"/>
                      <a:pt x="540" y="225"/>
                    </a:cubicBezTo>
                    <a:cubicBezTo>
                      <a:pt x="513" y="191"/>
                      <a:pt x="474" y="174"/>
                      <a:pt x="435" y="174"/>
                    </a:cubicBezTo>
                    <a:cubicBezTo>
                      <a:pt x="390" y="174"/>
                      <a:pt x="357" y="191"/>
                      <a:pt x="323" y="219"/>
                    </a:cubicBezTo>
                    <a:cubicBezTo>
                      <a:pt x="290" y="253"/>
                      <a:pt x="262" y="298"/>
                      <a:pt x="251" y="354"/>
                    </a:cubicBezTo>
                    <a:cubicBezTo>
                      <a:pt x="585" y="354"/>
                      <a:pt x="585" y="354"/>
                      <a:pt x="585" y="354"/>
                    </a:cubicBezTo>
                    <a:close/>
                    <a:moveTo>
                      <a:pt x="791" y="488"/>
                    </a:moveTo>
                    <a:cubicBezTo>
                      <a:pt x="234" y="488"/>
                      <a:pt x="234" y="488"/>
                      <a:pt x="234" y="488"/>
                    </a:cubicBezTo>
                    <a:cubicBezTo>
                      <a:pt x="228" y="556"/>
                      <a:pt x="245" y="612"/>
                      <a:pt x="284" y="646"/>
                    </a:cubicBezTo>
                    <a:cubicBezTo>
                      <a:pt x="312" y="679"/>
                      <a:pt x="351" y="696"/>
                      <a:pt x="396" y="696"/>
                    </a:cubicBezTo>
                    <a:cubicBezTo>
                      <a:pt x="429" y="696"/>
                      <a:pt x="462" y="685"/>
                      <a:pt x="490" y="668"/>
                    </a:cubicBezTo>
                    <a:cubicBezTo>
                      <a:pt x="518" y="651"/>
                      <a:pt x="540" y="629"/>
                      <a:pt x="552" y="601"/>
                    </a:cubicBezTo>
                    <a:cubicBezTo>
                      <a:pt x="769" y="601"/>
                      <a:pt x="769" y="601"/>
                      <a:pt x="769" y="601"/>
                    </a:cubicBezTo>
                    <a:cubicBezTo>
                      <a:pt x="741" y="685"/>
                      <a:pt x="691" y="752"/>
                      <a:pt x="624" y="797"/>
                    </a:cubicBezTo>
                    <a:cubicBezTo>
                      <a:pt x="557" y="842"/>
                      <a:pt x="479" y="864"/>
                      <a:pt x="396" y="864"/>
                    </a:cubicBezTo>
                    <a:cubicBezTo>
                      <a:pt x="123" y="864"/>
                      <a:pt x="0" y="713"/>
                      <a:pt x="22" y="416"/>
                    </a:cubicBezTo>
                    <a:cubicBezTo>
                      <a:pt x="33" y="292"/>
                      <a:pt x="78" y="191"/>
                      <a:pt x="156" y="118"/>
                    </a:cubicBezTo>
                    <a:cubicBezTo>
                      <a:pt x="228" y="40"/>
                      <a:pt x="329" y="0"/>
                      <a:pt x="451" y="0"/>
                    </a:cubicBezTo>
                    <a:cubicBezTo>
                      <a:pt x="708" y="0"/>
                      <a:pt x="819" y="163"/>
                      <a:pt x="791" y="4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2171" tIns="56084" rIns="112171" bIns="56084" numCol="1" anchor="t" anchorCtr="0" compatLnSpc="1"/>
              <a:lstStyle/>
              <a:p>
                <a:pPr algn="ctr"/>
                <a:endParaRPr lang="zh-CN" altLang="en-US" sz="2205">
                  <a:solidFill>
                    <a:schemeClr val="bg1"/>
                  </a:solidFill>
                  <a:latin typeface="微软雅黑" panose="020B0503020204020204" pitchFamily="34" charset="-122"/>
                  <a:ea typeface="微软雅黑" panose="020B0503020204020204" pitchFamily="34" charset="-122"/>
                </a:endParaRPr>
              </a:p>
            </p:txBody>
          </p:sp>
          <p:sp>
            <p:nvSpPr>
              <p:cNvPr id="14" name="Freeform 6"/>
              <p:cNvSpPr>
                <a:spLocks noEditPoints="1"/>
              </p:cNvSpPr>
              <p:nvPr>
                <p:custDataLst>
                  <p:tags r:id="rId3"/>
                </p:custDataLst>
              </p:nvPr>
            </p:nvSpPr>
            <p:spPr bwMode="auto">
              <a:xfrm>
                <a:off x="3694113" y="1204913"/>
                <a:ext cx="509588" cy="695325"/>
              </a:xfrm>
              <a:custGeom>
                <a:avLst/>
                <a:gdLst>
                  <a:gd name="T0" fmla="*/ 594 w 819"/>
                  <a:gd name="T1" fmla="*/ 695 h 1117"/>
                  <a:gd name="T2" fmla="*/ 434 w 819"/>
                  <a:gd name="T3" fmla="*/ 450 h 1117"/>
                  <a:gd name="T4" fmla="*/ 231 w 819"/>
                  <a:gd name="T5" fmla="*/ 712 h 1117"/>
                  <a:gd name="T6" fmla="*/ 275 w 819"/>
                  <a:gd name="T7" fmla="*/ 884 h 1117"/>
                  <a:gd name="T8" fmla="*/ 390 w 819"/>
                  <a:gd name="T9" fmla="*/ 945 h 1117"/>
                  <a:gd name="T10" fmla="*/ 522 w 819"/>
                  <a:gd name="T11" fmla="*/ 884 h 1117"/>
                  <a:gd name="T12" fmla="*/ 594 w 819"/>
                  <a:gd name="T13" fmla="*/ 695 h 1117"/>
                  <a:gd name="T14" fmla="*/ 808 w 819"/>
                  <a:gd name="T15" fmla="*/ 684 h 1117"/>
                  <a:gd name="T16" fmla="*/ 748 w 819"/>
                  <a:gd name="T17" fmla="*/ 923 h 1117"/>
                  <a:gd name="T18" fmla="*/ 605 w 819"/>
                  <a:gd name="T19" fmla="*/ 1067 h 1117"/>
                  <a:gd name="T20" fmla="*/ 423 w 819"/>
                  <a:gd name="T21" fmla="*/ 1117 h 1117"/>
                  <a:gd name="T22" fmla="*/ 215 w 819"/>
                  <a:gd name="T23" fmla="*/ 995 h 1117"/>
                  <a:gd name="T24" fmla="*/ 209 w 819"/>
                  <a:gd name="T25" fmla="*/ 995 h 1117"/>
                  <a:gd name="T26" fmla="*/ 198 w 819"/>
                  <a:gd name="T27" fmla="*/ 1095 h 1117"/>
                  <a:gd name="T28" fmla="*/ 0 w 819"/>
                  <a:gd name="T29" fmla="*/ 1095 h 1117"/>
                  <a:gd name="T30" fmla="*/ 94 w 819"/>
                  <a:gd name="T31" fmla="*/ 0 h 1117"/>
                  <a:gd name="T32" fmla="*/ 302 w 819"/>
                  <a:gd name="T33" fmla="*/ 0 h 1117"/>
                  <a:gd name="T34" fmla="*/ 270 w 819"/>
                  <a:gd name="T35" fmla="*/ 389 h 1117"/>
                  <a:gd name="T36" fmla="*/ 270 w 819"/>
                  <a:gd name="T37" fmla="*/ 389 h 1117"/>
                  <a:gd name="T38" fmla="*/ 517 w 819"/>
                  <a:gd name="T39" fmla="*/ 261 h 1117"/>
                  <a:gd name="T40" fmla="*/ 517 w 819"/>
                  <a:gd name="T41" fmla="*/ 261 h 1117"/>
                  <a:gd name="T42" fmla="*/ 517 w 819"/>
                  <a:gd name="T43" fmla="*/ 261 h 1117"/>
                  <a:gd name="T44" fmla="*/ 759 w 819"/>
                  <a:gd name="T45" fmla="*/ 395 h 1117"/>
                  <a:gd name="T46" fmla="*/ 808 w 819"/>
                  <a:gd name="T47" fmla="*/ 684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9" h="1117">
                    <a:moveTo>
                      <a:pt x="594" y="695"/>
                    </a:moveTo>
                    <a:cubicBezTo>
                      <a:pt x="605" y="534"/>
                      <a:pt x="555" y="450"/>
                      <a:pt x="434" y="450"/>
                    </a:cubicBezTo>
                    <a:cubicBezTo>
                      <a:pt x="314" y="450"/>
                      <a:pt x="248" y="534"/>
                      <a:pt x="231" y="712"/>
                    </a:cubicBezTo>
                    <a:cubicBezTo>
                      <a:pt x="226" y="784"/>
                      <a:pt x="242" y="839"/>
                      <a:pt x="275" y="884"/>
                    </a:cubicBezTo>
                    <a:cubicBezTo>
                      <a:pt x="302" y="923"/>
                      <a:pt x="341" y="945"/>
                      <a:pt x="390" y="945"/>
                    </a:cubicBezTo>
                    <a:cubicBezTo>
                      <a:pt x="440" y="945"/>
                      <a:pt x="484" y="923"/>
                      <a:pt x="522" y="884"/>
                    </a:cubicBezTo>
                    <a:cubicBezTo>
                      <a:pt x="561" y="839"/>
                      <a:pt x="588" y="773"/>
                      <a:pt x="594" y="695"/>
                    </a:cubicBezTo>
                    <a:close/>
                    <a:moveTo>
                      <a:pt x="808" y="684"/>
                    </a:moveTo>
                    <a:cubicBezTo>
                      <a:pt x="803" y="778"/>
                      <a:pt x="781" y="856"/>
                      <a:pt x="748" y="923"/>
                    </a:cubicBezTo>
                    <a:cubicBezTo>
                      <a:pt x="715" y="984"/>
                      <a:pt x="665" y="1028"/>
                      <a:pt x="605" y="1067"/>
                    </a:cubicBezTo>
                    <a:cubicBezTo>
                      <a:pt x="544" y="1101"/>
                      <a:pt x="489" y="1117"/>
                      <a:pt x="423" y="1117"/>
                    </a:cubicBezTo>
                    <a:cubicBezTo>
                      <a:pt x="330" y="1117"/>
                      <a:pt x="258" y="1078"/>
                      <a:pt x="215" y="995"/>
                    </a:cubicBezTo>
                    <a:cubicBezTo>
                      <a:pt x="209" y="995"/>
                      <a:pt x="209" y="995"/>
                      <a:pt x="209" y="995"/>
                    </a:cubicBezTo>
                    <a:cubicBezTo>
                      <a:pt x="198" y="1095"/>
                      <a:pt x="198" y="1095"/>
                      <a:pt x="198" y="1095"/>
                    </a:cubicBezTo>
                    <a:cubicBezTo>
                      <a:pt x="0" y="1095"/>
                      <a:pt x="0" y="1095"/>
                      <a:pt x="0" y="1095"/>
                    </a:cubicBezTo>
                    <a:cubicBezTo>
                      <a:pt x="94" y="0"/>
                      <a:pt x="94" y="0"/>
                      <a:pt x="94" y="0"/>
                    </a:cubicBezTo>
                    <a:cubicBezTo>
                      <a:pt x="302" y="0"/>
                      <a:pt x="302" y="0"/>
                      <a:pt x="302" y="0"/>
                    </a:cubicBezTo>
                    <a:cubicBezTo>
                      <a:pt x="270" y="389"/>
                      <a:pt x="270" y="389"/>
                      <a:pt x="270" y="389"/>
                    </a:cubicBezTo>
                    <a:cubicBezTo>
                      <a:pt x="270" y="389"/>
                      <a:pt x="270" y="389"/>
                      <a:pt x="270" y="389"/>
                    </a:cubicBezTo>
                    <a:cubicBezTo>
                      <a:pt x="335" y="306"/>
                      <a:pt x="418" y="261"/>
                      <a:pt x="517" y="261"/>
                    </a:cubicBezTo>
                    <a:cubicBezTo>
                      <a:pt x="517" y="261"/>
                      <a:pt x="517" y="261"/>
                      <a:pt x="517" y="261"/>
                    </a:cubicBezTo>
                    <a:cubicBezTo>
                      <a:pt x="517" y="261"/>
                      <a:pt x="517" y="261"/>
                      <a:pt x="517" y="261"/>
                    </a:cubicBezTo>
                    <a:cubicBezTo>
                      <a:pt x="627" y="267"/>
                      <a:pt x="704" y="311"/>
                      <a:pt x="759" y="395"/>
                    </a:cubicBezTo>
                    <a:cubicBezTo>
                      <a:pt x="803" y="473"/>
                      <a:pt x="819" y="567"/>
                      <a:pt x="808" y="6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2171" tIns="56084" rIns="112171" bIns="56084" numCol="1" anchor="t" anchorCtr="0" compatLnSpc="1"/>
              <a:lstStyle/>
              <a:p>
                <a:pPr algn="ctr"/>
                <a:endParaRPr lang="zh-CN" altLang="en-US" sz="2205">
                  <a:solidFill>
                    <a:schemeClr val="bg1"/>
                  </a:solidFill>
                  <a:latin typeface="微软雅黑" panose="020B0503020204020204" pitchFamily="34" charset="-122"/>
                  <a:ea typeface="微软雅黑" panose="020B0503020204020204" pitchFamily="34" charset="-122"/>
                </a:endParaRPr>
              </a:p>
            </p:txBody>
          </p:sp>
          <p:sp>
            <p:nvSpPr>
              <p:cNvPr id="15" name="Freeform 7"/>
              <p:cNvSpPr/>
              <p:nvPr>
                <p:custDataLst>
                  <p:tags r:id="rId4"/>
                </p:custDataLst>
              </p:nvPr>
            </p:nvSpPr>
            <p:spPr bwMode="auto">
              <a:xfrm>
                <a:off x="4203701" y="1306513"/>
                <a:ext cx="582613" cy="584200"/>
              </a:xfrm>
              <a:custGeom>
                <a:avLst/>
                <a:gdLst>
                  <a:gd name="T0" fmla="*/ 216 w 939"/>
                  <a:gd name="T1" fmla="*/ 938 h 938"/>
                  <a:gd name="T2" fmla="*/ 0 w 939"/>
                  <a:gd name="T3" fmla="*/ 938 h 938"/>
                  <a:gd name="T4" fmla="*/ 72 w 939"/>
                  <a:gd name="T5" fmla="*/ 113 h 938"/>
                  <a:gd name="T6" fmla="*/ 276 w 939"/>
                  <a:gd name="T7" fmla="*/ 113 h 938"/>
                  <a:gd name="T8" fmla="*/ 271 w 939"/>
                  <a:gd name="T9" fmla="*/ 170 h 938"/>
                  <a:gd name="T10" fmla="*/ 757 w 939"/>
                  <a:gd name="T11" fmla="*/ 57 h 938"/>
                  <a:gd name="T12" fmla="*/ 762 w 939"/>
                  <a:gd name="T13" fmla="*/ 0 h 938"/>
                  <a:gd name="T14" fmla="*/ 850 w 939"/>
                  <a:gd name="T15" fmla="*/ 68 h 938"/>
                  <a:gd name="T16" fmla="*/ 939 w 939"/>
                  <a:gd name="T17" fmla="*/ 130 h 938"/>
                  <a:gd name="T18" fmla="*/ 845 w 939"/>
                  <a:gd name="T19" fmla="*/ 175 h 938"/>
                  <a:gd name="T20" fmla="*/ 745 w 939"/>
                  <a:gd name="T21" fmla="*/ 221 h 938"/>
                  <a:gd name="T22" fmla="*/ 745 w 939"/>
                  <a:gd name="T23" fmla="*/ 192 h 938"/>
                  <a:gd name="T24" fmla="*/ 216 w 939"/>
                  <a:gd name="T25" fmla="*/ 938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9" h="938">
                    <a:moveTo>
                      <a:pt x="216" y="938"/>
                    </a:moveTo>
                    <a:cubicBezTo>
                      <a:pt x="0" y="938"/>
                      <a:pt x="0" y="938"/>
                      <a:pt x="0" y="938"/>
                    </a:cubicBezTo>
                    <a:cubicBezTo>
                      <a:pt x="72" y="113"/>
                      <a:pt x="72" y="113"/>
                      <a:pt x="72" y="113"/>
                    </a:cubicBezTo>
                    <a:cubicBezTo>
                      <a:pt x="276" y="113"/>
                      <a:pt x="276" y="113"/>
                      <a:pt x="276" y="113"/>
                    </a:cubicBezTo>
                    <a:cubicBezTo>
                      <a:pt x="271" y="170"/>
                      <a:pt x="271" y="170"/>
                      <a:pt x="271" y="170"/>
                    </a:cubicBezTo>
                    <a:cubicBezTo>
                      <a:pt x="265" y="226"/>
                      <a:pt x="354" y="124"/>
                      <a:pt x="757" y="57"/>
                    </a:cubicBezTo>
                    <a:cubicBezTo>
                      <a:pt x="762" y="0"/>
                      <a:pt x="762" y="0"/>
                      <a:pt x="762" y="0"/>
                    </a:cubicBezTo>
                    <a:cubicBezTo>
                      <a:pt x="850" y="68"/>
                      <a:pt x="850" y="68"/>
                      <a:pt x="850" y="68"/>
                    </a:cubicBezTo>
                    <a:cubicBezTo>
                      <a:pt x="939" y="130"/>
                      <a:pt x="939" y="130"/>
                      <a:pt x="939" y="130"/>
                    </a:cubicBezTo>
                    <a:cubicBezTo>
                      <a:pt x="845" y="175"/>
                      <a:pt x="845" y="175"/>
                      <a:pt x="845" y="175"/>
                    </a:cubicBezTo>
                    <a:cubicBezTo>
                      <a:pt x="745" y="221"/>
                      <a:pt x="745" y="221"/>
                      <a:pt x="745" y="221"/>
                    </a:cubicBezTo>
                    <a:cubicBezTo>
                      <a:pt x="745" y="192"/>
                      <a:pt x="745" y="192"/>
                      <a:pt x="745" y="192"/>
                    </a:cubicBezTo>
                    <a:cubicBezTo>
                      <a:pt x="177" y="271"/>
                      <a:pt x="254" y="599"/>
                      <a:pt x="216" y="938"/>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112171" tIns="56084" rIns="112171" bIns="56084" numCol="1" anchor="t" anchorCtr="0" compatLnSpc="1"/>
              <a:lstStyle/>
              <a:p>
                <a:pPr algn="ctr"/>
                <a:endParaRPr lang="zh-CN" altLang="en-US" sz="2205">
                  <a:solidFill>
                    <a:schemeClr val="bg1"/>
                  </a:solidFill>
                  <a:latin typeface="微软雅黑" panose="020B0503020204020204" pitchFamily="34" charset="-122"/>
                  <a:ea typeface="微软雅黑" panose="020B0503020204020204" pitchFamily="34" charset="-122"/>
                </a:endParaRPr>
              </a:p>
            </p:txBody>
          </p:sp>
          <p:sp>
            <p:nvSpPr>
              <p:cNvPr id="16" name="Freeform 8"/>
              <p:cNvSpPr/>
              <p:nvPr>
                <p:custDataLst>
                  <p:tags r:id="rId5"/>
                </p:custDataLst>
              </p:nvPr>
            </p:nvSpPr>
            <p:spPr bwMode="auto">
              <a:xfrm>
                <a:off x="4471988" y="1381125"/>
                <a:ext cx="481013" cy="519112"/>
              </a:xfrm>
              <a:custGeom>
                <a:avLst/>
                <a:gdLst>
                  <a:gd name="T0" fmla="*/ 703 w 775"/>
                  <a:gd name="T1" fmla="*/ 812 h 834"/>
                  <a:gd name="T2" fmla="*/ 506 w 775"/>
                  <a:gd name="T3" fmla="*/ 812 h 834"/>
                  <a:gd name="T4" fmla="*/ 511 w 775"/>
                  <a:gd name="T5" fmla="*/ 740 h 834"/>
                  <a:gd name="T6" fmla="*/ 511 w 775"/>
                  <a:gd name="T7" fmla="*/ 701 h 834"/>
                  <a:gd name="T8" fmla="*/ 511 w 775"/>
                  <a:gd name="T9" fmla="*/ 701 h 834"/>
                  <a:gd name="T10" fmla="*/ 253 w 775"/>
                  <a:gd name="T11" fmla="*/ 834 h 834"/>
                  <a:gd name="T12" fmla="*/ 72 w 775"/>
                  <a:gd name="T13" fmla="*/ 762 h 834"/>
                  <a:gd name="T14" fmla="*/ 6 w 775"/>
                  <a:gd name="T15" fmla="*/ 534 h 834"/>
                  <a:gd name="T16" fmla="*/ 33 w 775"/>
                  <a:gd name="T17" fmla="*/ 245 h 834"/>
                  <a:gd name="T18" fmla="*/ 253 w 775"/>
                  <a:gd name="T19" fmla="*/ 173 h 834"/>
                  <a:gd name="T20" fmla="*/ 220 w 775"/>
                  <a:gd name="T21" fmla="*/ 506 h 834"/>
                  <a:gd name="T22" fmla="*/ 346 w 775"/>
                  <a:gd name="T23" fmla="*/ 656 h 834"/>
                  <a:gd name="T24" fmla="*/ 473 w 775"/>
                  <a:gd name="T25" fmla="*/ 601 h 834"/>
                  <a:gd name="T26" fmla="*/ 522 w 775"/>
                  <a:gd name="T27" fmla="*/ 473 h 834"/>
                  <a:gd name="T28" fmla="*/ 566 w 775"/>
                  <a:gd name="T29" fmla="*/ 0 h 834"/>
                  <a:gd name="T30" fmla="*/ 775 w 775"/>
                  <a:gd name="T31" fmla="*/ 0 h 834"/>
                  <a:gd name="T32" fmla="*/ 703 w 775"/>
                  <a:gd name="T33" fmla="*/ 812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5" h="834">
                    <a:moveTo>
                      <a:pt x="703" y="812"/>
                    </a:moveTo>
                    <a:cubicBezTo>
                      <a:pt x="506" y="812"/>
                      <a:pt x="506" y="812"/>
                      <a:pt x="506" y="812"/>
                    </a:cubicBezTo>
                    <a:cubicBezTo>
                      <a:pt x="511" y="740"/>
                      <a:pt x="511" y="740"/>
                      <a:pt x="511" y="740"/>
                    </a:cubicBezTo>
                    <a:cubicBezTo>
                      <a:pt x="511" y="712"/>
                      <a:pt x="511" y="701"/>
                      <a:pt x="511" y="701"/>
                    </a:cubicBezTo>
                    <a:cubicBezTo>
                      <a:pt x="511" y="701"/>
                      <a:pt x="511" y="701"/>
                      <a:pt x="511" y="701"/>
                    </a:cubicBezTo>
                    <a:cubicBezTo>
                      <a:pt x="451" y="790"/>
                      <a:pt x="363" y="834"/>
                      <a:pt x="253" y="834"/>
                    </a:cubicBezTo>
                    <a:cubicBezTo>
                      <a:pt x="181" y="834"/>
                      <a:pt x="121" y="812"/>
                      <a:pt x="72" y="762"/>
                    </a:cubicBezTo>
                    <a:cubicBezTo>
                      <a:pt x="22" y="706"/>
                      <a:pt x="0" y="634"/>
                      <a:pt x="6" y="534"/>
                    </a:cubicBezTo>
                    <a:cubicBezTo>
                      <a:pt x="33" y="245"/>
                      <a:pt x="33" y="245"/>
                      <a:pt x="33" y="245"/>
                    </a:cubicBezTo>
                    <a:cubicBezTo>
                      <a:pt x="105" y="178"/>
                      <a:pt x="176" y="178"/>
                      <a:pt x="253" y="173"/>
                    </a:cubicBezTo>
                    <a:cubicBezTo>
                      <a:pt x="220" y="506"/>
                      <a:pt x="220" y="506"/>
                      <a:pt x="220" y="506"/>
                    </a:cubicBezTo>
                    <a:cubicBezTo>
                      <a:pt x="214" y="606"/>
                      <a:pt x="253" y="656"/>
                      <a:pt x="346" y="656"/>
                    </a:cubicBezTo>
                    <a:cubicBezTo>
                      <a:pt x="396" y="656"/>
                      <a:pt x="440" y="640"/>
                      <a:pt x="473" y="601"/>
                    </a:cubicBezTo>
                    <a:cubicBezTo>
                      <a:pt x="500" y="567"/>
                      <a:pt x="517" y="523"/>
                      <a:pt x="522" y="473"/>
                    </a:cubicBezTo>
                    <a:cubicBezTo>
                      <a:pt x="566" y="0"/>
                      <a:pt x="566" y="0"/>
                      <a:pt x="566" y="0"/>
                    </a:cubicBezTo>
                    <a:cubicBezTo>
                      <a:pt x="775" y="0"/>
                      <a:pt x="775" y="0"/>
                      <a:pt x="775" y="0"/>
                    </a:cubicBezTo>
                    <a:cubicBezTo>
                      <a:pt x="703" y="812"/>
                      <a:pt x="703" y="812"/>
                      <a:pt x="703" y="8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2171" tIns="56084" rIns="112171" bIns="56084" numCol="1" anchor="t" anchorCtr="0" compatLnSpc="1"/>
              <a:lstStyle/>
              <a:p>
                <a:pPr algn="ctr"/>
                <a:endParaRPr lang="zh-CN" altLang="en-US" sz="2205">
                  <a:solidFill>
                    <a:schemeClr val="bg1"/>
                  </a:solidFill>
                  <a:latin typeface="微软雅黑" panose="020B0503020204020204" pitchFamily="34" charset="-122"/>
                  <a:ea typeface="微软雅黑" panose="020B0503020204020204" pitchFamily="34" charset="-122"/>
                </a:endParaRPr>
              </a:p>
            </p:txBody>
          </p:sp>
          <p:sp>
            <p:nvSpPr>
              <p:cNvPr id="17" name="Freeform 9"/>
              <p:cNvSpPr/>
              <p:nvPr>
                <p:custDataLst>
                  <p:tags r:id="rId6"/>
                </p:custDataLst>
              </p:nvPr>
            </p:nvSpPr>
            <p:spPr bwMode="auto">
              <a:xfrm>
                <a:off x="4972051" y="1362075"/>
                <a:ext cx="479425" cy="528637"/>
              </a:xfrm>
              <a:custGeom>
                <a:avLst/>
                <a:gdLst>
                  <a:gd name="T0" fmla="*/ 719 w 774"/>
                  <a:gd name="T1" fmla="*/ 849 h 849"/>
                  <a:gd name="T2" fmla="*/ 507 w 774"/>
                  <a:gd name="T3" fmla="*/ 849 h 849"/>
                  <a:gd name="T4" fmla="*/ 550 w 774"/>
                  <a:gd name="T5" fmla="*/ 351 h 849"/>
                  <a:gd name="T6" fmla="*/ 534 w 774"/>
                  <a:gd name="T7" fmla="*/ 227 h 849"/>
                  <a:gd name="T8" fmla="*/ 430 w 774"/>
                  <a:gd name="T9" fmla="*/ 187 h 849"/>
                  <a:gd name="T10" fmla="*/ 250 w 774"/>
                  <a:gd name="T11" fmla="*/ 380 h 849"/>
                  <a:gd name="T12" fmla="*/ 212 w 774"/>
                  <a:gd name="T13" fmla="*/ 849 h 849"/>
                  <a:gd name="T14" fmla="*/ 0 w 774"/>
                  <a:gd name="T15" fmla="*/ 849 h 849"/>
                  <a:gd name="T16" fmla="*/ 70 w 774"/>
                  <a:gd name="T17" fmla="*/ 23 h 849"/>
                  <a:gd name="T18" fmla="*/ 272 w 774"/>
                  <a:gd name="T19" fmla="*/ 23 h 849"/>
                  <a:gd name="T20" fmla="*/ 261 w 774"/>
                  <a:gd name="T21" fmla="*/ 102 h 849"/>
                  <a:gd name="T22" fmla="*/ 261 w 774"/>
                  <a:gd name="T23" fmla="*/ 148 h 849"/>
                  <a:gd name="T24" fmla="*/ 261 w 774"/>
                  <a:gd name="T25" fmla="*/ 148 h 849"/>
                  <a:gd name="T26" fmla="*/ 381 w 774"/>
                  <a:gd name="T27" fmla="*/ 40 h 849"/>
                  <a:gd name="T28" fmla="*/ 529 w 774"/>
                  <a:gd name="T29" fmla="*/ 0 h 849"/>
                  <a:gd name="T30" fmla="*/ 747 w 774"/>
                  <a:gd name="T31" fmla="*/ 131 h 849"/>
                  <a:gd name="T32" fmla="*/ 769 w 774"/>
                  <a:gd name="T33" fmla="*/ 278 h 849"/>
                  <a:gd name="T34" fmla="*/ 719 w 774"/>
                  <a:gd name="T35" fmla="*/ 849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4" h="849">
                    <a:moveTo>
                      <a:pt x="719" y="849"/>
                    </a:moveTo>
                    <a:cubicBezTo>
                      <a:pt x="507" y="849"/>
                      <a:pt x="507" y="849"/>
                      <a:pt x="507" y="849"/>
                    </a:cubicBezTo>
                    <a:cubicBezTo>
                      <a:pt x="550" y="351"/>
                      <a:pt x="550" y="351"/>
                      <a:pt x="550" y="351"/>
                    </a:cubicBezTo>
                    <a:cubicBezTo>
                      <a:pt x="556" y="295"/>
                      <a:pt x="550" y="255"/>
                      <a:pt x="534" y="227"/>
                    </a:cubicBezTo>
                    <a:cubicBezTo>
                      <a:pt x="518" y="199"/>
                      <a:pt x="480" y="187"/>
                      <a:pt x="430" y="187"/>
                    </a:cubicBezTo>
                    <a:cubicBezTo>
                      <a:pt x="321" y="187"/>
                      <a:pt x="261" y="249"/>
                      <a:pt x="250" y="380"/>
                    </a:cubicBezTo>
                    <a:cubicBezTo>
                      <a:pt x="212" y="849"/>
                      <a:pt x="212" y="849"/>
                      <a:pt x="212" y="849"/>
                    </a:cubicBezTo>
                    <a:cubicBezTo>
                      <a:pt x="0" y="849"/>
                      <a:pt x="0" y="849"/>
                      <a:pt x="0" y="849"/>
                    </a:cubicBezTo>
                    <a:cubicBezTo>
                      <a:pt x="70" y="23"/>
                      <a:pt x="70" y="23"/>
                      <a:pt x="70" y="23"/>
                    </a:cubicBezTo>
                    <a:cubicBezTo>
                      <a:pt x="272" y="23"/>
                      <a:pt x="272" y="23"/>
                      <a:pt x="272" y="23"/>
                    </a:cubicBezTo>
                    <a:cubicBezTo>
                      <a:pt x="261" y="102"/>
                      <a:pt x="261" y="102"/>
                      <a:pt x="261" y="102"/>
                    </a:cubicBezTo>
                    <a:cubicBezTo>
                      <a:pt x="261" y="131"/>
                      <a:pt x="261" y="148"/>
                      <a:pt x="261" y="148"/>
                    </a:cubicBezTo>
                    <a:cubicBezTo>
                      <a:pt x="261" y="148"/>
                      <a:pt x="261" y="148"/>
                      <a:pt x="261" y="148"/>
                    </a:cubicBezTo>
                    <a:cubicBezTo>
                      <a:pt x="294" y="102"/>
                      <a:pt x="332" y="63"/>
                      <a:pt x="381" y="40"/>
                    </a:cubicBezTo>
                    <a:cubicBezTo>
                      <a:pt x="425" y="12"/>
                      <a:pt x="480" y="0"/>
                      <a:pt x="529" y="0"/>
                    </a:cubicBezTo>
                    <a:cubicBezTo>
                      <a:pt x="632" y="0"/>
                      <a:pt x="709" y="46"/>
                      <a:pt x="747" y="131"/>
                    </a:cubicBezTo>
                    <a:cubicBezTo>
                      <a:pt x="769" y="170"/>
                      <a:pt x="774" y="221"/>
                      <a:pt x="769" y="278"/>
                    </a:cubicBezTo>
                    <a:cubicBezTo>
                      <a:pt x="719" y="849"/>
                      <a:pt x="719" y="849"/>
                      <a:pt x="719" y="8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2171" tIns="56084" rIns="112171" bIns="56084" numCol="1" anchor="t" anchorCtr="0" compatLnSpc="1"/>
              <a:lstStyle/>
              <a:p>
                <a:pPr algn="ctr"/>
                <a:endParaRPr lang="zh-CN" altLang="en-US" sz="2205">
                  <a:solidFill>
                    <a:schemeClr val="bg1"/>
                  </a:solidFill>
                  <a:latin typeface="微软雅黑" panose="020B0503020204020204" pitchFamily="34" charset="-122"/>
                  <a:ea typeface="微软雅黑" panose="020B0503020204020204" pitchFamily="34" charset="-122"/>
                </a:endParaRPr>
              </a:p>
            </p:txBody>
          </p:sp>
        </p:grpSp>
        <p:sp>
          <p:nvSpPr>
            <p:cNvPr id="12" name="文本框 11"/>
            <p:cNvSpPr txBox="1"/>
            <p:nvPr>
              <p:custDataLst>
                <p:tags r:id="rId1"/>
              </p:custDataLst>
            </p:nvPr>
          </p:nvSpPr>
          <p:spPr>
            <a:xfrm>
              <a:off x="5757302" y="2992467"/>
              <a:ext cx="2355938" cy="690848"/>
            </a:xfrm>
            <a:prstGeom prst="rect">
              <a:avLst/>
            </a:prstGeom>
            <a:noFill/>
          </p:spPr>
          <p:txBody>
            <a:bodyPr wrap="square" rtlCol="0">
              <a:spAutoFit/>
            </a:bodyPr>
            <a:lstStyle/>
            <a:p>
              <a:r>
                <a:rPr kumimoji="1" lang="zh-CN" altLang="en-US" sz="4905" b="1" dirty="0">
                  <a:solidFill>
                    <a:schemeClr val="bg1"/>
                  </a:solidFill>
                  <a:latin typeface="微软雅黑" panose="020B0503020204020204" pitchFamily="34" charset="-122"/>
                  <a:ea typeface="微软雅黑" panose="020B0503020204020204" pitchFamily="34" charset="-122"/>
                </a:rPr>
                <a:t>亿邦智库</a:t>
              </a:r>
            </a:p>
          </p:txBody>
        </p:sp>
      </p:grpSp>
      <p:pic>
        <p:nvPicPr>
          <p:cNvPr id="48" name="图片 47"/>
          <p:cNvPicPr>
            <a:picLocks noChangeAspect="1"/>
          </p:cNvPicPr>
          <p:nvPr/>
        </p:nvPicPr>
        <p:blipFill>
          <a:blip r:embed="rId9"/>
          <a:stretch>
            <a:fillRect/>
          </a:stretch>
        </p:blipFill>
        <p:spPr>
          <a:xfrm>
            <a:off x="12628386" y="6605783"/>
            <a:ext cx="4640796" cy="4640796"/>
          </a:xfrm>
          <a:prstGeom prst="rect">
            <a:avLst/>
          </a:prstGeom>
        </p:spPr>
      </p:pic>
      <p:sp>
        <p:nvSpPr>
          <p:cNvPr id="49" name="文本框 48"/>
          <p:cNvSpPr txBox="1"/>
          <p:nvPr/>
        </p:nvSpPr>
        <p:spPr>
          <a:xfrm>
            <a:off x="11890829" y="3918858"/>
            <a:ext cx="11125199" cy="1446550"/>
          </a:xfrm>
          <a:prstGeom prst="rect">
            <a:avLst/>
          </a:prstGeom>
          <a:noFill/>
        </p:spPr>
        <p:txBody>
          <a:bodyPr wrap="square" rtlCol="0">
            <a:spAutoFit/>
          </a:bodyPr>
          <a:lstStyle/>
          <a:p>
            <a:r>
              <a:rPr lang="zh-CN" altLang="en-US" sz="8800" dirty="0">
                <a:solidFill>
                  <a:schemeClr val="bg1"/>
                </a:solidFill>
              </a:rPr>
              <a:t>系列报告下载</a:t>
            </a:r>
          </a:p>
        </p:txBody>
      </p:sp>
      <p:sp>
        <p:nvSpPr>
          <p:cNvPr id="2" name="文本框 1">
            <a:extLst>
              <a:ext uri="{FF2B5EF4-FFF2-40B4-BE49-F238E27FC236}">
                <a16:creationId xmlns:a16="http://schemas.microsoft.com/office/drawing/2014/main" id="{70F9FA45-029F-D25E-EA92-3A54FB5ADEF2}"/>
              </a:ext>
            </a:extLst>
          </p:cNvPr>
          <p:cNvSpPr txBox="1"/>
          <p:nvPr/>
        </p:nvSpPr>
        <p:spPr>
          <a:xfrm>
            <a:off x="3135086" y="13128171"/>
            <a:ext cx="19050000" cy="1015663"/>
          </a:xfrm>
          <a:prstGeom prst="rect">
            <a:avLst/>
          </a:prstGeom>
          <a:noFill/>
        </p:spPr>
        <p:txBody>
          <a:bodyPr wrap="square" rtlCol="0">
            <a:spAutoFit/>
          </a:bodyPr>
          <a:lstStyle/>
          <a:p>
            <a:r>
              <a:rPr lang="zh-CN" altLang="en-US" sz="6000" dirty="0">
                <a:solidFill>
                  <a:schemeClr val="bg1"/>
                </a:solidFill>
              </a:rPr>
              <a:t>附：各海外主要市场特征资料</a:t>
            </a:r>
          </a:p>
        </p:txBody>
      </p:sp>
    </p:spTree>
    <p:extLst>
      <p:ext uri="{BB962C8B-B14F-4D97-AF65-F5344CB8AC3E}">
        <p14:creationId xmlns:p14="http://schemas.microsoft.com/office/powerpoint/2010/main" val="130172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9"/>
          <p:cNvSpPr>
            <a:spLocks noGrp="1"/>
          </p:cNvSpPr>
          <p:nvPr>
            <p:ph type="title"/>
          </p:nvPr>
        </p:nvSpPr>
        <p:spPr>
          <a:xfrm>
            <a:off x="3891571" y="1189126"/>
            <a:ext cx="21233263" cy="1532193"/>
          </a:xfrm>
        </p:spPr>
        <p:txBody>
          <a:bodyPr/>
          <a:lstStyle/>
          <a:p>
            <a:r>
              <a:rPr lang="zh-CN" altLang="en-US" sz="5690" b="1" dirty="0">
                <a:solidFill>
                  <a:srgbClr val="4472C5"/>
                </a:solidFill>
                <a:latin typeface="微软雅黑" panose="020B0503020204020204" pitchFamily="34" charset="-122"/>
                <a:ea typeface="微软雅黑" panose="020B0503020204020204" pitchFamily="34" charset="-122"/>
              </a:rPr>
              <a:t>主要市场特征 </a:t>
            </a:r>
            <a:r>
              <a:rPr lang="en-US" altLang="zh-CN" sz="5690" b="1" dirty="0">
                <a:solidFill>
                  <a:srgbClr val="4472C5"/>
                </a:solidFill>
                <a:latin typeface="微软雅黑" panose="020B0503020204020204" pitchFamily="34" charset="-122"/>
                <a:ea typeface="微软雅黑" panose="020B0503020204020204" pitchFamily="34" charset="-122"/>
              </a:rPr>
              <a:t>– </a:t>
            </a:r>
            <a:r>
              <a:rPr lang="zh-CN" altLang="en-US" sz="5690" b="1" dirty="0">
                <a:solidFill>
                  <a:srgbClr val="4472C5"/>
                </a:solidFill>
                <a:latin typeface="微软雅黑" panose="020B0503020204020204" pitchFamily="34" charset="-122"/>
                <a:ea typeface="微软雅黑" panose="020B0503020204020204" pitchFamily="34" charset="-122"/>
              </a:rPr>
              <a:t>北美地区：规模大，增速放缓</a:t>
            </a:r>
          </a:p>
        </p:txBody>
      </p:sp>
      <p:grpSp>
        <p:nvGrpSpPr>
          <p:cNvPr id="6" name="组合 5"/>
          <p:cNvGrpSpPr/>
          <p:nvPr/>
        </p:nvGrpSpPr>
        <p:grpSpPr>
          <a:xfrm>
            <a:off x="2576657" y="932928"/>
            <a:ext cx="1051369" cy="1192306"/>
            <a:chOff x="296" y="268"/>
            <a:chExt cx="627" cy="711"/>
          </a:xfrm>
        </p:grpSpPr>
        <p:sp>
          <p:nvSpPr>
            <p:cNvPr id="7" name="Freeform 5"/>
            <p:cNvSpPr/>
            <p:nvPr userDrawn="1"/>
          </p:nvSpPr>
          <p:spPr bwMode="auto">
            <a:xfrm>
              <a:off x="296" y="268"/>
              <a:ext cx="627" cy="711"/>
            </a:xfrm>
            <a:custGeom>
              <a:avLst/>
              <a:gdLst>
                <a:gd name="T0" fmla="*/ 53 w 435"/>
                <a:gd name="T1" fmla="*/ 486 h 492"/>
                <a:gd name="T2" fmla="*/ 18 w 435"/>
                <a:gd name="T3" fmla="*/ 486 h 492"/>
                <a:gd name="T4" fmla="*/ 0 w 435"/>
                <a:gd name="T5" fmla="*/ 456 h 492"/>
                <a:gd name="T6" fmla="*/ 0 w 435"/>
                <a:gd name="T7" fmla="*/ 36 h 492"/>
                <a:gd name="T8" fmla="*/ 18 w 435"/>
                <a:gd name="T9" fmla="*/ 6 h 492"/>
                <a:gd name="T10" fmla="*/ 53 w 435"/>
                <a:gd name="T11" fmla="*/ 6 h 492"/>
                <a:gd name="T12" fmla="*/ 418 w 435"/>
                <a:gd name="T13" fmla="*/ 216 h 492"/>
                <a:gd name="T14" fmla="*/ 435 w 435"/>
                <a:gd name="T15" fmla="*/ 246 h 492"/>
                <a:gd name="T16" fmla="*/ 418 w 435"/>
                <a:gd name="T17" fmla="*/ 276 h 492"/>
                <a:gd name="T18" fmla="*/ 53 w 435"/>
                <a:gd name="T19" fmla="*/ 48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92">
                  <a:moveTo>
                    <a:pt x="53" y="486"/>
                  </a:moveTo>
                  <a:cubicBezTo>
                    <a:pt x="42" y="492"/>
                    <a:pt x="29" y="492"/>
                    <a:pt x="18" y="486"/>
                  </a:cubicBezTo>
                  <a:cubicBezTo>
                    <a:pt x="7" y="480"/>
                    <a:pt x="0" y="468"/>
                    <a:pt x="0" y="456"/>
                  </a:cubicBezTo>
                  <a:cubicBezTo>
                    <a:pt x="0" y="36"/>
                    <a:pt x="0" y="36"/>
                    <a:pt x="0" y="36"/>
                  </a:cubicBezTo>
                  <a:cubicBezTo>
                    <a:pt x="0" y="24"/>
                    <a:pt x="7" y="12"/>
                    <a:pt x="18" y="6"/>
                  </a:cubicBezTo>
                  <a:cubicBezTo>
                    <a:pt x="29" y="0"/>
                    <a:pt x="42" y="0"/>
                    <a:pt x="53" y="6"/>
                  </a:cubicBezTo>
                  <a:cubicBezTo>
                    <a:pt x="418" y="216"/>
                    <a:pt x="418" y="216"/>
                    <a:pt x="418" y="216"/>
                  </a:cubicBezTo>
                  <a:cubicBezTo>
                    <a:pt x="429" y="222"/>
                    <a:pt x="435" y="233"/>
                    <a:pt x="435" y="246"/>
                  </a:cubicBezTo>
                  <a:cubicBezTo>
                    <a:pt x="435" y="258"/>
                    <a:pt x="429" y="270"/>
                    <a:pt x="418" y="276"/>
                  </a:cubicBezTo>
                  <a:cubicBezTo>
                    <a:pt x="53" y="486"/>
                    <a:pt x="53" y="486"/>
                    <a:pt x="53" y="486"/>
                  </a:cubicBezTo>
                </a:path>
              </a:pathLst>
            </a:custGeom>
            <a:solidFill>
              <a:srgbClr val="4472C5"/>
            </a:solidFill>
            <a:ln>
              <a:noFill/>
            </a:ln>
            <a:extLst>
              <a:ext uri="{91240B29-F687-4F45-9708-019B960494DF}">
                <a14:hiddenLine xmlns:a14="http://schemas.microsoft.com/office/drawing/2010/main" w="9525">
                  <a:solidFill>
                    <a:srgbClr val="000000"/>
                  </a:solidFill>
                  <a:round/>
                </a14:hiddenLine>
              </a:ext>
            </a:extLst>
          </p:spPr>
          <p:txBody>
            <a:bodyPr vert="horz" wrap="square" lIns="216768" tIns="108384" rIns="216768" bIns="108384" numCol="1" anchor="t" anchorCtr="0" compatLnSpc="1"/>
            <a:lstStyle/>
            <a:p>
              <a:endParaRPr lang="zh-CN" altLang="en-US" sz="4265">
                <a:latin typeface="inpin heiti" panose="00000500000000000000" pitchFamily="2" charset="-122"/>
                <a:ea typeface="inpin heiti" panose="00000500000000000000" pitchFamily="2" charset="-122"/>
                <a:sym typeface="inpin heiti" panose="00000500000000000000" pitchFamily="2" charset="-122"/>
              </a:endParaRPr>
            </a:p>
          </p:txBody>
        </p:sp>
        <p:sp>
          <p:nvSpPr>
            <p:cNvPr id="8" name="Freeform 5"/>
            <p:cNvSpPr/>
            <p:nvPr userDrawn="1"/>
          </p:nvSpPr>
          <p:spPr bwMode="auto">
            <a:xfrm>
              <a:off x="534" y="537"/>
              <a:ext cx="389" cy="442"/>
            </a:xfrm>
            <a:custGeom>
              <a:avLst/>
              <a:gdLst>
                <a:gd name="T0" fmla="*/ 53 w 435"/>
                <a:gd name="T1" fmla="*/ 486 h 492"/>
                <a:gd name="T2" fmla="*/ 18 w 435"/>
                <a:gd name="T3" fmla="*/ 486 h 492"/>
                <a:gd name="T4" fmla="*/ 0 w 435"/>
                <a:gd name="T5" fmla="*/ 456 h 492"/>
                <a:gd name="T6" fmla="*/ 0 w 435"/>
                <a:gd name="T7" fmla="*/ 36 h 492"/>
                <a:gd name="T8" fmla="*/ 18 w 435"/>
                <a:gd name="T9" fmla="*/ 6 h 492"/>
                <a:gd name="T10" fmla="*/ 53 w 435"/>
                <a:gd name="T11" fmla="*/ 6 h 492"/>
                <a:gd name="T12" fmla="*/ 418 w 435"/>
                <a:gd name="T13" fmla="*/ 216 h 492"/>
                <a:gd name="T14" fmla="*/ 435 w 435"/>
                <a:gd name="T15" fmla="*/ 246 h 492"/>
                <a:gd name="T16" fmla="*/ 418 w 435"/>
                <a:gd name="T17" fmla="*/ 276 h 492"/>
                <a:gd name="T18" fmla="*/ 53 w 435"/>
                <a:gd name="T19" fmla="*/ 48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92">
                  <a:moveTo>
                    <a:pt x="53" y="486"/>
                  </a:moveTo>
                  <a:cubicBezTo>
                    <a:pt x="42" y="492"/>
                    <a:pt x="29" y="492"/>
                    <a:pt x="18" y="486"/>
                  </a:cubicBezTo>
                  <a:cubicBezTo>
                    <a:pt x="7" y="480"/>
                    <a:pt x="0" y="468"/>
                    <a:pt x="0" y="456"/>
                  </a:cubicBezTo>
                  <a:cubicBezTo>
                    <a:pt x="0" y="36"/>
                    <a:pt x="0" y="36"/>
                    <a:pt x="0" y="36"/>
                  </a:cubicBezTo>
                  <a:cubicBezTo>
                    <a:pt x="0" y="24"/>
                    <a:pt x="7" y="12"/>
                    <a:pt x="18" y="6"/>
                  </a:cubicBezTo>
                  <a:cubicBezTo>
                    <a:pt x="29" y="0"/>
                    <a:pt x="42" y="0"/>
                    <a:pt x="53" y="6"/>
                  </a:cubicBezTo>
                  <a:cubicBezTo>
                    <a:pt x="418" y="216"/>
                    <a:pt x="418" y="216"/>
                    <a:pt x="418" y="216"/>
                  </a:cubicBezTo>
                  <a:cubicBezTo>
                    <a:pt x="429" y="222"/>
                    <a:pt x="435" y="233"/>
                    <a:pt x="435" y="246"/>
                  </a:cubicBezTo>
                  <a:cubicBezTo>
                    <a:pt x="435" y="258"/>
                    <a:pt x="429" y="270"/>
                    <a:pt x="418" y="276"/>
                  </a:cubicBezTo>
                  <a:cubicBezTo>
                    <a:pt x="53" y="486"/>
                    <a:pt x="53" y="486"/>
                    <a:pt x="53" y="48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216768" tIns="108384" rIns="216768" bIns="108384" numCol="1" anchor="t" anchorCtr="0" compatLnSpc="1"/>
            <a:lstStyle/>
            <a:p>
              <a:endParaRPr lang="zh-CN" altLang="en-US" sz="4265">
                <a:latin typeface="inpin heiti" panose="00000500000000000000" pitchFamily="2" charset="-122"/>
                <a:ea typeface="inpin heiti" panose="00000500000000000000" pitchFamily="2" charset="-122"/>
                <a:sym typeface="inpin heiti" panose="00000500000000000000" pitchFamily="2" charset="-122"/>
              </a:endParaRPr>
            </a:p>
          </p:txBody>
        </p:sp>
      </p:grpSp>
      <p:pic>
        <p:nvPicPr>
          <p:cNvPr id="3" name="图形 2" descr="孩子 纯色填充"/>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79045" y="12958067"/>
            <a:ext cx="942051" cy="942051"/>
          </a:xfrm>
          <a:prstGeom prst="rect">
            <a:avLst/>
          </a:prstGeom>
        </p:spPr>
      </p:pic>
      <p:pic>
        <p:nvPicPr>
          <p:cNvPr id="5" name="图形 4" descr="持续改进 纯色填充"/>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54467" y="10496851"/>
            <a:ext cx="942051" cy="942051"/>
          </a:xfrm>
          <a:prstGeom prst="rect">
            <a:avLst/>
          </a:prstGeom>
        </p:spPr>
      </p:pic>
      <p:pic>
        <p:nvPicPr>
          <p:cNvPr id="11" name="图形 10" descr="数据库 纯色填充"/>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75283" y="7738314"/>
            <a:ext cx="942051" cy="942051"/>
          </a:xfrm>
          <a:prstGeom prst="rect">
            <a:avLst/>
          </a:prstGeom>
        </p:spPr>
      </p:pic>
      <p:pic>
        <p:nvPicPr>
          <p:cNvPr id="1026" name="Picture 2" descr="查看源图像"/>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6668" y="6084861"/>
            <a:ext cx="942053" cy="565232"/>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p:nvSpPr>
        <p:spPr>
          <a:xfrm>
            <a:off x="8063826" y="5969255"/>
            <a:ext cx="1156086" cy="676019"/>
          </a:xfrm>
          <a:prstGeom prst="rect">
            <a:avLst/>
          </a:prstGeom>
        </p:spPr>
        <p:txBody>
          <a:bodyPr wrap="none">
            <a:spAutoFit/>
          </a:bodyPr>
          <a:lstStyle/>
          <a:p>
            <a:r>
              <a:rPr lang="zh-CN" altLang="en-US" sz="3795" b="1" dirty="0">
                <a:solidFill>
                  <a:srgbClr val="404040"/>
                </a:solidFill>
                <a:latin typeface="微软雅黑" panose="020B0503020204020204" pitchFamily="34" charset="-122"/>
                <a:ea typeface="微软雅黑" panose="020B0503020204020204" pitchFamily="34" charset="-122"/>
              </a:rPr>
              <a:t>美国</a:t>
            </a:r>
            <a:endParaRPr lang="zh-CN" altLang="en-US" sz="3795" b="1" dirty="0">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9"/>
          <a:stretch>
            <a:fillRect/>
          </a:stretch>
        </p:blipFill>
        <p:spPr>
          <a:xfrm flipH="1">
            <a:off x="11753639" y="6088031"/>
            <a:ext cx="1086305" cy="565232"/>
          </a:xfrm>
          <a:prstGeom prst="rect">
            <a:avLst/>
          </a:prstGeom>
        </p:spPr>
      </p:pic>
      <p:sp>
        <p:nvSpPr>
          <p:cNvPr id="19" name="矩形 18"/>
          <p:cNvSpPr/>
          <p:nvPr/>
        </p:nvSpPr>
        <p:spPr>
          <a:xfrm>
            <a:off x="13571969" y="5965384"/>
            <a:ext cx="1641796" cy="676019"/>
          </a:xfrm>
          <a:prstGeom prst="rect">
            <a:avLst/>
          </a:prstGeom>
        </p:spPr>
        <p:txBody>
          <a:bodyPr wrap="none">
            <a:spAutoFit/>
          </a:bodyPr>
          <a:lstStyle/>
          <a:p>
            <a:r>
              <a:rPr lang="zh-CN" altLang="en-US" sz="3795" b="1" dirty="0">
                <a:solidFill>
                  <a:srgbClr val="404040"/>
                </a:solidFill>
                <a:latin typeface="微软雅黑" panose="020B0503020204020204" pitchFamily="34" charset="-122"/>
                <a:ea typeface="微软雅黑" panose="020B0503020204020204" pitchFamily="34" charset="-122"/>
              </a:rPr>
              <a:t>加拿大</a:t>
            </a:r>
            <a:endParaRPr lang="zh-CN" altLang="en-US" sz="3795" b="1" dirty="0">
              <a:latin typeface="微软雅黑" panose="020B0503020204020204" pitchFamily="34" charset="-122"/>
              <a:ea typeface="微软雅黑" panose="020B0503020204020204" pitchFamily="34" charset="-122"/>
            </a:endParaRPr>
          </a:p>
        </p:txBody>
      </p:sp>
      <p:cxnSp>
        <p:nvCxnSpPr>
          <p:cNvPr id="20" name="直线连接符 19"/>
          <p:cNvCxnSpPr/>
          <p:nvPr/>
        </p:nvCxnSpPr>
        <p:spPr>
          <a:xfrm>
            <a:off x="3205266" y="9741026"/>
            <a:ext cx="13193706" cy="0"/>
          </a:xfrm>
          <a:prstGeom prst="line">
            <a:avLst/>
          </a:prstGeom>
          <a:ln w="1905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22" name="直线连接符 21"/>
          <p:cNvCxnSpPr/>
          <p:nvPr/>
        </p:nvCxnSpPr>
        <p:spPr>
          <a:xfrm>
            <a:off x="3291822" y="12250690"/>
            <a:ext cx="13193706" cy="0"/>
          </a:xfrm>
          <a:prstGeom prst="line">
            <a:avLst/>
          </a:prstGeom>
          <a:ln w="1905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23" name="直线连接符 22"/>
          <p:cNvCxnSpPr/>
          <p:nvPr/>
        </p:nvCxnSpPr>
        <p:spPr>
          <a:xfrm>
            <a:off x="3205266" y="7200777"/>
            <a:ext cx="13193706" cy="0"/>
          </a:xfrm>
          <a:prstGeom prst="line">
            <a:avLst/>
          </a:prstGeom>
          <a:ln w="19050">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3066375" y="8734849"/>
            <a:ext cx="915635" cy="530145"/>
          </a:xfrm>
          <a:prstGeom prst="rect">
            <a:avLst/>
          </a:prstGeom>
        </p:spPr>
        <p:txBody>
          <a:bodyPr wrap="none">
            <a:spAutoFit/>
          </a:bodyPr>
          <a:lstStyle/>
          <a:p>
            <a:r>
              <a:rPr lang="zh-CN" altLang="en-US" sz="2845" b="1" dirty="0">
                <a:solidFill>
                  <a:srgbClr val="404040"/>
                </a:solidFill>
                <a:latin typeface="微软雅黑" panose="020B0503020204020204" pitchFamily="34" charset="-122"/>
                <a:ea typeface="微软雅黑" panose="020B0503020204020204" pitchFamily="34" charset="-122"/>
              </a:rPr>
              <a:t>经济</a:t>
            </a:r>
            <a:endParaRPr lang="zh-CN" altLang="en-US" sz="2845" b="1" dirty="0">
              <a:latin typeface="微软雅黑" panose="020B0503020204020204" pitchFamily="34" charset="-122"/>
              <a:ea typeface="微软雅黑" panose="020B0503020204020204" pitchFamily="34" charset="-122"/>
            </a:endParaRPr>
          </a:p>
        </p:txBody>
      </p:sp>
      <p:sp>
        <p:nvSpPr>
          <p:cNvPr id="26" name="矩形 25"/>
          <p:cNvSpPr/>
          <p:nvPr/>
        </p:nvSpPr>
        <p:spPr>
          <a:xfrm>
            <a:off x="3067869" y="11465661"/>
            <a:ext cx="915635" cy="530145"/>
          </a:xfrm>
          <a:prstGeom prst="rect">
            <a:avLst/>
          </a:prstGeom>
        </p:spPr>
        <p:txBody>
          <a:bodyPr wrap="none">
            <a:spAutoFit/>
          </a:bodyPr>
          <a:lstStyle/>
          <a:p>
            <a:r>
              <a:rPr lang="zh-CN" altLang="en-US" sz="2845" b="1" dirty="0">
                <a:solidFill>
                  <a:srgbClr val="404040"/>
                </a:solidFill>
                <a:latin typeface="微软雅黑" panose="020B0503020204020204" pitchFamily="34" charset="-122"/>
                <a:ea typeface="微软雅黑" panose="020B0503020204020204" pitchFamily="34" charset="-122"/>
              </a:rPr>
              <a:t>市场</a:t>
            </a:r>
            <a:endParaRPr lang="zh-CN" altLang="en-US" sz="2845" b="1" dirty="0">
              <a:latin typeface="微软雅黑" panose="020B0503020204020204" pitchFamily="34" charset="-122"/>
              <a:ea typeface="微软雅黑" panose="020B0503020204020204" pitchFamily="34" charset="-122"/>
            </a:endParaRPr>
          </a:p>
        </p:txBody>
      </p:sp>
      <p:sp>
        <p:nvSpPr>
          <p:cNvPr id="27" name="矩形 26"/>
          <p:cNvSpPr/>
          <p:nvPr/>
        </p:nvSpPr>
        <p:spPr>
          <a:xfrm>
            <a:off x="3067869" y="13723686"/>
            <a:ext cx="915635" cy="530145"/>
          </a:xfrm>
          <a:prstGeom prst="rect">
            <a:avLst/>
          </a:prstGeom>
        </p:spPr>
        <p:txBody>
          <a:bodyPr wrap="none">
            <a:spAutoFit/>
          </a:bodyPr>
          <a:lstStyle/>
          <a:p>
            <a:r>
              <a:rPr lang="zh-CN" altLang="en-US" sz="2845" b="1" dirty="0">
                <a:solidFill>
                  <a:srgbClr val="404040"/>
                </a:solidFill>
                <a:latin typeface="微软雅黑" panose="020B0503020204020204" pitchFamily="34" charset="-122"/>
                <a:ea typeface="微软雅黑" panose="020B0503020204020204" pitchFamily="34" charset="-122"/>
              </a:rPr>
              <a:t>用户</a:t>
            </a:r>
            <a:endParaRPr lang="zh-CN" altLang="en-US" sz="2845" b="1"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4620883" y="7384202"/>
            <a:ext cx="6043672" cy="2230354"/>
          </a:xfrm>
          <a:prstGeom prst="rect">
            <a:avLst/>
          </a:prstGeom>
          <a:noFill/>
        </p:spPr>
        <p:txBody>
          <a:bodyPr wrap="square" rtlCol="0">
            <a:spAutoFit/>
          </a:bodyPr>
          <a:lstStyle/>
          <a:p>
            <a:pPr marL="406400" indent="-406400" algn="just">
              <a:lnSpc>
                <a:spcPct val="114000"/>
              </a:lnSpc>
              <a:spcBef>
                <a:spcPts val="1420"/>
              </a:spcBef>
              <a:buFont typeface="Arial" panose="020B0604020202020204" pitchFamily="34" charset="0"/>
              <a:buChar char="•"/>
            </a:pPr>
            <a:r>
              <a:rPr kumimoji="1" lang="en-US" altLang="zh-CN" sz="2845" dirty="0">
                <a:latin typeface="微软雅黑" panose="020B0503020204020204" pitchFamily="34" charset="-122"/>
                <a:ea typeface="微软雅黑" panose="020B0503020204020204" pitchFamily="34" charset="-122"/>
              </a:rPr>
              <a:t>2020</a:t>
            </a:r>
            <a:r>
              <a:rPr kumimoji="1" lang="zh-CN" altLang="en-US" sz="2845" dirty="0">
                <a:latin typeface="微软雅黑" panose="020B0503020204020204" pitchFamily="34" charset="-122"/>
                <a:ea typeface="微软雅黑" panose="020B0503020204020204" pitchFamily="34" charset="-122"/>
              </a:rPr>
              <a:t>年按购买力平价法计算的人均</a:t>
            </a:r>
            <a:r>
              <a:rPr kumimoji="1" lang="en-US" altLang="zh-CN" sz="2845" dirty="0">
                <a:latin typeface="微软雅黑" panose="020B0503020204020204" pitchFamily="34" charset="-122"/>
                <a:ea typeface="微软雅黑" panose="020B0503020204020204" pitchFamily="34" charset="-122"/>
              </a:rPr>
              <a:t>GDP6.35</a:t>
            </a:r>
            <a:r>
              <a:rPr kumimoji="1" lang="zh-CN" altLang="en-US" sz="2845" dirty="0">
                <a:latin typeface="微软雅黑" panose="020B0503020204020204" pitchFamily="34" charset="-122"/>
                <a:ea typeface="微软雅黑" panose="020B0503020204020204" pitchFamily="34" charset="-122"/>
              </a:rPr>
              <a:t>万美元；</a:t>
            </a:r>
            <a:endParaRPr kumimoji="1" lang="en-US" altLang="zh-CN" sz="2845" dirty="0">
              <a:latin typeface="微软雅黑" panose="020B0503020204020204" pitchFamily="34" charset="-122"/>
              <a:ea typeface="微软雅黑" panose="020B0503020204020204" pitchFamily="34" charset="-122"/>
            </a:endParaRPr>
          </a:p>
          <a:p>
            <a:pPr marL="406400" indent="-406400" algn="just">
              <a:lnSpc>
                <a:spcPct val="114000"/>
              </a:lnSpc>
              <a:spcBef>
                <a:spcPts val="1420"/>
              </a:spcBef>
              <a:buFont typeface="Arial" panose="020B0604020202020204" pitchFamily="34" charset="0"/>
              <a:buChar char="•"/>
            </a:pPr>
            <a:r>
              <a:rPr kumimoji="1" lang="en-US" altLang="zh-CN" sz="2845" dirty="0">
                <a:latin typeface="微软雅黑" panose="020B0503020204020204" pitchFamily="34" charset="-122"/>
                <a:ea typeface="微软雅黑" panose="020B0503020204020204" pitchFamily="34" charset="-122"/>
              </a:rPr>
              <a:t>6</a:t>
            </a:r>
            <a:r>
              <a:rPr kumimoji="1" lang="zh-CN" altLang="en-US" sz="2845" dirty="0">
                <a:latin typeface="微软雅黑" panose="020B0503020204020204" pitchFamily="34" charset="-122"/>
                <a:ea typeface="微软雅黑" panose="020B0503020204020204" pitchFamily="34" charset="-122"/>
              </a:rPr>
              <a:t>月通胀率上升到</a:t>
            </a:r>
            <a:r>
              <a:rPr kumimoji="1" lang="en-US" altLang="zh-CN" sz="2845" dirty="0">
                <a:latin typeface="微软雅黑" panose="020B0503020204020204" pitchFamily="34" charset="-122"/>
                <a:ea typeface="微软雅黑" panose="020B0503020204020204" pitchFamily="34" charset="-122"/>
              </a:rPr>
              <a:t>9.1%</a:t>
            </a:r>
            <a:r>
              <a:rPr kumimoji="1" lang="zh-CN" altLang="en-US" sz="2845" dirty="0">
                <a:latin typeface="微软雅黑" panose="020B0503020204020204" pitchFamily="34" charset="-122"/>
                <a:ea typeface="微软雅黑" panose="020B0503020204020204" pitchFamily="34" charset="-122"/>
              </a:rPr>
              <a:t>创</a:t>
            </a:r>
            <a:r>
              <a:rPr kumimoji="1" lang="en-US" altLang="zh-CN" sz="2845" dirty="0">
                <a:latin typeface="微软雅黑" panose="020B0503020204020204" pitchFamily="34" charset="-122"/>
                <a:ea typeface="微软雅黑" panose="020B0503020204020204" pitchFamily="34" charset="-122"/>
              </a:rPr>
              <a:t>40</a:t>
            </a:r>
            <a:r>
              <a:rPr kumimoji="1" lang="zh-CN" altLang="en-US" sz="2845" dirty="0">
                <a:latin typeface="微软雅黑" panose="020B0503020204020204" pitchFamily="34" charset="-122"/>
                <a:ea typeface="微软雅黑" panose="020B0503020204020204" pitchFamily="34" charset="-122"/>
              </a:rPr>
              <a:t>年新高，影响消费者信心。</a:t>
            </a:r>
          </a:p>
        </p:txBody>
      </p:sp>
      <p:sp>
        <p:nvSpPr>
          <p:cNvPr id="29" name="文本框 28"/>
          <p:cNvSpPr txBox="1"/>
          <p:nvPr/>
        </p:nvSpPr>
        <p:spPr>
          <a:xfrm>
            <a:off x="10617276" y="7382054"/>
            <a:ext cx="5868252" cy="1551707"/>
          </a:xfrm>
          <a:prstGeom prst="rect">
            <a:avLst/>
          </a:prstGeom>
          <a:noFill/>
        </p:spPr>
        <p:txBody>
          <a:bodyPr wrap="square" rtlCol="0">
            <a:spAutoFit/>
          </a:bodyPr>
          <a:lstStyle/>
          <a:p>
            <a:pPr marL="406400" indent="-406400" algn="just">
              <a:lnSpc>
                <a:spcPct val="114000"/>
              </a:lnSpc>
              <a:buFont typeface="Arial" panose="020B0604020202020204" pitchFamily="34" charset="0"/>
              <a:buChar char="•"/>
            </a:pPr>
            <a:r>
              <a:rPr kumimoji="1" lang="en-US" altLang="zh-CN" sz="2845" dirty="0">
                <a:latin typeface="微软雅黑" panose="020B0503020204020204" pitchFamily="34" charset="-122"/>
                <a:ea typeface="微软雅黑" panose="020B0503020204020204" pitchFamily="34" charset="-122"/>
              </a:rPr>
              <a:t>2020</a:t>
            </a:r>
            <a:r>
              <a:rPr kumimoji="1" lang="zh-CN" altLang="en-US" sz="2845" dirty="0">
                <a:latin typeface="微软雅黑" panose="020B0503020204020204" pitchFamily="34" charset="-122"/>
                <a:ea typeface="微软雅黑" panose="020B0503020204020204" pitchFamily="34" charset="-122"/>
              </a:rPr>
              <a:t>年按购买力平价法计算的人均</a:t>
            </a:r>
            <a:r>
              <a:rPr kumimoji="1" lang="en-US" altLang="zh-CN" sz="2845" dirty="0">
                <a:latin typeface="微软雅黑" panose="020B0503020204020204" pitchFamily="34" charset="-122"/>
                <a:ea typeface="微软雅黑" panose="020B0503020204020204" pitchFamily="34" charset="-122"/>
              </a:rPr>
              <a:t>GDP</a:t>
            </a:r>
            <a:r>
              <a:rPr kumimoji="1" lang="zh-CN" altLang="en-US" sz="2845" dirty="0">
                <a:latin typeface="微软雅黑" panose="020B0503020204020204" pitchFamily="34" charset="-122"/>
                <a:ea typeface="微软雅黑" panose="020B0503020204020204" pitchFamily="34" charset="-122"/>
              </a:rPr>
              <a:t> </a:t>
            </a:r>
            <a:r>
              <a:rPr kumimoji="1" lang="en-US" altLang="zh-CN" sz="2845" dirty="0">
                <a:latin typeface="微软雅黑" panose="020B0503020204020204" pitchFamily="34" charset="-122"/>
                <a:ea typeface="微软雅黑" panose="020B0503020204020204" pitchFamily="34" charset="-122"/>
              </a:rPr>
              <a:t>4.66</a:t>
            </a:r>
            <a:r>
              <a:rPr kumimoji="1" lang="zh-CN" altLang="en-US" sz="2845" dirty="0">
                <a:latin typeface="微软雅黑" panose="020B0503020204020204" pitchFamily="34" charset="-122"/>
                <a:ea typeface="微软雅黑" panose="020B0503020204020204" pitchFamily="34" charset="-122"/>
              </a:rPr>
              <a:t>万美元；远高于世界平均水平</a:t>
            </a:r>
            <a:r>
              <a:rPr kumimoji="1" lang="en-US" altLang="zh-CN" sz="2845" dirty="0">
                <a:latin typeface="微软雅黑" panose="020B0503020204020204" pitchFamily="34" charset="-122"/>
                <a:ea typeface="微软雅黑" panose="020B0503020204020204" pitchFamily="34" charset="-122"/>
              </a:rPr>
              <a:t>1.76</a:t>
            </a:r>
            <a:r>
              <a:rPr kumimoji="1" lang="zh-CN" altLang="en-US" sz="2845" dirty="0">
                <a:latin typeface="微软雅黑" panose="020B0503020204020204" pitchFamily="34" charset="-122"/>
                <a:ea typeface="微软雅黑" panose="020B0503020204020204" pitchFamily="34" charset="-122"/>
              </a:rPr>
              <a:t>万美元。</a:t>
            </a:r>
          </a:p>
        </p:txBody>
      </p:sp>
      <p:sp>
        <p:nvSpPr>
          <p:cNvPr id="30" name="文本框 29"/>
          <p:cNvSpPr txBox="1"/>
          <p:nvPr/>
        </p:nvSpPr>
        <p:spPr>
          <a:xfrm>
            <a:off x="4620882" y="10156801"/>
            <a:ext cx="6406390" cy="1731243"/>
          </a:xfrm>
          <a:prstGeom prst="rect">
            <a:avLst/>
          </a:prstGeom>
          <a:noFill/>
        </p:spPr>
        <p:txBody>
          <a:bodyPr wrap="square" rtlCol="0">
            <a:spAutoFit/>
          </a:bodyPr>
          <a:lstStyle/>
          <a:p>
            <a:pPr marL="406400" indent="-406400" algn="just">
              <a:lnSpc>
                <a:spcPct val="114000"/>
              </a:lnSpc>
              <a:spcBef>
                <a:spcPts val="1420"/>
              </a:spcBef>
              <a:buFont typeface="Arial" panose="020B0604020202020204" pitchFamily="34" charset="0"/>
              <a:buChar char="•"/>
            </a:pPr>
            <a:r>
              <a:rPr kumimoji="1" lang="en-US" altLang="zh-CN" sz="2845" dirty="0">
                <a:latin typeface="微软雅黑" panose="020B0503020204020204" pitchFamily="34" charset="-122"/>
                <a:ea typeface="微软雅黑" panose="020B0503020204020204" pitchFamily="34" charset="-122"/>
              </a:rPr>
              <a:t>2021</a:t>
            </a:r>
            <a:r>
              <a:rPr kumimoji="1" lang="zh-CN" altLang="en-US" sz="2845" dirty="0">
                <a:latin typeface="微软雅黑" panose="020B0503020204020204" pitchFamily="34" charset="-122"/>
                <a:ea typeface="微软雅黑" panose="020B0503020204020204" pitchFamily="34" charset="-122"/>
              </a:rPr>
              <a:t>年消费者网购支出</a:t>
            </a:r>
            <a:r>
              <a:rPr kumimoji="1" lang="en-US" altLang="zh-CN" sz="2845" dirty="0">
                <a:latin typeface="微软雅黑" panose="020B0503020204020204" pitchFamily="34" charset="-122"/>
                <a:ea typeface="微软雅黑" panose="020B0503020204020204" pitchFamily="34" charset="-122"/>
              </a:rPr>
              <a:t>8710.3</a:t>
            </a:r>
            <a:r>
              <a:rPr kumimoji="1" lang="zh-CN" altLang="en-US" sz="2845" dirty="0">
                <a:latin typeface="微软雅黑" panose="020B0503020204020204" pitchFamily="34" charset="-122"/>
                <a:ea typeface="微软雅黑" panose="020B0503020204020204" pitchFamily="34" charset="-122"/>
              </a:rPr>
              <a:t>亿美元，同比增长</a:t>
            </a:r>
            <a:r>
              <a:rPr kumimoji="1" lang="en-US" altLang="zh-CN" sz="2845" dirty="0">
                <a:latin typeface="微软雅黑" panose="020B0503020204020204" pitchFamily="34" charset="-122"/>
                <a:ea typeface="微软雅黑" panose="020B0503020204020204" pitchFamily="34" charset="-122"/>
              </a:rPr>
              <a:t>14.2%</a:t>
            </a:r>
          </a:p>
          <a:p>
            <a:pPr marL="406400" indent="-406400" algn="just">
              <a:lnSpc>
                <a:spcPct val="114000"/>
              </a:lnSpc>
              <a:spcBef>
                <a:spcPts val="1420"/>
              </a:spcBef>
              <a:buFont typeface="Arial" panose="020B0604020202020204" pitchFamily="34" charset="0"/>
              <a:buChar char="•"/>
            </a:pPr>
            <a:r>
              <a:rPr kumimoji="1" lang="en-US" altLang="zh-CN" sz="2845" dirty="0">
                <a:latin typeface="微软雅黑" panose="020B0503020204020204" pitchFamily="34" charset="-122"/>
                <a:ea typeface="微软雅黑" panose="020B0503020204020204" pitchFamily="34" charset="-122"/>
              </a:rPr>
              <a:t>2025</a:t>
            </a:r>
            <a:r>
              <a:rPr kumimoji="1" lang="zh-CN" altLang="en-US" sz="2845" dirty="0">
                <a:latin typeface="微软雅黑" panose="020B0503020204020204" pitchFamily="34" charset="-122"/>
                <a:ea typeface="微软雅黑" panose="020B0503020204020204" pitchFamily="34" charset="-122"/>
              </a:rPr>
              <a:t>年电商渗透率预计达到</a:t>
            </a:r>
            <a:r>
              <a:rPr kumimoji="1" lang="en-US" altLang="zh-CN" sz="2845" dirty="0">
                <a:latin typeface="微软雅黑" panose="020B0503020204020204" pitchFamily="34" charset="-122"/>
                <a:ea typeface="微软雅黑" panose="020B0503020204020204" pitchFamily="34" charset="-122"/>
              </a:rPr>
              <a:t>85%</a:t>
            </a:r>
            <a:r>
              <a:rPr kumimoji="1" lang="zh-CN" altLang="en-US" sz="2845" dirty="0">
                <a:latin typeface="微软雅黑" panose="020B0503020204020204" pitchFamily="34" charset="-122"/>
                <a:ea typeface="微软雅黑" panose="020B0503020204020204" pitchFamily="34" charset="-122"/>
              </a:rPr>
              <a:t>。</a:t>
            </a:r>
          </a:p>
        </p:txBody>
      </p:sp>
      <p:sp>
        <p:nvSpPr>
          <p:cNvPr id="2" name="文本框 28"/>
          <p:cNvSpPr txBox="1"/>
          <p:nvPr/>
        </p:nvSpPr>
        <p:spPr>
          <a:xfrm>
            <a:off x="10664555" y="10155660"/>
            <a:ext cx="5868252" cy="155170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06400" indent="-406400" algn="just">
              <a:lnSpc>
                <a:spcPct val="114000"/>
              </a:lnSpc>
              <a:buFont typeface="Arial" panose="020B0604020202020204" pitchFamily="34" charset="0"/>
              <a:buChar char="•"/>
            </a:pPr>
            <a:r>
              <a:rPr kumimoji="1" lang="en-US" altLang="zh-CN" sz="2845" dirty="0">
                <a:latin typeface="微软雅黑" panose="020B0503020204020204" pitchFamily="34" charset="-122"/>
                <a:ea typeface="微软雅黑" panose="020B0503020204020204" pitchFamily="34" charset="-122"/>
              </a:rPr>
              <a:t>2021</a:t>
            </a:r>
            <a:r>
              <a:rPr kumimoji="1" lang="zh-CN" altLang="en-US" sz="2845" dirty="0">
                <a:latin typeface="微软雅黑" panose="020B0503020204020204" pitchFamily="34" charset="-122"/>
                <a:ea typeface="微软雅黑" panose="020B0503020204020204" pitchFamily="34" charset="-122"/>
              </a:rPr>
              <a:t>年电商销售额约为</a:t>
            </a:r>
            <a:r>
              <a:rPr kumimoji="1" lang="en-US" altLang="zh-CN" sz="2845" dirty="0">
                <a:latin typeface="微软雅黑" panose="020B0503020204020204" pitchFamily="34" charset="-122"/>
                <a:ea typeface="微软雅黑" panose="020B0503020204020204" pitchFamily="34" charset="-122"/>
              </a:rPr>
              <a:t>842</a:t>
            </a:r>
            <a:r>
              <a:rPr kumimoji="1" lang="zh-CN" altLang="en-US" sz="2845" dirty="0">
                <a:latin typeface="微软雅黑" panose="020B0503020204020204" pitchFamily="34" charset="-122"/>
                <a:ea typeface="微软雅黑" panose="020B0503020204020204" pitchFamily="34" charset="-122"/>
              </a:rPr>
              <a:t>亿美元，预计</a:t>
            </a:r>
            <a:r>
              <a:rPr kumimoji="1" lang="en-US" altLang="zh-CN" sz="2845" dirty="0">
                <a:latin typeface="微软雅黑" panose="020B0503020204020204" pitchFamily="34" charset="-122"/>
                <a:ea typeface="微软雅黑" panose="020B0503020204020204" pitchFamily="34" charset="-122"/>
              </a:rPr>
              <a:t>2025</a:t>
            </a:r>
            <a:r>
              <a:rPr kumimoji="1" lang="zh-CN" altLang="en-US" sz="2845" dirty="0">
                <a:latin typeface="微软雅黑" panose="020B0503020204020204" pitchFamily="34" charset="-122"/>
                <a:ea typeface="微软雅黑" panose="020B0503020204020204" pitchFamily="34" charset="-122"/>
              </a:rPr>
              <a:t>年达到</a:t>
            </a:r>
            <a:r>
              <a:rPr kumimoji="1" lang="en-US" altLang="zh-CN" sz="2845" dirty="0">
                <a:latin typeface="微软雅黑" panose="020B0503020204020204" pitchFamily="34" charset="-122"/>
                <a:ea typeface="微软雅黑" panose="020B0503020204020204" pitchFamily="34" charset="-122"/>
              </a:rPr>
              <a:t>1047.7</a:t>
            </a:r>
            <a:r>
              <a:rPr kumimoji="1" lang="zh-CN" altLang="en-US" sz="2845" dirty="0">
                <a:latin typeface="微软雅黑" panose="020B0503020204020204" pitchFamily="34" charset="-122"/>
                <a:ea typeface="微软雅黑" panose="020B0503020204020204" pitchFamily="34" charset="-122"/>
              </a:rPr>
              <a:t>亿美元。</a:t>
            </a:r>
          </a:p>
        </p:txBody>
      </p:sp>
      <p:sp>
        <p:nvSpPr>
          <p:cNvPr id="4" name="文本框 3"/>
          <p:cNvSpPr txBox="1"/>
          <p:nvPr/>
        </p:nvSpPr>
        <p:spPr>
          <a:xfrm>
            <a:off x="4595527" y="12866040"/>
            <a:ext cx="6069028" cy="1551707"/>
          </a:xfrm>
          <a:prstGeom prst="rect">
            <a:avLst/>
          </a:prstGeom>
          <a:noFill/>
        </p:spPr>
        <p:txBody>
          <a:bodyPr wrap="square" rtlCol="0">
            <a:spAutoFit/>
          </a:bodyPr>
          <a:lstStyle/>
          <a:p>
            <a:pPr marL="406400" indent="-406400" algn="just">
              <a:lnSpc>
                <a:spcPct val="114000"/>
              </a:lnSpc>
              <a:spcBef>
                <a:spcPts val="1420"/>
              </a:spcBef>
              <a:buFont typeface="Arial" panose="020B0604020202020204" pitchFamily="34" charset="0"/>
              <a:buChar char="•"/>
            </a:pPr>
            <a:r>
              <a:rPr kumimoji="1" lang="en-US" altLang="zh-CN" sz="2845" dirty="0">
                <a:latin typeface="微软雅黑" panose="020B0503020204020204" pitchFamily="34" charset="-122"/>
                <a:ea typeface="微软雅黑" panose="020B0503020204020204" pitchFamily="34" charset="-122"/>
              </a:rPr>
              <a:t>2021</a:t>
            </a:r>
            <a:r>
              <a:rPr kumimoji="1" lang="zh-CN" altLang="en-US" sz="2845" dirty="0">
                <a:latin typeface="微软雅黑" panose="020B0503020204020204" pitchFamily="34" charset="-122"/>
                <a:ea typeface="微软雅黑" panose="020B0503020204020204" pitchFamily="34" charset="-122"/>
              </a:rPr>
              <a:t>年美国有</a:t>
            </a:r>
            <a:r>
              <a:rPr kumimoji="1" lang="en-US" altLang="zh-CN" sz="2845" dirty="0">
                <a:latin typeface="微软雅黑" panose="020B0503020204020204" pitchFamily="34" charset="-122"/>
                <a:ea typeface="微软雅黑" panose="020B0503020204020204" pitchFamily="34" charset="-122"/>
              </a:rPr>
              <a:t>2.63</a:t>
            </a:r>
            <a:r>
              <a:rPr kumimoji="1" lang="zh-CN" altLang="en-US" sz="2845" dirty="0">
                <a:latin typeface="微软雅黑" panose="020B0503020204020204" pitchFamily="34" charset="-122"/>
                <a:ea typeface="微软雅黑" panose="020B0503020204020204" pitchFamily="34" charset="-122"/>
              </a:rPr>
              <a:t>亿电商用户，</a:t>
            </a:r>
            <a:r>
              <a:rPr kumimoji="1" lang="en-US" altLang="zh-CN" sz="2845" dirty="0">
                <a:latin typeface="微软雅黑" panose="020B0503020204020204" pitchFamily="34" charset="-122"/>
                <a:ea typeface="微软雅黑" panose="020B0503020204020204" pitchFamily="34" charset="-122"/>
              </a:rPr>
              <a:t>25-34</a:t>
            </a:r>
            <a:r>
              <a:rPr kumimoji="1" lang="zh-CN" altLang="en-US" sz="2845" dirty="0">
                <a:latin typeface="微软雅黑" panose="020B0503020204020204" pitchFamily="34" charset="-122"/>
                <a:ea typeface="微软雅黑" panose="020B0503020204020204" pitchFamily="34" charset="-122"/>
              </a:rPr>
              <a:t>岁之间占比</a:t>
            </a:r>
            <a:r>
              <a:rPr kumimoji="1" lang="en-US" altLang="zh-CN" sz="2845" dirty="0">
                <a:latin typeface="微软雅黑" panose="020B0503020204020204" pitchFamily="34" charset="-122"/>
                <a:ea typeface="微软雅黑" panose="020B0503020204020204" pitchFamily="34" charset="-122"/>
              </a:rPr>
              <a:t>20%</a:t>
            </a:r>
            <a:r>
              <a:rPr kumimoji="1" lang="zh-CN" altLang="en-US" sz="2845" dirty="0">
                <a:latin typeface="微软雅黑" panose="020B0503020204020204" pitchFamily="34" charset="-122"/>
                <a:ea typeface="微软雅黑" panose="020B0503020204020204" pitchFamily="34" charset="-122"/>
              </a:rPr>
              <a:t>，是主力消费人群。</a:t>
            </a:r>
            <a:endParaRPr kumimoji="1" lang="en-US" altLang="zh-CN" sz="2845"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10637843" y="12872921"/>
            <a:ext cx="5868252" cy="1052596"/>
          </a:xfrm>
          <a:prstGeom prst="rect">
            <a:avLst/>
          </a:prstGeom>
          <a:noFill/>
        </p:spPr>
        <p:txBody>
          <a:bodyPr wrap="square" rtlCol="0">
            <a:spAutoFit/>
          </a:bodyPr>
          <a:lstStyle/>
          <a:p>
            <a:pPr marL="406400" indent="-406400" algn="just">
              <a:lnSpc>
                <a:spcPct val="114000"/>
              </a:lnSpc>
              <a:spcBef>
                <a:spcPts val="1420"/>
              </a:spcBef>
              <a:buFont typeface="Arial" panose="020B0604020202020204" pitchFamily="34" charset="0"/>
              <a:buChar char="•"/>
            </a:pPr>
            <a:r>
              <a:rPr kumimoji="1" lang="en-US" altLang="zh-CN" sz="2845" dirty="0">
                <a:latin typeface="微软雅黑" panose="020B0503020204020204" pitchFamily="34" charset="-122"/>
                <a:ea typeface="微软雅黑" panose="020B0503020204020204" pitchFamily="34" charset="-122"/>
              </a:rPr>
              <a:t>2021</a:t>
            </a:r>
            <a:r>
              <a:rPr kumimoji="1" lang="zh-CN" altLang="en-US" sz="2845" dirty="0">
                <a:latin typeface="微软雅黑" panose="020B0503020204020204" pitchFamily="34" charset="-122"/>
                <a:ea typeface="微软雅黑" panose="020B0503020204020204" pitchFamily="34" charset="-122"/>
              </a:rPr>
              <a:t>年加拿大电商用户超过</a:t>
            </a:r>
            <a:r>
              <a:rPr kumimoji="1" lang="en-US" altLang="zh-CN" sz="2845" dirty="0">
                <a:latin typeface="微软雅黑" panose="020B0503020204020204" pitchFamily="34" charset="-122"/>
                <a:ea typeface="微软雅黑" panose="020B0503020204020204" pitchFamily="34" charset="-122"/>
              </a:rPr>
              <a:t>2700</a:t>
            </a:r>
            <a:r>
              <a:rPr kumimoji="1" lang="zh-CN" altLang="en-US" sz="2845" dirty="0">
                <a:latin typeface="微软雅黑" panose="020B0503020204020204" pitchFamily="34" charset="-122"/>
                <a:ea typeface="微软雅黑" panose="020B0503020204020204" pitchFamily="34" charset="-122"/>
              </a:rPr>
              <a:t>万，占人口总数的</a:t>
            </a:r>
            <a:r>
              <a:rPr kumimoji="1" lang="en-US" altLang="zh-CN" sz="2845" dirty="0">
                <a:latin typeface="微软雅黑" panose="020B0503020204020204" pitchFamily="34" charset="-122"/>
                <a:ea typeface="微软雅黑" panose="020B0503020204020204" pitchFamily="34" charset="-122"/>
              </a:rPr>
              <a:t>72.5%</a:t>
            </a:r>
            <a:r>
              <a:rPr kumimoji="1" lang="zh-CN" altLang="en-US" sz="2845" dirty="0">
                <a:latin typeface="微软雅黑" panose="020B0503020204020204" pitchFamily="34" charset="-122"/>
                <a:ea typeface="微软雅黑" panose="020B0503020204020204" pitchFamily="34" charset="-122"/>
              </a:rPr>
              <a:t>。</a:t>
            </a:r>
            <a:endParaRPr kumimoji="1" lang="en-US" altLang="zh-CN" sz="2845" dirty="0">
              <a:latin typeface="微软雅黑" panose="020B0503020204020204" pitchFamily="34" charset="-122"/>
              <a:ea typeface="微软雅黑" panose="020B0503020204020204" pitchFamily="34" charset="-122"/>
            </a:endParaRPr>
          </a:p>
        </p:txBody>
      </p:sp>
      <p:graphicFrame>
        <p:nvGraphicFramePr>
          <p:cNvPr id="12" name="图表 11"/>
          <p:cNvGraphicFramePr/>
          <p:nvPr/>
        </p:nvGraphicFramePr>
        <p:xfrm>
          <a:off x="16342561" y="7200778"/>
          <a:ext cx="12625970" cy="7343368"/>
        </p:xfrm>
        <a:graphic>
          <a:graphicData uri="http://schemas.openxmlformats.org/drawingml/2006/chart">
            <c:chart xmlns:c="http://schemas.openxmlformats.org/drawingml/2006/chart" xmlns:r="http://schemas.openxmlformats.org/officeDocument/2006/relationships" r:id="rId10"/>
          </a:graphicData>
        </a:graphic>
      </p:graphicFrame>
      <p:sp>
        <p:nvSpPr>
          <p:cNvPr id="14" name="object 52"/>
          <p:cNvSpPr txBox="1"/>
          <p:nvPr/>
        </p:nvSpPr>
        <p:spPr>
          <a:xfrm>
            <a:off x="19857511" y="6263980"/>
            <a:ext cx="9678750" cy="665822"/>
          </a:xfrm>
          <a:prstGeom prst="rect">
            <a:avLst/>
          </a:prstGeom>
        </p:spPr>
        <p:txBody>
          <a:bodyPr vert="horz" wrap="square" lIns="0" tIns="153542" rIns="0" bIns="0" rtlCol="0">
            <a:spAutoFit/>
          </a:bodyPr>
          <a:lstStyle/>
          <a:p>
            <a:pPr>
              <a:spcBef>
                <a:spcPts val="1205"/>
              </a:spcBef>
            </a:pPr>
            <a:r>
              <a:rPr lang="en-US" altLang="zh-CN" sz="3320"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2021</a:t>
            </a:r>
            <a:r>
              <a:rPr lang="zh-CN" altLang="en-US" sz="3320"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年美国</a:t>
            </a:r>
            <a:r>
              <a:rPr lang="en-US" altLang="zh-CN" sz="3320"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Top10</a:t>
            </a:r>
            <a:r>
              <a:rPr lang="zh-CN" altLang="en-US" sz="3320"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电商公司</a:t>
            </a:r>
            <a:r>
              <a:rPr lang="zh-CN" altLang="en-US" sz="2845"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（单位：</a:t>
            </a:r>
            <a:r>
              <a:rPr lang="en-US" altLang="zh-CN" sz="2845"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2845"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亿美元）</a:t>
            </a:r>
            <a:endParaRPr lang="en-US" altLang="zh-CN" sz="3320"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文本框 17"/>
          <p:cNvSpPr txBox="1"/>
          <p:nvPr/>
        </p:nvSpPr>
        <p:spPr>
          <a:xfrm>
            <a:off x="3918620" y="2434967"/>
            <a:ext cx="25173108" cy="2300566"/>
          </a:xfrm>
          <a:prstGeom prst="rect">
            <a:avLst/>
          </a:prstGeom>
          <a:noFill/>
        </p:spPr>
        <p:txBody>
          <a:bodyPr wrap="square">
            <a:spAutoFit/>
          </a:bodyPr>
          <a:lstStyle/>
          <a:p>
            <a:pPr marL="29845" algn="just">
              <a:lnSpc>
                <a:spcPct val="150000"/>
              </a:lnSpc>
              <a:spcBef>
                <a:spcPts val="235"/>
              </a:spcBef>
            </a:pPr>
            <a:r>
              <a:rPr lang="zh-CN" altLang="en-US" sz="3320" dirty="0">
                <a:solidFill>
                  <a:schemeClr val="tx1">
                    <a:lumMod val="75000"/>
                    <a:lumOff val="25000"/>
                  </a:schemeClr>
                </a:solidFill>
                <a:latin typeface="微软雅黑" panose="020B0503020204020204" pitchFamily="34" charset="-122"/>
                <a:ea typeface="微软雅黑" panose="020B0503020204020204" pitchFamily="34" charset="-122"/>
              </a:rPr>
              <a:t>北美地区网络零售市场规模约占全球的</a:t>
            </a:r>
            <a:r>
              <a:rPr lang="en-US" altLang="zh-CN" sz="3320" dirty="0">
                <a:solidFill>
                  <a:schemeClr val="tx1">
                    <a:lumMod val="75000"/>
                    <a:lumOff val="25000"/>
                  </a:schemeClr>
                </a:solidFill>
                <a:latin typeface="微软雅黑" panose="020B0503020204020204" pitchFamily="34" charset="-122"/>
                <a:ea typeface="微软雅黑" panose="020B0503020204020204" pitchFamily="34" charset="-122"/>
              </a:rPr>
              <a:t>19%</a:t>
            </a:r>
            <a:r>
              <a:rPr lang="zh-CN" altLang="en-US" sz="3320" dirty="0">
                <a:solidFill>
                  <a:schemeClr val="tx1">
                    <a:lumMod val="75000"/>
                    <a:lumOff val="25000"/>
                  </a:schemeClr>
                </a:solidFill>
                <a:latin typeface="微软雅黑" panose="020B0503020204020204" pitchFamily="34" charset="-122"/>
                <a:ea typeface="微软雅黑" panose="020B0503020204020204" pitchFamily="34" charset="-122"/>
              </a:rPr>
              <a:t>，且是全球 </a:t>
            </a:r>
            <a:r>
              <a:rPr lang="en-GB" altLang="zh-CN" sz="3320" dirty="0">
                <a:solidFill>
                  <a:schemeClr val="tx1">
                    <a:lumMod val="75000"/>
                    <a:lumOff val="25000"/>
                  </a:schemeClr>
                </a:solidFill>
                <a:latin typeface="微软雅黑" panose="020B0503020204020204" pitchFamily="34" charset="-122"/>
                <a:ea typeface="微软雅黑" panose="020B0503020204020204" pitchFamily="34" charset="-122"/>
              </a:rPr>
              <a:t>Top </a:t>
            </a:r>
            <a:r>
              <a:rPr lang="zh-CN" altLang="en-US" sz="3320" dirty="0">
                <a:solidFill>
                  <a:schemeClr val="tx1">
                    <a:lumMod val="75000"/>
                    <a:lumOff val="25000"/>
                  </a:schemeClr>
                </a:solidFill>
                <a:latin typeface="微软雅黑" panose="020B0503020204020204" pitchFamily="34" charset="-122"/>
                <a:ea typeface="微软雅黑" panose="020B0503020204020204" pitchFamily="34" charset="-122"/>
              </a:rPr>
              <a:t>电商平台、流量平台、独立站</a:t>
            </a:r>
            <a:r>
              <a:rPr lang="en-GB" altLang="zh-CN" sz="3320" dirty="0">
                <a:solidFill>
                  <a:schemeClr val="tx1">
                    <a:lumMod val="75000"/>
                    <a:lumOff val="25000"/>
                  </a:schemeClr>
                </a:solidFill>
                <a:latin typeface="微软雅黑" panose="020B0503020204020204" pitchFamily="34" charset="-122"/>
                <a:ea typeface="微软雅黑" panose="020B0503020204020204" pitchFamily="34" charset="-122"/>
              </a:rPr>
              <a:t>SaaS</a:t>
            </a:r>
            <a:r>
              <a:rPr lang="zh-CN" altLang="en-US" sz="3320" dirty="0">
                <a:solidFill>
                  <a:schemeClr val="tx1">
                    <a:lumMod val="75000"/>
                    <a:lumOff val="25000"/>
                  </a:schemeClr>
                </a:solidFill>
                <a:latin typeface="微软雅黑" panose="020B0503020204020204" pitchFamily="34" charset="-122"/>
                <a:ea typeface="微软雅黑" panose="020B0503020204020204" pitchFamily="34" charset="-122"/>
              </a:rPr>
              <a:t>企业的总部根据地。一直以来，北美地区都是跨境电商企业出海的首选市场。</a:t>
            </a:r>
            <a:r>
              <a:rPr lang="en-US" altLang="zh-CN" sz="3320" dirty="0">
                <a:solidFill>
                  <a:schemeClr val="tx1">
                    <a:lumMod val="75000"/>
                    <a:lumOff val="25000"/>
                  </a:schemeClr>
                </a:solidFill>
                <a:latin typeface="微软雅黑" panose="020B0503020204020204" pitchFamily="34" charset="-122"/>
                <a:ea typeface="微软雅黑" panose="020B0503020204020204" pitchFamily="34" charset="-122"/>
              </a:rPr>
              <a:t>2022</a:t>
            </a:r>
            <a:r>
              <a:rPr lang="zh-CN" altLang="en-US" sz="3320" dirty="0">
                <a:solidFill>
                  <a:schemeClr val="tx1">
                    <a:lumMod val="75000"/>
                    <a:lumOff val="25000"/>
                  </a:schemeClr>
                </a:solidFill>
                <a:latin typeface="微软雅黑" panose="020B0503020204020204" pitchFamily="34" charset="-122"/>
                <a:ea typeface="微软雅黑" panose="020B0503020204020204" pitchFamily="34" charset="-122"/>
              </a:rPr>
              <a:t>年，受疫情防控政策放开的影响，消费开始回归线下，线上增速放缓。同时，美国通货膨胀率连创新高，在一定程度影响消费者信心，未来北美地区网络零售预计将进入低速增长阶段。</a:t>
            </a:r>
          </a:p>
        </p:txBody>
      </p:sp>
      <p:sp>
        <p:nvSpPr>
          <p:cNvPr id="24" name="五边形 23"/>
          <p:cNvSpPr/>
          <p:nvPr/>
        </p:nvSpPr>
        <p:spPr>
          <a:xfrm rot="10800000">
            <a:off x="30051327" y="3548729"/>
            <a:ext cx="655863" cy="1133861"/>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4265" dirty="0"/>
          </a:p>
        </p:txBody>
      </p:sp>
      <p:sp>
        <p:nvSpPr>
          <p:cNvPr id="15" name="文本框 14"/>
          <p:cNvSpPr txBox="1"/>
          <p:nvPr/>
        </p:nvSpPr>
        <p:spPr>
          <a:xfrm>
            <a:off x="3918620" y="15139349"/>
            <a:ext cx="8807668" cy="457176"/>
          </a:xfrm>
          <a:prstGeom prst="rect">
            <a:avLst/>
          </a:prstGeom>
          <a:noFill/>
        </p:spPr>
        <p:txBody>
          <a:bodyPr wrap="square" rtlCol="0">
            <a:spAutoFit/>
          </a:bodyPr>
          <a:lstStyle/>
          <a:p>
            <a:r>
              <a:rPr kumimoji="1" lang="zh-CN" altLang="en-US" sz="2370" dirty="0">
                <a:solidFill>
                  <a:schemeClr val="tx1">
                    <a:lumMod val="50000"/>
                    <a:lumOff val="50000"/>
                  </a:schemeClr>
                </a:solidFill>
                <a:latin typeface="微软雅黑" panose="020B0503020204020204" pitchFamily="34" charset="-122"/>
                <a:ea typeface="微软雅黑" panose="020B0503020204020204" pitchFamily="34" charset="-122"/>
              </a:rPr>
              <a:t>数据来源： </a:t>
            </a:r>
            <a:r>
              <a:rPr kumimoji="1" lang="en-GB" altLang="zh-CN" sz="2370" dirty="0">
                <a:solidFill>
                  <a:schemeClr val="tx1">
                    <a:lumMod val="50000"/>
                    <a:lumOff val="50000"/>
                  </a:schemeClr>
                </a:solidFill>
                <a:latin typeface="微软雅黑" panose="020B0503020204020204" pitchFamily="34" charset="-122"/>
                <a:ea typeface="微软雅黑" panose="020B0503020204020204" pitchFamily="34" charset="-122"/>
              </a:rPr>
              <a:t>Statista </a:t>
            </a:r>
            <a:r>
              <a:rPr kumimoji="1" lang="zh-CN" altLang="en-GB" sz="2370" dirty="0">
                <a:solidFill>
                  <a:schemeClr val="tx1">
                    <a:lumMod val="50000"/>
                    <a:lumOff val="50000"/>
                  </a:schemeClr>
                </a:solidFill>
                <a:latin typeface="微软雅黑" panose="020B0503020204020204" pitchFamily="34" charset="-122"/>
                <a:ea typeface="微软雅黑" panose="020B0503020204020204" pitchFamily="34" charset="-122"/>
              </a:rPr>
              <a:t>、</a:t>
            </a:r>
            <a:r>
              <a:rPr kumimoji="1" lang="en-GB" altLang="zh-CN" sz="2370" dirty="0">
                <a:solidFill>
                  <a:schemeClr val="tx1">
                    <a:lumMod val="50000"/>
                    <a:lumOff val="50000"/>
                  </a:schemeClr>
                </a:solidFill>
                <a:latin typeface="微软雅黑" panose="020B0503020204020204" pitchFamily="34" charset="-122"/>
                <a:ea typeface="微软雅黑" panose="020B0503020204020204" pitchFamily="34" charset="-122"/>
              </a:rPr>
              <a:t>eMarketer</a:t>
            </a:r>
          </a:p>
        </p:txBody>
      </p:sp>
    </p:spTree>
    <p:extLst>
      <p:ext uri="{BB962C8B-B14F-4D97-AF65-F5344CB8AC3E}">
        <p14:creationId xmlns:p14="http://schemas.microsoft.com/office/powerpoint/2010/main" val="699643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12" descr="Home-Credit-logo.jpg"/>
          <p:cNvPicPr>
            <a:picLocks noChangeAspect="1" noChangeArrowheads="1"/>
          </p:cNvPicPr>
          <p:nvPr/>
        </p:nvPicPr>
        <p:blipFill>
          <a:blip r:embed="rId3" cstate="hqprint"/>
          <a:srcRect/>
          <a:stretch>
            <a:fillRect/>
          </a:stretch>
        </p:blipFill>
        <p:spPr bwMode="auto">
          <a:xfrm>
            <a:off x="43019503" y="26012835"/>
            <a:ext cx="485867" cy="300471"/>
          </a:xfrm>
          <a:prstGeom prst="rect">
            <a:avLst/>
          </a:prstGeom>
          <a:noFill/>
          <a:extLst>
            <a:ext uri="{909E8E84-426E-40DD-AFC4-6F175D3DCCD1}">
              <a14:hiddenFill xmlns:a14="http://schemas.microsoft.com/office/drawing/2010/main">
                <a:solidFill>
                  <a:srgbClr val="FFFFFF"/>
                </a:solidFill>
              </a14:hiddenFill>
            </a:ext>
          </a:extLst>
        </p:spPr>
      </p:pic>
      <p:sp>
        <p:nvSpPr>
          <p:cNvPr id="52" name="标题 9"/>
          <p:cNvSpPr txBox="1"/>
          <p:nvPr/>
        </p:nvSpPr>
        <p:spPr>
          <a:xfrm>
            <a:off x="3891571" y="1189126"/>
            <a:ext cx="25594359" cy="1532193"/>
          </a:xfrm>
        </p:spPr>
        <p:txBody>
          <a:bodyPr>
            <a:noAutofit/>
          </a:bodyPr>
          <a:lstStyle>
            <a:lvl1pPr algn="l" defTabSz="914400" rtl="0" eaLnBrk="1" latinLnBrk="0" hangingPunct="1">
              <a:lnSpc>
                <a:spcPct val="90000"/>
              </a:lnSpc>
              <a:spcBef>
                <a:spcPct val="0"/>
              </a:spcBef>
              <a:buNone/>
              <a:defRPr sz="2800" b="1" kern="1200">
                <a:solidFill>
                  <a:schemeClr val="tx1">
                    <a:lumMod val="75000"/>
                    <a:lumOff val="25000"/>
                  </a:schemeClr>
                </a:solidFill>
                <a:latin typeface="+mj-lt"/>
                <a:ea typeface="Arial" panose="020B0604020202020204" pitchFamily="34" charset="0"/>
                <a:cs typeface="Arial" panose="020B0604020202020204" pitchFamily="34" charset="0"/>
              </a:defRPr>
            </a:lvl1pPr>
          </a:lstStyle>
          <a:p>
            <a:r>
              <a:rPr lang="zh-CN" altLang="en-US" sz="5690" dirty="0">
                <a:solidFill>
                  <a:srgbClr val="4472C5"/>
                </a:solidFill>
                <a:latin typeface="微软雅黑" panose="020B0503020204020204" pitchFamily="34" charset="-122"/>
                <a:ea typeface="微软雅黑" panose="020B0503020204020204" pitchFamily="34" charset="-122"/>
              </a:rPr>
              <a:t>主要市场特征 </a:t>
            </a:r>
            <a:r>
              <a:rPr lang="en-US" altLang="zh-CN" sz="5690" dirty="0">
                <a:solidFill>
                  <a:srgbClr val="4472C5"/>
                </a:solidFill>
                <a:latin typeface="微软雅黑" panose="020B0503020204020204" pitchFamily="34" charset="-122"/>
                <a:ea typeface="微软雅黑" panose="020B0503020204020204" pitchFamily="34" charset="-122"/>
              </a:rPr>
              <a:t>– </a:t>
            </a:r>
            <a:r>
              <a:rPr lang="zh-CN" altLang="en-US" sz="5690" dirty="0">
                <a:solidFill>
                  <a:srgbClr val="4472C5"/>
                </a:solidFill>
                <a:latin typeface="微软雅黑" panose="020B0503020204020204" pitchFamily="34" charset="-122"/>
                <a:ea typeface="微软雅黑" panose="020B0503020204020204" pitchFamily="34" charset="-122"/>
              </a:rPr>
              <a:t>非洲地区：电商资源向少数国家集聚，辐射周边市场</a:t>
            </a:r>
          </a:p>
        </p:txBody>
      </p:sp>
      <p:grpSp>
        <p:nvGrpSpPr>
          <p:cNvPr id="53" name="组合 52"/>
          <p:cNvGrpSpPr/>
          <p:nvPr/>
        </p:nvGrpSpPr>
        <p:grpSpPr>
          <a:xfrm>
            <a:off x="2576657" y="932928"/>
            <a:ext cx="1051369" cy="1192306"/>
            <a:chOff x="296" y="268"/>
            <a:chExt cx="627" cy="711"/>
          </a:xfrm>
        </p:grpSpPr>
        <p:sp>
          <p:nvSpPr>
            <p:cNvPr id="54" name="Freeform 5"/>
            <p:cNvSpPr/>
            <p:nvPr userDrawn="1"/>
          </p:nvSpPr>
          <p:spPr bwMode="auto">
            <a:xfrm>
              <a:off x="296" y="268"/>
              <a:ext cx="627" cy="711"/>
            </a:xfrm>
            <a:custGeom>
              <a:avLst/>
              <a:gdLst>
                <a:gd name="T0" fmla="*/ 53 w 435"/>
                <a:gd name="T1" fmla="*/ 486 h 492"/>
                <a:gd name="T2" fmla="*/ 18 w 435"/>
                <a:gd name="T3" fmla="*/ 486 h 492"/>
                <a:gd name="T4" fmla="*/ 0 w 435"/>
                <a:gd name="T5" fmla="*/ 456 h 492"/>
                <a:gd name="T6" fmla="*/ 0 w 435"/>
                <a:gd name="T7" fmla="*/ 36 h 492"/>
                <a:gd name="T8" fmla="*/ 18 w 435"/>
                <a:gd name="T9" fmla="*/ 6 h 492"/>
                <a:gd name="T10" fmla="*/ 53 w 435"/>
                <a:gd name="T11" fmla="*/ 6 h 492"/>
                <a:gd name="T12" fmla="*/ 418 w 435"/>
                <a:gd name="T13" fmla="*/ 216 h 492"/>
                <a:gd name="T14" fmla="*/ 435 w 435"/>
                <a:gd name="T15" fmla="*/ 246 h 492"/>
                <a:gd name="T16" fmla="*/ 418 w 435"/>
                <a:gd name="T17" fmla="*/ 276 h 492"/>
                <a:gd name="T18" fmla="*/ 53 w 435"/>
                <a:gd name="T19" fmla="*/ 48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92">
                  <a:moveTo>
                    <a:pt x="53" y="486"/>
                  </a:moveTo>
                  <a:cubicBezTo>
                    <a:pt x="42" y="492"/>
                    <a:pt x="29" y="492"/>
                    <a:pt x="18" y="486"/>
                  </a:cubicBezTo>
                  <a:cubicBezTo>
                    <a:pt x="7" y="480"/>
                    <a:pt x="0" y="468"/>
                    <a:pt x="0" y="456"/>
                  </a:cubicBezTo>
                  <a:cubicBezTo>
                    <a:pt x="0" y="36"/>
                    <a:pt x="0" y="36"/>
                    <a:pt x="0" y="36"/>
                  </a:cubicBezTo>
                  <a:cubicBezTo>
                    <a:pt x="0" y="24"/>
                    <a:pt x="7" y="12"/>
                    <a:pt x="18" y="6"/>
                  </a:cubicBezTo>
                  <a:cubicBezTo>
                    <a:pt x="29" y="0"/>
                    <a:pt x="42" y="0"/>
                    <a:pt x="53" y="6"/>
                  </a:cubicBezTo>
                  <a:cubicBezTo>
                    <a:pt x="418" y="216"/>
                    <a:pt x="418" y="216"/>
                    <a:pt x="418" y="216"/>
                  </a:cubicBezTo>
                  <a:cubicBezTo>
                    <a:pt x="429" y="222"/>
                    <a:pt x="435" y="233"/>
                    <a:pt x="435" y="246"/>
                  </a:cubicBezTo>
                  <a:cubicBezTo>
                    <a:pt x="435" y="258"/>
                    <a:pt x="429" y="270"/>
                    <a:pt x="418" y="276"/>
                  </a:cubicBezTo>
                  <a:cubicBezTo>
                    <a:pt x="53" y="486"/>
                    <a:pt x="53" y="486"/>
                    <a:pt x="53" y="486"/>
                  </a:cubicBezTo>
                </a:path>
              </a:pathLst>
            </a:custGeom>
            <a:solidFill>
              <a:srgbClr val="4472C5"/>
            </a:solidFill>
            <a:ln>
              <a:noFill/>
            </a:ln>
            <a:extLst>
              <a:ext uri="{91240B29-F687-4F45-9708-019B960494DF}">
                <a14:hiddenLine xmlns:a14="http://schemas.microsoft.com/office/drawing/2010/main" w="9525">
                  <a:solidFill>
                    <a:srgbClr val="000000"/>
                  </a:solidFill>
                  <a:round/>
                </a14:hiddenLine>
              </a:ext>
            </a:extLst>
          </p:spPr>
          <p:txBody>
            <a:bodyPr vert="horz" wrap="square" lIns="216768" tIns="108384" rIns="216768" bIns="108384" numCol="1" anchor="t" anchorCtr="0" compatLnSpc="1"/>
            <a:lstStyle/>
            <a:p>
              <a:endParaRPr lang="zh-CN" altLang="en-US" sz="4265">
                <a:latin typeface="inpin heiti" panose="00000500000000000000" pitchFamily="2" charset="-122"/>
                <a:ea typeface="inpin heiti" panose="00000500000000000000" pitchFamily="2" charset="-122"/>
                <a:sym typeface="inpin heiti" panose="00000500000000000000" pitchFamily="2" charset="-122"/>
              </a:endParaRPr>
            </a:p>
          </p:txBody>
        </p:sp>
        <p:sp>
          <p:nvSpPr>
            <p:cNvPr id="55" name="Freeform 5"/>
            <p:cNvSpPr/>
            <p:nvPr userDrawn="1"/>
          </p:nvSpPr>
          <p:spPr bwMode="auto">
            <a:xfrm>
              <a:off x="534" y="537"/>
              <a:ext cx="389" cy="442"/>
            </a:xfrm>
            <a:custGeom>
              <a:avLst/>
              <a:gdLst>
                <a:gd name="T0" fmla="*/ 53 w 435"/>
                <a:gd name="T1" fmla="*/ 486 h 492"/>
                <a:gd name="T2" fmla="*/ 18 w 435"/>
                <a:gd name="T3" fmla="*/ 486 h 492"/>
                <a:gd name="T4" fmla="*/ 0 w 435"/>
                <a:gd name="T5" fmla="*/ 456 h 492"/>
                <a:gd name="T6" fmla="*/ 0 w 435"/>
                <a:gd name="T7" fmla="*/ 36 h 492"/>
                <a:gd name="T8" fmla="*/ 18 w 435"/>
                <a:gd name="T9" fmla="*/ 6 h 492"/>
                <a:gd name="T10" fmla="*/ 53 w 435"/>
                <a:gd name="T11" fmla="*/ 6 h 492"/>
                <a:gd name="T12" fmla="*/ 418 w 435"/>
                <a:gd name="T13" fmla="*/ 216 h 492"/>
                <a:gd name="T14" fmla="*/ 435 w 435"/>
                <a:gd name="T15" fmla="*/ 246 h 492"/>
                <a:gd name="T16" fmla="*/ 418 w 435"/>
                <a:gd name="T17" fmla="*/ 276 h 492"/>
                <a:gd name="T18" fmla="*/ 53 w 435"/>
                <a:gd name="T19" fmla="*/ 48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92">
                  <a:moveTo>
                    <a:pt x="53" y="486"/>
                  </a:moveTo>
                  <a:cubicBezTo>
                    <a:pt x="42" y="492"/>
                    <a:pt x="29" y="492"/>
                    <a:pt x="18" y="486"/>
                  </a:cubicBezTo>
                  <a:cubicBezTo>
                    <a:pt x="7" y="480"/>
                    <a:pt x="0" y="468"/>
                    <a:pt x="0" y="456"/>
                  </a:cubicBezTo>
                  <a:cubicBezTo>
                    <a:pt x="0" y="36"/>
                    <a:pt x="0" y="36"/>
                    <a:pt x="0" y="36"/>
                  </a:cubicBezTo>
                  <a:cubicBezTo>
                    <a:pt x="0" y="24"/>
                    <a:pt x="7" y="12"/>
                    <a:pt x="18" y="6"/>
                  </a:cubicBezTo>
                  <a:cubicBezTo>
                    <a:pt x="29" y="0"/>
                    <a:pt x="42" y="0"/>
                    <a:pt x="53" y="6"/>
                  </a:cubicBezTo>
                  <a:cubicBezTo>
                    <a:pt x="418" y="216"/>
                    <a:pt x="418" y="216"/>
                    <a:pt x="418" y="216"/>
                  </a:cubicBezTo>
                  <a:cubicBezTo>
                    <a:pt x="429" y="222"/>
                    <a:pt x="435" y="233"/>
                    <a:pt x="435" y="246"/>
                  </a:cubicBezTo>
                  <a:cubicBezTo>
                    <a:pt x="435" y="258"/>
                    <a:pt x="429" y="270"/>
                    <a:pt x="418" y="276"/>
                  </a:cubicBezTo>
                  <a:cubicBezTo>
                    <a:pt x="53" y="486"/>
                    <a:pt x="53" y="486"/>
                    <a:pt x="53" y="48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216768" tIns="108384" rIns="216768" bIns="108384" numCol="1" anchor="t" anchorCtr="0" compatLnSpc="1"/>
            <a:lstStyle/>
            <a:p>
              <a:endParaRPr lang="zh-CN" altLang="en-US" sz="4265">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2" name="圆角矩形 3"/>
          <p:cNvSpPr/>
          <p:nvPr/>
        </p:nvSpPr>
        <p:spPr>
          <a:xfrm>
            <a:off x="7799470" y="6320236"/>
            <a:ext cx="2612190" cy="976053"/>
          </a:xfrm>
          <a:prstGeom prst="roundRect">
            <a:avLst>
              <a:gd name="adj" fmla="val 50000"/>
            </a:avLst>
          </a:prstGeom>
          <a:solidFill>
            <a:srgbClr val="4472C5"/>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90">
              <a:defRPr/>
            </a:pPr>
            <a:r>
              <a:rPr kumimoji="1" lang="en-US" altLang="zh-CN" sz="3795" b="1" dirty="0">
                <a:solidFill>
                  <a:prstClr val="white"/>
                </a:solidFill>
                <a:latin typeface="微软雅黑" panose="020B0503020204020204" pitchFamily="34" charset="-122"/>
                <a:ea typeface="微软雅黑" panose="020B0503020204020204" pitchFamily="34" charset="-122"/>
              </a:rPr>
              <a:t>2021</a:t>
            </a:r>
            <a:endParaRPr kumimoji="1" lang="zh-CN" altLang="en-US" sz="3795" b="1" dirty="0">
              <a:solidFill>
                <a:prstClr val="white"/>
              </a:solidFill>
              <a:latin typeface="微软雅黑" panose="020B0503020204020204" pitchFamily="34" charset="-122"/>
              <a:ea typeface="微软雅黑" panose="020B0503020204020204" pitchFamily="34" charset="-122"/>
            </a:endParaRPr>
          </a:p>
        </p:txBody>
      </p:sp>
      <p:sp>
        <p:nvSpPr>
          <p:cNvPr id="3" name="圆角矩形 54"/>
          <p:cNvSpPr/>
          <p:nvPr/>
        </p:nvSpPr>
        <p:spPr>
          <a:xfrm>
            <a:off x="12610078" y="6323818"/>
            <a:ext cx="2612190" cy="1016841"/>
          </a:xfrm>
          <a:prstGeom prst="roundRect">
            <a:avLst>
              <a:gd name="adj" fmla="val 50000"/>
            </a:avLst>
          </a:prstGeom>
          <a:solidFill>
            <a:srgbClr val="FFC000"/>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90">
              <a:defRPr/>
            </a:pPr>
            <a:r>
              <a:rPr kumimoji="1" lang="en-US" altLang="zh-CN" sz="3795" b="1" dirty="0">
                <a:solidFill>
                  <a:prstClr val="white"/>
                </a:solidFill>
                <a:latin typeface="微软雅黑" panose="020B0503020204020204" pitchFamily="34" charset="-122"/>
                <a:ea typeface="微软雅黑" panose="020B0503020204020204" pitchFamily="34" charset="-122"/>
              </a:rPr>
              <a:t>2025</a:t>
            </a:r>
            <a:endParaRPr kumimoji="1" lang="zh-CN" altLang="en-US" sz="3795" b="1" dirty="0">
              <a:solidFill>
                <a:prstClr val="white"/>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740134" y="7488746"/>
            <a:ext cx="2301221" cy="8288166"/>
          </a:xfrm>
          <a:prstGeom prst="rect">
            <a:avLst/>
          </a:prstGeom>
          <a:noFill/>
        </p:spPr>
        <p:txBody>
          <a:bodyPr wrap="square">
            <a:spAutoFit/>
          </a:bodyPr>
          <a:lstStyle/>
          <a:p>
            <a:pPr algn="dist">
              <a:lnSpc>
                <a:spcPct val="250000"/>
              </a:lnSpc>
            </a:pPr>
            <a:r>
              <a:rPr lang="zh-CN" altLang="en-US" sz="2845" b="1" dirty="0">
                <a:solidFill>
                  <a:schemeClr val="bg2">
                    <a:lumMod val="25000"/>
                  </a:schemeClr>
                </a:solidFill>
                <a:latin typeface="微软雅黑" panose="020B0503020204020204" pitchFamily="34" charset="-122"/>
                <a:ea typeface="微软雅黑" panose="020B0503020204020204" pitchFamily="34" charset="-122"/>
              </a:rPr>
              <a:t>网络零售额</a:t>
            </a:r>
            <a:endParaRPr lang="en-US" altLang="zh-CN" sz="2845" b="1" dirty="0">
              <a:solidFill>
                <a:schemeClr val="bg2">
                  <a:lumMod val="25000"/>
                </a:schemeClr>
              </a:solidFill>
              <a:latin typeface="微软雅黑" panose="020B0503020204020204" pitchFamily="34" charset="-122"/>
              <a:ea typeface="微软雅黑" panose="020B0503020204020204" pitchFamily="34" charset="-122"/>
            </a:endParaRPr>
          </a:p>
          <a:p>
            <a:pPr algn="dist">
              <a:lnSpc>
                <a:spcPct val="250000"/>
              </a:lnSpc>
            </a:pPr>
            <a:r>
              <a:rPr lang="zh-CN" altLang="en-US" sz="2845" b="1" dirty="0">
                <a:solidFill>
                  <a:schemeClr val="bg2">
                    <a:lumMod val="25000"/>
                  </a:schemeClr>
                </a:solidFill>
                <a:latin typeface="微软雅黑" panose="020B0503020204020204" pitchFamily="34" charset="-122"/>
                <a:ea typeface="微软雅黑" panose="020B0503020204020204" pitchFamily="34" charset="-122"/>
              </a:rPr>
              <a:t>电商渗透率</a:t>
            </a:r>
            <a:endParaRPr lang="en-US" altLang="zh-CN" sz="2845" b="1" dirty="0">
              <a:solidFill>
                <a:schemeClr val="bg2">
                  <a:lumMod val="25000"/>
                </a:schemeClr>
              </a:solidFill>
              <a:latin typeface="微软雅黑" panose="020B0503020204020204" pitchFamily="34" charset="-122"/>
              <a:ea typeface="微软雅黑" panose="020B0503020204020204" pitchFamily="34" charset="-122"/>
            </a:endParaRPr>
          </a:p>
          <a:p>
            <a:pPr algn="dist">
              <a:lnSpc>
                <a:spcPct val="250000"/>
              </a:lnSpc>
            </a:pPr>
            <a:r>
              <a:rPr lang="zh-CN" altLang="en-US" sz="2845" b="1" dirty="0">
                <a:solidFill>
                  <a:schemeClr val="bg2">
                    <a:lumMod val="25000"/>
                  </a:schemeClr>
                </a:solidFill>
                <a:latin typeface="微软雅黑" panose="020B0503020204020204" pitchFamily="34" charset="-122"/>
                <a:ea typeface="微软雅黑" panose="020B0503020204020204" pitchFamily="34" charset="-122"/>
              </a:rPr>
              <a:t>数字购物者</a:t>
            </a:r>
            <a:endParaRPr lang="en-US" altLang="zh-CN" sz="2845" b="1" dirty="0">
              <a:solidFill>
                <a:schemeClr val="bg2">
                  <a:lumMod val="25000"/>
                </a:schemeClr>
              </a:solidFill>
              <a:latin typeface="微软雅黑" panose="020B0503020204020204" pitchFamily="34" charset="-122"/>
              <a:ea typeface="微软雅黑" panose="020B0503020204020204" pitchFamily="34" charset="-122"/>
            </a:endParaRPr>
          </a:p>
          <a:p>
            <a:pPr algn="dist">
              <a:lnSpc>
                <a:spcPct val="200000"/>
              </a:lnSpc>
            </a:pPr>
            <a:endParaRPr lang="en-US" altLang="zh-CN" sz="2845" b="1" dirty="0">
              <a:solidFill>
                <a:schemeClr val="bg2">
                  <a:lumMod val="25000"/>
                </a:schemeClr>
              </a:solidFill>
              <a:latin typeface="微软雅黑" panose="020B0503020204020204" pitchFamily="34" charset="-122"/>
              <a:ea typeface="微软雅黑" panose="020B0503020204020204" pitchFamily="34" charset="-122"/>
            </a:endParaRPr>
          </a:p>
          <a:p>
            <a:pPr algn="dist">
              <a:lnSpc>
                <a:spcPct val="250000"/>
              </a:lnSpc>
            </a:pPr>
            <a:r>
              <a:rPr lang="zh-CN" altLang="en-US" sz="2845" b="1" dirty="0">
                <a:solidFill>
                  <a:schemeClr val="bg2">
                    <a:lumMod val="25000"/>
                  </a:schemeClr>
                </a:solidFill>
                <a:latin typeface="微软雅黑" panose="020B0503020204020204" pitchFamily="34" charset="-122"/>
                <a:ea typeface="微软雅黑" panose="020B0503020204020204" pitchFamily="34" charset="-122"/>
              </a:rPr>
              <a:t>头部平台</a:t>
            </a:r>
            <a:endParaRPr lang="en-US" altLang="zh-CN" sz="2845" b="1" dirty="0">
              <a:solidFill>
                <a:schemeClr val="bg2">
                  <a:lumMod val="25000"/>
                </a:schemeClr>
              </a:solidFill>
              <a:latin typeface="微软雅黑" panose="020B0503020204020204" pitchFamily="34" charset="-122"/>
              <a:ea typeface="微软雅黑" panose="020B0503020204020204" pitchFamily="34" charset="-122"/>
            </a:endParaRPr>
          </a:p>
          <a:p>
            <a:pPr algn="dist">
              <a:lnSpc>
                <a:spcPct val="250000"/>
              </a:lnSpc>
            </a:pPr>
            <a:r>
              <a:rPr lang="zh-CN" altLang="en-US" sz="2845" b="1" dirty="0">
                <a:solidFill>
                  <a:schemeClr val="bg2">
                    <a:lumMod val="25000"/>
                  </a:schemeClr>
                </a:solidFill>
                <a:latin typeface="微软雅黑" panose="020B0503020204020204" pitchFamily="34" charset="-122"/>
                <a:ea typeface="微软雅黑" panose="020B0503020204020204" pitchFamily="34" charset="-122"/>
              </a:rPr>
              <a:t>支付方式</a:t>
            </a:r>
            <a:endParaRPr lang="en-US" altLang="zh-CN" sz="2845" b="1" dirty="0">
              <a:solidFill>
                <a:schemeClr val="bg2">
                  <a:lumMod val="25000"/>
                </a:schemeClr>
              </a:solidFill>
              <a:latin typeface="微软雅黑" panose="020B0503020204020204" pitchFamily="34" charset="-122"/>
              <a:ea typeface="微软雅黑" panose="020B0503020204020204" pitchFamily="34" charset="-122"/>
            </a:endParaRPr>
          </a:p>
          <a:p>
            <a:pPr algn="dist">
              <a:lnSpc>
                <a:spcPct val="250000"/>
              </a:lnSpc>
            </a:pPr>
            <a:r>
              <a:rPr lang="zh-CN" altLang="en-US" sz="2845" b="1" dirty="0">
                <a:solidFill>
                  <a:schemeClr val="bg2">
                    <a:lumMod val="25000"/>
                  </a:schemeClr>
                </a:solidFill>
                <a:latin typeface="微软雅黑" panose="020B0503020204020204" pitchFamily="34" charset="-122"/>
                <a:ea typeface="微软雅黑" panose="020B0503020204020204" pitchFamily="34" charset="-122"/>
              </a:rPr>
              <a:t>社交平台</a:t>
            </a:r>
            <a:endParaRPr lang="en-US" altLang="zh-CN" sz="2845" b="1" dirty="0">
              <a:solidFill>
                <a:schemeClr val="bg2">
                  <a:lumMod val="25000"/>
                </a:schemeClr>
              </a:solidFill>
              <a:latin typeface="微软雅黑" panose="020B0503020204020204" pitchFamily="34" charset="-122"/>
              <a:ea typeface="微软雅黑" panose="020B0503020204020204" pitchFamily="34" charset="-122"/>
            </a:endParaRPr>
          </a:p>
          <a:p>
            <a:pPr algn="dist">
              <a:lnSpc>
                <a:spcPct val="200000"/>
              </a:lnSpc>
            </a:pPr>
            <a:endParaRPr lang="zh-CN" altLang="en-US" sz="2845" b="1" dirty="0">
              <a:solidFill>
                <a:schemeClr val="bg2">
                  <a:lumMod val="25000"/>
                </a:schemeClr>
              </a:solidFill>
            </a:endParaRPr>
          </a:p>
        </p:txBody>
      </p:sp>
      <p:cxnSp>
        <p:nvCxnSpPr>
          <p:cNvPr id="7" name="直线连接符 6"/>
          <p:cNvCxnSpPr/>
          <p:nvPr/>
        </p:nvCxnSpPr>
        <p:spPr>
          <a:xfrm>
            <a:off x="3941417" y="11414183"/>
            <a:ext cx="12942095" cy="0"/>
          </a:xfrm>
          <a:prstGeom prst="line">
            <a:avLst/>
          </a:prstGeom>
          <a:ln w="19050">
            <a:solidFill>
              <a:srgbClr val="FFCE4D"/>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7286800" y="7488747"/>
            <a:ext cx="3637530" cy="3418372"/>
          </a:xfrm>
          <a:prstGeom prst="rect">
            <a:avLst/>
          </a:prstGeom>
          <a:noFill/>
        </p:spPr>
        <p:txBody>
          <a:bodyPr wrap="square">
            <a:spAutoFit/>
          </a:bodyPr>
          <a:lstStyle/>
          <a:p>
            <a:pPr algn="ctr">
              <a:lnSpc>
                <a:spcPct val="200000"/>
              </a:lnSpc>
            </a:pPr>
            <a:r>
              <a:rPr lang="en-US" altLang="zh-CN" sz="3795" b="1" dirty="0">
                <a:solidFill>
                  <a:srgbClr val="4372C5"/>
                </a:solidFill>
                <a:latin typeface="微软雅黑" panose="020B0503020204020204" pitchFamily="34" charset="-122"/>
                <a:ea typeface="微软雅黑" panose="020B0503020204020204" pitchFamily="34" charset="-122"/>
              </a:rPr>
              <a:t>378.8</a:t>
            </a:r>
            <a:r>
              <a:rPr lang="zh-CN" altLang="en-US" sz="3795" b="1" dirty="0">
                <a:solidFill>
                  <a:srgbClr val="4372C5"/>
                </a:solidFill>
                <a:latin typeface="微软雅黑" panose="020B0503020204020204" pitchFamily="34" charset="-122"/>
                <a:ea typeface="微软雅黑" panose="020B0503020204020204" pitchFamily="34" charset="-122"/>
              </a:rPr>
              <a:t>亿美元</a:t>
            </a:r>
            <a:endParaRPr lang="en-US" altLang="zh-CN" sz="3795" b="1" dirty="0">
              <a:solidFill>
                <a:srgbClr val="4372C5"/>
              </a:solidFill>
              <a:latin typeface="微软雅黑" panose="020B0503020204020204" pitchFamily="34" charset="-122"/>
              <a:ea typeface="微软雅黑" panose="020B0503020204020204" pitchFamily="34" charset="-122"/>
            </a:endParaRPr>
          </a:p>
          <a:p>
            <a:pPr algn="ctr">
              <a:lnSpc>
                <a:spcPct val="200000"/>
              </a:lnSpc>
            </a:pPr>
            <a:r>
              <a:rPr lang="en-US" altLang="zh-CN" sz="3795" b="1" dirty="0">
                <a:solidFill>
                  <a:srgbClr val="4372C5"/>
                </a:solidFill>
                <a:latin typeface="微软雅黑" panose="020B0503020204020204" pitchFamily="34" charset="-122"/>
                <a:ea typeface="微软雅黑" panose="020B0503020204020204" pitchFamily="34" charset="-122"/>
              </a:rPr>
              <a:t>27.9%</a:t>
            </a:r>
          </a:p>
          <a:p>
            <a:pPr algn="ctr">
              <a:lnSpc>
                <a:spcPct val="200000"/>
              </a:lnSpc>
            </a:pPr>
            <a:r>
              <a:rPr lang="en-US" altLang="zh-CN" sz="3795" b="1" dirty="0">
                <a:solidFill>
                  <a:srgbClr val="4372C5"/>
                </a:solidFill>
                <a:latin typeface="微软雅黑" panose="020B0503020204020204" pitchFamily="34" charset="-122"/>
                <a:ea typeface="微软雅黑" panose="020B0503020204020204" pitchFamily="34" charset="-122"/>
              </a:rPr>
              <a:t>3.34</a:t>
            </a:r>
            <a:r>
              <a:rPr lang="zh-CN" altLang="en-US" sz="3795" b="1" dirty="0">
                <a:solidFill>
                  <a:srgbClr val="4372C5"/>
                </a:solidFill>
                <a:latin typeface="微软雅黑" panose="020B0503020204020204" pitchFamily="34" charset="-122"/>
                <a:ea typeface="微软雅黑" panose="020B0503020204020204" pitchFamily="34" charset="-122"/>
              </a:rPr>
              <a:t>亿</a:t>
            </a:r>
            <a:endParaRPr lang="en-US" altLang="zh-CN" sz="3795" b="1" dirty="0">
              <a:solidFill>
                <a:srgbClr val="4372C5"/>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2169776" y="7493000"/>
            <a:ext cx="3637530" cy="3418372"/>
          </a:xfrm>
          <a:prstGeom prst="rect">
            <a:avLst/>
          </a:prstGeom>
          <a:noFill/>
        </p:spPr>
        <p:txBody>
          <a:bodyPr wrap="square">
            <a:spAutoFit/>
          </a:bodyPr>
          <a:lstStyle/>
          <a:p>
            <a:pPr algn="ctr">
              <a:lnSpc>
                <a:spcPct val="200000"/>
              </a:lnSpc>
            </a:pPr>
            <a:r>
              <a:rPr lang="en-US" altLang="zh-CN" sz="3795" b="1" dirty="0">
                <a:solidFill>
                  <a:srgbClr val="FFCE4D"/>
                </a:solidFill>
                <a:latin typeface="微软雅黑" panose="020B0503020204020204" pitchFamily="34" charset="-122"/>
                <a:ea typeface="微软雅黑" panose="020B0503020204020204" pitchFamily="34" charset="-122"/>
              </a:rPr>
              <a:t>722.4</a:t>
            </a:r>
            <a:r>
              <a:rPr lang="zh-CN" altLang="en-US" sz="3795" b="1" dirty="0">
                <a:solidFill>
                  <a:srgbClr val="FFCE4D"/>
                </a:solidFill>
                <a:latin typeface="微软雅黑" panose="020B0503020204020204" pitchFamily="34" charset="-122"/>
                <a:ea typeface="微软雅黑" panose="020B0503020204020204" pitchFamily="34" charset="-122"/>
              </a:rPr>
              <a:t>亿美元</a:t>
            </a:r>
            <a:endParaRPr lang="en-US" altLang="zh-CN" sz="3795" b="1" dirty="0">
              <a:solidFill>
                <a:srgbClr val="FFCE4D"/>
              </a:solidFill>
              <a:latin typeface="微软雅黑" panose="020B0503020204020204" pitchFamily="34" charset="-122"/>
              <a:ea typeface="微软雅黑" panose="020B0503020204020204" pitchFamily="34" charset="-122"/>
            </a:endParaRPr>
          </a:p>
          <a:p>
            <a:pPr algn="ctr">
              <a:lnSpc>
                <a:spcPct val="200000"/>
              </a:lnSpc>
            </a:pPr>
            <a:r>
              <a:rPr lang="en-US" altLang="zh-CN" sz="3795" b="1" dirty="0">
                <a:solidFill>
                  <a:srgbClr val="FFCE4D"/>
                </a:solidFill>
                <a:latin typeface="微软雅黑" panose="020B0503020204020204" pitchFamily="34" charset="-122"/>
                <a:ea typeface="微软雅黑" panose="020B0503020204020204" pitchFamily="34" charset="-122"/>
              </a:rPr>
              <a:t>40%</a:t>
            </a:r>
          </a:p>
          <a:p>
            <a:pPr algn="ctr">
              <a:lnSpc>
                <a:spcPct val="200000"/>
              </a:lnSpc>
            </a:pPr>
            <a:r>
              <a:rPr lang="en-US" altLang="zh-CN" sz="3795" b="1" dirty="0">
                <a:solidFill>
                  <a:srgbClr val="FFCE4D"/>
                </a:solidFill>
                <a:latin typeface="微软雅黑" panose="020B0503020204020204" pitchFamily="34" charset="-122"/>
                <a:ea typeface="微软雅黑" panose="020B0503020204020204" pitchFamily="34" charset="-122"/>
              </a:rPr>
              <a:t>5.20</a:t>
            </a:r>
          </a:p>
        </p:txBody>
      </p:sp>
      <p:sp>
        <p:nvSpPr>
          <p:cNvPr id="17" name="文本框 16"/>
          <p:cNvSpPr txBox="1"/>
          <p:nvPr/>
        </p:nvSpPr>
        <p:spPr>
          <a:xfrm>
            <a:off x="6470662" y="12073002"/>
            <a:ext cx="9704905" cy="530145"/>
          </a:xfrm>
          <a:prstGeom prst="rect">
            <a:avLst/>
          </a:prstGeom>
          <a:noFill/>
        </p:spPr>
        <p:txBody>
          <a:bodyPr wrap="square" rtlCol="0">
            <a:spAutoFit/>
          </a:bodyPr>
          <a:lstStyle/>
          <a:p>
            <a:r>
              <a:rPr kumimoji="1" lang="en-US" altLang="zh-CN" sz="2845" dirty="0">
                <a:latin typeface="微软雅黑" panose="020B0503020204020204" pitchFamily="34" charset="-122"/>
                <a:ea typeface="微软雅黑" panose="020B0503020204020204" pitchFamily="34" charset="-122"/>
              </a:rPr>
              <a:t>Jumia</a:t>
            </a:r>
            <a:r>
              <a:rPr kumimoji="1" lang="zh-CN" altLang="en-US" sz="2845" dirty="0">
                <a:latin typeface="微软雅黑" panose="020B0503020204020204" pitchFamily="34" charset="-122"/>
                <a:ea typeface="微软雅黑" panose="020B0503020204020204" pitchFamily="34" charset="-122"/>
              </a:rPr>
              <a:t>、</a:t>
            </a:r>
            <a:r>
              <a:rPr kumimoji="1" lang="en-US" altLang="zh-CN" sz="2845" dirty="0" err="1">
                <a:latin typeface="微软雅黑" panose="020B0503020204020204" pitchFamily="34" charset="-122"/>
                <a:ea typeface="微软雅黑" panose="020B0503020204020204" pitchFamily="34" charset="-122"/>
              </a:rPr>
              <a:t>Amazon.eg</a:t>
            </a:r>
            <a:r>
              <a:rPr kumimoji="1" lang="zh-CN" altLang="en-US" sz="2845" dirty="0">
                <a:latin typeface="微软雅黑" panose="020B0503020204020204" pitchFamily="34" charset="-122"/>
                <a:ea typeface="微软雅黑" panose="020B0503020204020204" pitchFamily="34" charset="-122"/>
              </a:rPr>
              <a:t>、</a:t>
            </a:r>
            <a:r>
              <a:rPr kumimoji="1" lang="en-US" altLang="zh-CN" sz="2845" dirty="0" err="1">
                <a:latin typeface="微软雅黑" panose="020B0503020204020204" pitchFamily="34" charset="-122"/>
                <a:ea typeface="微软雅黑" panose="020B0503020204020204" pitchFamily="34" charset="-122"/>
              </a:rPr>
              <a:t>Konga</a:t>
            </a:r>
            <a:r>
              <a:rPr kumimoji="1" lang="zh-CN" altLang="en-US" sz="2845" dirty="0">
                <a:latin typeface="微软雅黑" panose="020B0503020204020204" pitchFamily="34" charset="-122"/>
                <a:ea typeface="微软雅黑" panose="020B0503020204020204" pitchFamily="34" charset="-122"/>
              </a:rPr>
              <a:t>、</a:t>
            </a:r>
            <a:r>
              <a:rPr kumimoji="1" lang="en-US" altLang="zh-CN" sz="2845" dirty="0" err="1">
                <a:latin typeface="微软雅黑" panose="020B0503020204020204" pitchFamily="34" charset="-122"/>
                <a:ea typeface="微软雅黑" panose="020B0503020204020204" pitchFamily="34" charset="-122"/>
              </a:rPr>
              <a:t>Kilimall</a:t>
            </a:r>
            <a:r>
              <a:rPr kumimoji="1" lang="zh-CN" altLang="en-US" sz="2845" dirty="0">
                <a:latin typeface="微软雅黑" panose="020B0503020204020204" pitchFamily="34" charset="-122"/>
                <a:ea typeface="微软雅黑" panose="020B0503020204020204" pitchFamily="34" charset="-122"/>
              </a:rPr>
              <a:t>、</a:t>
            </a:r>
            <a:r>
              <a:rPr kumimoji="1" lang="en-US" altLang="zh-CN" sz="2845" dirty="0" err="1">
                <a:latin typeface="微软雅黑" panose="020B0503020204020204" pitchFamily="34" charset="-122"/>
                <a:ea typeface="微软雅黑" panose="020B0503020204020204" pitchFamily="34" charset="-122"/>
              </a:rPr>
              <a:t>Shein</a:t>
            </a:r>
            <a:endParaRPr kumimoji="1" lang="zh-CN" altLang="en-US" sz="2845" dirty="0">
              <a:latin typeface="微软雅黑" panose="020B0503020204020204" pitchFamily="34" charset="-122"/>
              <a:ea typeface="微软雅黑" panose="020B0503020204020204" pitchFamily="34" charset="-122"/>
            </a:endParaRPr>
          </a:p>
        </p:txBody>
      </p:sp>
      <p:sp>
        <p:nvSpPr>
          <p:cNvPr id="18" name="文本框 17"/>
          <p:cNvSpPr txBox="1"/>
          <p:nvPr/>
        </p:nvSpPr>
        <p:spPr>
          <a:xfrm>
            <a:off x="6473001" y="13153738"/>
            <a:ext cx="9704905" cy="530145"/>
          </a:xfrm>
          <a:prstGeom prst="rect">
            <a:avLst/>
          </a:prstGeom>
          <a:noFill/>
        </p:spPr>
        <p:txBody>
          <a:bodyPr wrap="square" rtlCol="0">
            <a:spAutoFit/>
          </a:bodyPr>
          <a:lstStyle/>
          <a:p>
            <a:r>
              <a:rPr kumimoji="1" lang="zh-CN" altLang="en-US" sz="2845" dirty="0">
                <a:latin typeface="微软雅黑" panose="020B0503020204020204" pitchFamily="34" charset="-122"/>
                <a:ea typeface="微软雅黑" panose="020B0503020204020204" pitchFamily="34" charset="-122"/>
              </a:rPr>
              <a:t>移动支付</a:t>
            </a:r>
            <a:r>
              <a:rPr kumimoji="1" lang="en-US" altLang="zh-CN" sz="2845" dirty="0">
                <a:latin typeface="微软雅黑" panose="020B0503020204020204" pitchFamily="34" charset="-122"/>
                <a:ea typeface="微软雅黑" panose="020B0503020204020204" pitchFamily="34" charset="-122"/>
              </a:rPr>
              <a:t>M-</a:t>
            </a:r>
            <a:r>
              <a:rPr kumimoji="1" lang="en-US" altLang="zh-CN" sz="2845" dirty="0" err="1">
                <a:latin typeface="微软雅黑" panose="020B0503020204020204" pitchFamily="34" charset="-122"/>
                <a:ea typeface="微软雅黑" panose="020B0503020204020204" pitchFamily="34" charset="-122"/>
              </a:rPr>
              <a:t>Pesa</a:t>
            </a:r>
            <a:r>
              <a:rPr kumimoji="1" lang="zh-CN" altLang="en-US" sz="2845" dirty="0">
                <a:latin typeface="微软雅黑" panose="020B0503020204020204" pitchFamily="34" charset="-122"/>
                <a:ea typeface="微软雅黑" panose="020B0503020204020204" pitchFamily="34" charset="-122"/>
              </a:rPr>
              <a:t> 超越银行卡和 </a:t>
            </a:r>
            <a:r>
              <a:rPr kumimoji="1" lang="en-US" altLang="zh-CN" sz="2845" dirty="0" err="1">
                <a:latin typeface="微软雅黑" panose="020B0503020204020204" pitchFamily="34" charset="-122"/>
                <a:ea typeface="微软雅黑" panose="020B0503020204020204" pitchFamily="34" charset="-122"/>
              </a:rPr>
              <a:t>Paypal</a:t>
            </a:r>
            <a:endParaRPr kumimoji="1" lang="zh-CN" altLang="en-US" sz="2845"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6473000" y="14183803"/>
            <a:ext cx="11045440" cy="530145"/>
          </a:xfrm>
          <a:prstGeom prst="rect">
            <a:avLst/>
          </a:prstGeom>
          <a:noFill/>
        </p:spPr>
        <p:txBody>
          <a:bodyPr wrap="square" rtlCol="0">
            <a:spAutoFit/>
          </a:bodyPr>
          <a:lstStyle/>
          <a:p>
            <a:r>
              <a:rPr kumimoji="1" lang="en-US" altLang="zh-CN" sz="2845" dirty="0">
                <a:solidFill>
                  <a:schemeClr val="bg2">
                    <a:lumMod val="25000"/>
                  </a:schemeClr>
                </a:solidFill>
                <a:latin typeface="微软雅黑" panose="020B0503020204020204" pitchFamily="34" charset="-122"/>
                <a:ea typeface="微软雅黑" panose="020B0503020204020204" pitchFamily="34" charset="-122"/>
              </a:rPr>
              <a:t>WhatsApp</a:t>
            </a:r>
            <a:r>
              <a:rPr kumimoji="1" lang="zh-CN" altLang="en-US" sz="2845" dirty="0">
                <a:solidFill>
                  <a:schemeClr val="bg2">
                    <a:lumMod val="25000"/>
                  </a:schemeClr>
                </a:solidFill>
                <a:latin typeface="微软雅黑" panose="020B0503020204020204" pitchFamily="34" charset="-122"/>
                <a:ea typeface="微软雅黑" panose="020B0503020204020204" pitchFamily="34" charset="-122"/>
              </a:rPr>
              <a:t>、</a:t>
            </a:r>
            <a:r>
              <a:rPr kumimoji="1" lang="en-US" altLang="zh-CN" sz="2845" dirty="0">
                <a:solidFill>
                  <a:schemeClr val="bg2">
                    <a:lumMod val="25000"/>
                  </a:schemeClr>
                </a:solidFill>
                <a:latin typeface="微软雅黑" panose="020B0503020204020204" pitchFamily="34" charset="-122"/>
                <a:ea typeface="微软雅黑" panose="020B0503020204020204" pitchFamily="34" charset="-122"/>
              </a:rPr>
              <a:t>Facebook</a:t>
            </a:r>
            <a:r>
              <a:rPr kumimoji="1" lang="zh-CN" altLang="en-US" sz="2845" dirty="0">
                <a:solidFill>
                  <a:schemeClr val="bg2">
                    <a:lumMod val="25000"/>
                  </a:schemeClr>
                </a:solidFill>
                <a:latin typeface="微软雅黑" panose="020B0503020204020204" pitchFamily="34" charset="-122"/>
                <a:ea typeface="微软雅黑" panose="020B0503020204020204" pitchFamily="34" charset="-122"/>
              </a:rPr>
              <a:t>、</a:t>
            </a:r>
            <a:r>
              <a:rPr kumimoji="1" lang="en-US" altLang="zh-CN" sz="2845" dirty="0">
                <a:solidFill>
                  <a:schemeClr val="bg2">
                    <a:lumMod val="25000"/>
                  </a:schemeClr>
                </a:solidFill>
                <a:latin typeface="微软雅黑" panose="020B0503020204020204" pitchFamily="34" charset="-122"/>
                <a:ea typeface="微软雅黑" panose="020B0503020204020204" pitchFamily="34" charset="-122"/>
              </a:rPr>
              <a:t>Instagram</a:t>
            </a:r>
            <a:r>
              <a:rPr kumimoji="1" lang="zh-CN" altLang="en-US" sz="2845" dirty="0">
                <a:solidFill>
                  <a:schemeClr val="bg2">
                    <a:lumMod val="25000"/>
                  </a:schemeClr>
                </a:solidFill>
                <a:latin typeface="微软雅黑" panose="020B0503020204020204" pitchFamily="34" charset="-122"/>
                <a:ea typeface="微软雅黑" panose="020B0503020204020204" pitchFamily="34" charset="-122"/>
              </a:rPr>
              <a:t>、</a:t>
            </a:r>
            <a:r>
              <a:rPr kumimoji="1" lang="en-US" altLang="zh-CN" sz="2845" dirty="0">
                <a:solidFill>
                  <a:schemeClr val="bg2">
                    <a:lumMod val="25000"/>
                  </a:schemeClr>
                </a:solidFill>
                <a:latin typeface="微软雅黑" panose="020B0503020204020204" pitchFamily="34" charset="-122"/>
                <a:ea typeface="微软雅黑" panose="020B0503020204020204" pitchFamily="34" charset="-122"/>
              </a:rPr>
              <a:t>Twitter</a:t>
            </a:r>
            <a:r>
              <a:rPr kumimoji="1" lang="zh-CN" altLang="en-US" sz="2845" dirty="0">
                <a:solidFill>
                  <a:schemeClr val="bg2">
                    <a:lumMod val="25000"/>
                  </a:schemeClr>
                </a:solidFill>
                <a:latin typeface="微软雅黑" panose="020B0503020204020204" pitchFamily="34" charset="-122"/>
                <a:ea typeface="微软雅黑" panose="020B0503020204020204" pitchFamily="34" charset="-122"/>
              </a:rPr>
              <a:t>、</a:t>
            </a:r>
            <a:r>
              <a:rPr kumimoji="1" lang="en-US" altLang="zh-CN" sz="2845" dirty="0" err="1">
                <a:solidFill>
                  <a:schemeClr val="bg2">
                    <a:lumMod val="25000"/>
                  </a:schemeClr>
                </a:solidFill>
                <a:latin typeface="微软雅黑" panose="020B0503020204020204" pitchFamily="34" charset="-122"/>
                <a:ea typeface="微软雅黑" panose="020B0503020204020204" pitchFamily="34" charset="-122"/>
              </a:rPr>
              <a:t>Tiktok</a:t>
            </a:r>
            <a:endParaRPr kumimoji="1" lang="zh-CN" altLang="en-US" sz="2845" dirty="0">
              <a:solidFill>
                <a:schemeClr val="bg2">
                  <a:lumMod val="25000"/>
                </a:schemeClr>
              </a:solidFill>
              <a:latin typeface="微软雅黑" panose="020B0503020204020204" pitchFamily="34" charset="-122"/>
              <a:ea typeface="微软雅黑" panose="020B0503020204020204" pitchFamily="34" charset="-122"/>
            </a:endParaRPr>
          </a:p>
        </p:txBody>
      </p:sp>
      <p:graphicFrame>
        <p:nvGraphicFramePr>
          <p:cNvPr id="21" name="表格 20"/>
          <p:cNvGraphicFramePr>
            <a:graphicFrameLocks noGrp="1"/>
          </p:cNvGraphicFramePr>
          <p:nvPr/>
        </p:nvGraphicFramePr>
        <p:xfrm>
          <a:off x="17050506" y="7488744"/>
          <a:ext cx="12435426" cy="8023698"/>
        </p:xfrm>
        <a:graphic>
          <a:graphicData uri="http://schemas.openxmlformats.org/drawingml/2006/table">
            <a:tbl>
              <a:tblPr>
                <a:tableStyleId>{5C22544A-7EE6-4342-B048-85BDC9FD1C3A}</a:tableStyleId>
              </a:tblPr>
              <a:tblGrid>
                <a:gridCol w="2269683">
                  <a:extLst>
                    <a:ext uri="{9D8B030D-6E8A-4147-A177-3AD203B41FA5}">
                      <a16:colId xmlns:a16="http://schemas.microsoft.com/office/drawing/2014/main" val="20000"/>
                    </a:ext>
                  </a:extLst>
                </a:gridCol>
                <a:gridCol w="3791500">
                  <a:extLst>
                    <a:ext uri="{9D8B030D-6E8A-4147-A177-3AD203B41FA5}">
                      <a16:colId xmlns:a16="http://schemas.microsoft.com/office/drawing/2014/main" val="20001"/>
                    </a:ext>
                  </a:extLst>
                </a:gridCol>
                <a:gridCol w="3417569">
                  <a:extLst>
                    <a:ext uri="{9D8B030D-6E8A-4147-A177-3AD203B41FA5}">
                      <a16:colId xmlns:a16="http://schemas.microsoft.com/office/drawing/2014/main" val="20002"/>
                    </a:ext>
                  </a:extLst>
                </a:gridCol>
                <a:gridCol w="2956674">
                  <a:extLst>
                    <a:ext uri="{9D8B030D-6E8A-4147-A177-3AD203B41FA5}">
                      <a16:colId xmlns:a16="http://schemas.microsoft.com/office/drawing/2014/main" val="20003"/>
                    </a:ext>
                  </a:extLst>
                </a:gridCol>
              </a:tblGrid>
              <a:tr h="1337283">
                <a:tc>
                  <a:txBody>
                    <a:bodyPr/>
                    <a:lstStyle/>
                    <a:p>
                      <a:pPr algn="l" fontAlgn="ctr"/>
                      <a:endParaRPr lang="zh-CN" altLang="en-US" sz="3300" b="0" i="0" u="none" strike="noStrike" dirty="0">
                        <a:solidFill>
                          <a:srgbClr val="000000"/>
                        </a:solidFill>
                        <a:effectLst/>
                        <a:latin typeface="微软雅黑" panose="020B0503020204020204" pitchFamily="34" charset="-122"/>
                        <a:ea typeface="微软雅黑" panose="020B0503020204020204" pitchFamily="34" charset="-122"/>
                      </a:endParaRPr>
                    </a:p>
                  </a:txBody>
                  <a:tcPr marL="22580" marR="22580" marT="22580" marB="0" anchor="ctr">
                    <a:solidFill>
                      <a:srgbClr val="4372C5"/>
                    </a:solidFill>
                  </a:tcPr>
                </a:tc>
                <a:tc>
                  <a:txBody>
                    <a:bodyPr/>
                    <a:lstStyle/>
                    <a:p>
                      <a:pPr algn="ctr" fontAlgn="ctr"/>
                      <a:r>
                        <a:rPr lang="zh-CN" altLang="en-US" sz="3300" u="none" strike="noStrike" dirty="0">
                          <a:effectLst/>
                          <a:latin typeface="微软雅黑" panose="020B0503020204020204" pitchFamily="34" charset="-122"/>
                          <a:ea typeface="微软雅黑" panose="020B0503020204020204" pitchFamily="34" charset="-122"/>
                        </a:rPr>
                        <a:t>人均</a:t>
                      </a:r>
                      <a:r>
                        <a:rPr lang="en-US" sz="3300" u="none" strike="noStrike" dirty="0">
                          <a:effectLst/>
                          <a:latin typeface="微软雅黑" panose="020B0503020204020204" pitchFamily="34" charset="-122"/>
                          <a:ea typeface="微软雅黑" panose="020B0503020204020204" pitchFamily="34" charset="-122"/>
                        </a:rPr>
                        <a:t>GDP（</a:t>
                      </a:r>
                      <a:r>
                        <a:rPr lang="zh-CN" altLang="en-US" sz="3300" u="none" strike="noStrike" dirty="0">
                          <a:effectLst/>
                          <a:latin typeface="微软雅黑" panose="020B0503020204020204" pitchFamily="34" charset="-122"/>
                          <a:ea typeface="微软雅黑" panose="020B0503020204020204" pitchFamily="34" charset="-122"/>
                        </a:rPr>
                        <a:t>美元）</a:t>
                      </a:r>
                      <a:endParaRPr lang="zh-CN" altLang="en-US" sz="3300" b="0" i="0" u="none" strike="noStrike" dirty="0">
                        <a:solidFill>
                          <a:srgbClr val="000000"/>
                        </a:solidFill>
                        <a:effectLst/>
                        <a:latin typeface="微软雅黑" panose="020B0503020204020204" pitchFamily="34" charset="-122"/>
                        <a:ea typeface="微软雅黑" panose="020B0503020204020204" pitchFamily="34" charset="-122"/>
                      </a:endParaRPr>
                    </a:p>
                  </a:txBody>
                  <a:tcPr marL="22580" marR="22580" marT="22580" marB="0" anchor="ctr">
                    <a:solidFill>
                      <a:srgbClr val="4372C5"/>
                    </a:solidFill>
                  </a:tcPr>
                </a:tc>
                <a:tc>
                  <a:txBody>
                    <a:bodyPr/>
                    <a:lstStyle/>
                    <a:p>
                      <a:pPr algn="ctr" fontAlgn="ctr"/>
                      <a:r>
                        <a:rPr lang="zh-CN" altLang="en-US" sz="3300" u="none" strike="noStrike" dirty="0">
                          <a:effectLst/>
                          <a:latin typeface="微软雅黑" panose="020B0503020204020204" pitchFamily="34" charset="-122"/>
                          <a:ea typeface="微软雅黑" panose="020B0503020204020204" pitchFamily="34" charset="-122"/>
                        </a:rPr>
                        <a:t>人口规模（亿）</a:t>
                      </a:r>
                      <a:endParaRPr lang="zh-CN" altLang="en-US" sz="3300" b="0" i="0" u="none" strike="noStrike" dirty="0">
                        <a:solidFill>
                          <a:srgbClr val="000000"/>
                        </a:solidFill>
                        <a:effectLst/>
                        <a:latin typeface="微软雅黑" panose="020B0503020204020204" pitchFamily="34" charset="-122"/>
                        <a:ea typeface="微软雅黑" panose="020B0503020204020204" pitchFamily="34" charset="-122"/>
                      </a:endParaRPr>
                    </a:p>
                  </a:txBody>
                  <a:tcPr marL="22580" marR="22580" marT="22580" marB="0" anchor="ctr">
                    <a:solidFill>
                      <a:srgbClr val="4372C5"/>
                    </a:solidFill>
                  </a:tcPr>
                </a:tc>
                <a:tc>
                  <a:txBody>
                    <a:bodyPr/>
                    <a:lstStyle/>
                    <a:p>
                      <a:pPr algn="ctr" fontAlgn="ctr"/>
                      <a:r>
                        <a:rPr lang="zh-CN" altLang="en-US" sz="3300" u="none" strike="noStrike" dirty="0">
                          <a:effectLst/>
                          <a:latin typeface="微软雅黑" panose="020B0503020204020204" pitchFamily="34" charset="-122"/>
                          <a:ea typeface="微软雅黑" panose="020B0503020204020204" pitchFamily="34" charset="-122"/>
                        </a:rPr>
                        <a:t>互联网渗透率</a:t>
                      </a:r>
                      <a:endParaRPr lang="zh-CN" altLang="en-US" sz="3300" b="0" i="0" u="none" strike="noStrike" dirty="0">
                        <a:solidFill>
                          <a:srgbClr val="000000"/>
                        </a:solidFill>
                        <a:effectLst/>
                        <a:latin typeface="微软雅黑" panose="020B0503020204020204" pitchFamily="34" charset="-122"/>
                        <a:ea typeface="微软雅黑" panose="020B0503020204020204" pitchFamily="34" charset="-122"/>
                      </a:endParaRPr>
                    </a:p>
                  </a:txBody>
                  <a:tcPr marL="22580" marR="22580" marT="22580" marB="0" anchor="ctr">
                    <a:solidFill>
                      <a:srgbClr val="4372C5"/>
                    </a:solidFill>
                  </a:tcPr>
                </a:tc>
                <a:extLst>
                  <a:ext uri="{0D108BD9-81ED-4DB2-BD59-A6C34878D82A}">
                    <a16:rowId xmlns:a16="http://schemas.microsoft.com/office/drawing/2014/main" val="10000"/>
                  </a:ext>
                </a:extLst>
              </a:tr>
              <a:tr h="1337283">
                <a:tc>
                  <a:txBody>
                    <a:bodyPr/>
                    <a:lstStyle/>
                    <a:p>
                      <a:pPr algn="ctr" fontAlgn="ctr"/>
                      <a:r>
                        <a:rPr lang="zh-CN" altLang="en-US" sz="3300" u="none" strike="noStrike" dirty="0">
                          <a:effectLst/>
                          <a:latin typeface="微软雅黑" panose="020B0503020204020204" pitchFamily="34" charset="-122"/>
                          <a:ea typeface="微软雅黑" panose="020B0503020204020204" pitchFamily="34" charset="-122"/>
                        </a:rPr>
                        <a:t>尼日利亚</a:t>
                      </a:r>
                      <a:endParaRPr lang="zh-CN" altLang="en-US" sz="3300" b="0" i="0" u="none" strike="noStrike" dirty="0">
                        <a:solidFill>
                          <a:srgbClr val="000000"/>
                        </a:solidFill>
                        <a:effectLst/>
                        <a:latin typeface="微软雅黑" panose="020B0503020204020204" pitchFamily="34" charset="-122"/>
                        <a:ea typeface="微软雅黑" panose="020B0503020204020204" pitchFamily="34" charset="-122"/>
                      </a:endParaRPr>
                    </a:p>
                  </a:txBody>
                  <a:tcPr marL="22580" marR="22580" marT="22580" marB="0" anchor="ctr">
                    <a:solidFill>
                      <a:schemeClr val="bg1">
                        <a:lumMod val="95000"/>
                      </a:schemeClr>
                    </a:solidFill>
                  </a:tcPr>
                </a:tc>
                <a:tc>
                  <a:txBody>
                    <a:bodyPr/>
                    <a:lstStyle/>
                    <a:p>
                      <a:pPr algn="ctr" fontAlgn="ctr"/>
                      <a:r>
                        <a:rPr lang="en-US" altLang="zh-CN" sz="3300" u="none" strike="noStrike" dirty="0">
                          <a:effectLst/>
                          <a:latin typeface="微软雅黑" panose="020B0503020204020204" pitchFamily="34" charset="-122"/>
                          <a:ea typeface="微软雅黑" panose="020B0503020204020204" pitchFamily="34" charset="-122"/>
                        </a:rPr>
                        <a:t>2089</a:t>
                      </a:r>
                      <a:endParaRPr lang="en-US" altLang="zh-CN" sz="3300" b="0" i="0" u="none" strike="noStrike" dirty="0">
                        <a:solidFill>
                          <a:srgbClr val="000000"/>
                        </a:solidFill>
                        <a:effectLst/>
                        <a:latin typeface="微软雅黑" panose="020B0503020204020204" pitchFamily="34" charset="-122"/>
                        <a:ea typeface="微软雅黑" panose="020B0503020204020204" pitchFamily="34" charset="-122"/>
                      </a:endParaRPr>
                    </a:p>
                  </a:txBody>
                  <a:tcPr marL="22580" marR="22580" marT="22580" marB="0" anchor="ctr">
                    <a:solidFill>
                      <a:schemeClr val="bg1">
                        <a:lumMod val="95000"/>
                      </a:schemeClr>
                    </a:solidFill>
                  </a:tcPr>
                </a:tc>
                <a:tc>
                  <a:txBody>
                    <a:bodyPr/>
                    <a:lstStyle/>
                    <a:p>
                      <a:pPr algn="ctr" fontAlgn="ctr"/>
                      <a:r>
                        <a:rPr lang="en-US" altLang="zh-CN" sz="3300" u="none" strike="noStrike" dirty="0">
                          <a:effectLst/>
                          <a:latin typeface="微软雅黑" panose="020B0503020204020204" pitchFamily="34" charset="-122"/>
                          <a:ea typeface="微软雅黑" panose="020B0503020204020204" pitchFamily="34" charset="-122"/>
                        </a:rPr>
                        <a:t>2.15</a:t>
                      </a:r>
                      <a:endParaRPr lang="en-US" altLang="zh-CN" sz="3300" b="0" i="0" u="none" strike="noStrike" dirty="0">
                        <a:solidFill>
                          <a:srgbClr val="000000"/>
                        </a:solidFill>
                        <a:effectLst/>
                        <a:latin typeface="微软雅黑" panose="020B0503020204020204" pitchFamily="34" charset="-122"/>
                        <a:ea typeface="微软雅黑" panose="020B0503020204020204" pitchFamily="34" charset="-122"/>
                      </a:endParaRPr>
                    </a:p>
                  </a:txBody>
                  <a:tcPr marL="22580" marR="22580" marT="22580" marB="0" anchor="ctr">
                    <a:solidFill>
                      <a:schemeClr val="bg1">
                        <a:lumMod val="95000"/>
                      </a:schemeClr>
                    </a:solidFill>
                  </a:tcPr>
                </a:tc>
                <a:tc>
                  <a:txBody>
                    <a:bodyPr/>
                    <a:lstStyle/>
                    <a:p>
                      <a:pPr algn="ctr" fontAlgn="ctr"/>
                      <a:r>
                        <a:rPr lang="en-US" altLang="zh-CN" sz="3300" u="none" strike="noStrike" dirty="0">
                          <a:effectLst/>
                          <a:latin typeface="微软雅黑" panose="020B0503020204020204" pitchFamily="34" charset="-122"/>
                          <a:ea typeface="微软雅黑" panose="020B0503020204020204" pitchFamily="34" charset="-122"/>
                        </a:rPr>
                        <a:t>51%</a:t>
                      </a:r>
                      <a:endParaRPr lang="en-US" altLang="zh-CN" sz="3300" b="0" i="0" u="none" strike="noStrike" dirty="0">
                        <a:solidFill>
                          <a:srgbClr val="000000"/>
                        </a:solidFill>
                        <a:effectLst/>
                        <a:latin typeface="微软雅黑" panose="020B0503020204020204" pitchFamily="34" charset="-122"/>
                        <a:ea typeface="微软雅黑" panose="020B0503020204020204" pitchFamily="34" charset="-122"/>
                      </a:endParaRPr>
                    </a:p>
                  </a:txBody>
                  <a:tcPr marL="22580" marR="22580" marT="22580" marB="0" anchor="ctr">
                    <a:solidFill>
                      <a:schemeClr val="bg1">
                        <a:lumMod val="95000"/>
                      </a:schemeClr>
                    </a:solidFill>
                  </a:tcPr>
                </a:tc>
                <a:extLst>
                  <a:ext uri="{0D108BD9-81ED-4DB2-BD59-A6C34878D82A}">
                    <a16:rowId xmlns:a16="http://schemas.microsoft.com/office/drawing/2014/main" val="10001"/>
                  </a:ext>
                </a:extLst>
              </a:tr>
              <a:tr h="1337283">
                <a:tc>
                  <a:txBody>
                    <a:bodyPr/>
                    <a:lstStyle/>
                    <a:p>
                      <a:pPr algn="ctr" fontAlgn="ctr"/>
                      <a:r>
                        <a:rPr lang="zh-CN" altLang="en-US" sz="3300" u="none" strike="noStrike" dirty="0">
                          <a:effectLst/>
                          <a:latin typeface="微软雅黑" panose="020B0503020204020204" pitchFamily="34" charset="-122"/>
                          <a:ea typeface="微软雅黑" panose="020B0503020204020204" pitchFamily="34" charset="-122"/>
                        </a:rPr>
                        <a:t>南非</a:t>
                      </a:r>
                      <a:endParaRPr lang="zh-CN" altLang="en-US" sz="3300" b="0" i="0" u="none" strike="noStrike" dirty="0">
                        <a:solidFill>
                          <a:srgbClr val="000000"/>
                        </a:solidFill>
                        <a:effectLst/>
                        <a:latin typeface="微软雅黑" panose="020B0503020204020204" pitchFamily="34" charset="-122"/>
                        <a:ea typeface="微软雅黑" panose="020B0503020204020204" pitchFamily="34" charset="-122"/>
                      </a:endParaRPr>
                    </a:p>
                  </a:txBody>
                  <a:tcPr marL="22580" marR="22580" marT="22580" marB="0" anchor="ctr">
                    <a:solidFill>
                      <a:schemeClr val="bg1">
                        <a:lumMod val="95000"/>
                      </a:schemeClr>
                    </a:solidFill>
                  </a:tcPr>
                </a:tc>
                <a:tc>
                  <a:txBody>
                    <a:bodyPr/>
                    <a:lstStyle/>
                    <a:p>
                      <a:pPr algn="ctr" fontAlgn="ctr"/>
                      <a:r>
                        <a:rPr lang="en-US" altLang="zh-CN" sz="3300" u="none" strike="noStrike" dirty="0">
                          <a:effectLst/>
                          <a:latin typeface="微软雅黑" panose="020B0503020204020204" pitchFamily="34" charset="-122"/>
                          <a:ea typeface="微软雅黑" panose="020B0503020204020204" pitchFamily="34" charset="-122"/>
                        </a:rPr>
                        <a:t>6950</a:t>
                      </a:r>
                      <a:endParaRPr lang="en-US" altLang="zh-CN" sz="3300" b="0" i="0" u="none" strike="noStrike" dirty="0">
                        <a:solidFill>
                          <a:srgbClr val="000000"/>
                        </a:solidFill>
                        <a:effectLst/>
                        <a:latin typeface="微软雅黑" panose="020B0503020204020204" pitchFamily="34" charset="-122"/>
                        <a:ea typeface="微软雅黑" panose="020B0503020204020204" pitchFamily="34" charset="-122"/>
                      </a:endParaRPr>
                    </a:p>
                  </a:txBody>
                  <a:tcPr marL="22580" marR="22580" marT="22580" marB="0" anchor="ctr">
                    <a:solidFill>
                      <a:schemeClr val="bg1">
                        <a:lumMod val="95000"/>
                      </a:schemeClr>
                    </a:solidFill>
                  </a:tcPr>
                </a:tc>
                <a:tc>
                  <a:txBody>
                    <a:bodyPr/>
                    <a:lstStyle/>
                    <a:p>
                      <a:pPr algn="ctr" fontAlgn="ctr"/>
                      <a:r>
                        <a:rPr lang="en-US" altLang="zh-CN" sz="3300" u="none" strike="noStrike" dirty="0">
                          <a:effectLst/>
                          <a:latin typeface="微软雅黑" panose="020B0503020204020204" pitchFamily="34" charset="-122"/>
                          <a:ea typeface="微软雅黑" panose="020B0503020204020204" pitchFamily="34" charset="-122"/>
                        </a:rPr>
                        <a:t>1.05</a:t>
                      </a:r>
                      <a:endParaRPr lang="en-US" altLang="zh-CN" sz="3300" b="0" i="0" u="none" strike="noStrike" dirty="0">
                        <a:solidFill>
                          <a:srgbClr val="000000"/>
                        </a:solidFill>
                        <a:effectLst/>
                        <a:latin typeface="微软雅黑" panose="020B0503020204020204" pitchFamily="34" charset="-122"/>
                        <a:ea typeface="微软雅黑" panose="020B0503020204020204" pitchFamily="34" charset="-122"/>
                      </a:endParaRPr>
                    </a:p>
                  </a:txBody>
                  <a:tcPr marL="22580" marR="22580" marT="22580" marB="0" anchor="ctr">
                    <a:solidFill>
                      <a:schemeClr val="bg1">
                        <a:lumMod val="95000"/>
                      </a:schemeClr>
                    </a:solidFill>
                  </a:tcPr>
                </a:tc>
                <a:tc>
                  <a:txBody>
                    <a:bodyPr/>
                    <a:lstStyle/>
                    <a:p>
                      <a:pPr algn="ctr" fontAlgn="ctr"/>
                      <a:r>
                        <a:rPr lang="en-US" altLang="zh-CN" sz="3300" u="none" strike="noStrike" dirty="0">
                          <a:effectLst/>
                          <a:latin typeface="微软雅黑" panose="020B0503020204020204" pitchFamily="34" charset="-122"/>
                          <a:ea typeface="微软雅黑" panose="020B0503020204020204" pitchFamily="34" charset="-122"/>
                        </a:rPr>
                        <a:t>68.2%</a:t>
                      </a:r>
                      <a:endParaRPr lang="en-US" altLang="zh-CN" sz="3300" b="0" i="0" u="none" strike="noStrike" dirty="0">
                        <a:solidFill>
                          <a:srgbClr val="000000"/>
                        </a:solidFill>
                        <a:effectLst/>
                        <a:latin typeface="微软雅黑" panose="020B0503020204020204" pitchFamily="34" charset="-122"/>
                        <a:ea typeface="微软雅黑" panose="020B0503020204020204" pitchFamily="34" charset="-122"/>
                      </a:endParaRPr>
                    </a:p>
                  </a:txBody>
                  <a:tcPr marL="22580" marR="22580" marT="22580" marB="0" anchor="ctr">
                    <a:solidFill>
                      <a:schemeClr val="bg1">
                        <a:lumMod val="95000"/>
                      </a:schemeClr>
                    </a:solidFill>
                  </a:tcPr>
                </a:tc>
                <a:extLst>
                  <a:ext uri="{0D108BD9-81ED-4DB2-BD59-A6C34878D82A}">
                    <a16:rowId xmlns:a16="http://schemas.microsoft.com/office/drawing/2014/main" val="10002"/>
                  </a:ext>
                </a:extLst>
              </a:tr>
              <a:tr h="1337283">
                <a:tc>
                  <a:txBody>
                    <a:bodyPr/>
                    <a:lstStyle/>
                    <a:p>
                      <a:pPr algn="ctr" fontAlgn="ctr"/>
                      <a:r>
                        <a:rPr lang="zh-CN" altLang="en-US" sz="3300" u="none" strike="noStrike">
                          <a:effectLst/>
                          <a:latin typeface="微软雅黑" panose="020B0503020204020204" pitchFamily="34" charset="-122"/>
                          <a:ea typeface="微软雅黑" panose="020B0503020204020204" pitchFamily="34" charset="-122"/>
                        </a:rPr>
                        <a:t>肯尼亚</a:t>
                      </a:r>
                      <a:endParaRPr lang="zh-CN" altLang="en-US" sz="3300" b="0" i="0" u="none" strike="noStrike">
                        <a:solidFill>
                          <a:srgbClr val="000000"/>
                        </a:solidFill>
                        <a:effectLst/>
                        <a:latin typeface="微软雅黑" panose="020B0503020204020204" pitchFamily="34" charset="-122"/>
                        <a:ea typeface="微软雅黑" panose="020B0503020204020204" pitchFamily="34" charset="-122"/>
                      </a:endParaRPr>
                    </a:p>
                  </a:txBody>
                  <a:tcPr marL="22580" marR="22580" marT="22580" marB="0" anchor="ctr">
                    <a:solidFill>
                      <a:schemeClr val="bg1">
                        <a:lumMod val="95000"/>
                      </a:schemeClr>
                    </a:solidFill>
                  </a:tcPr>
                </a:tc>
                <a:tc>
                  <a:txBody>
                    <a:bodyPr/>
                    <a:lstStyle/>
                    <a:p>
                      <a:pPr algn="ctr" fontAlgn="ctr"/>
                      <a:r>
                        <a:rPr lang="en-US" altLang="zh-CN" sz="3300" u="none" strike="noStrike">
                          <a:effectLst/>
                          <a:latin typeface="微软雅黑" panose="020B0503020204020204" pitchFamily="34" charset="-122"/>
                          <a:ea typeface="微软雅黑" panose="020B0503020204020204" pitchFamily="34" charset="-122"/>
                        </a:rPr>
                        <a:t>2205</a:t>
                      </a:r>
                      <a:endParaRPr lang="en-US" altLang="zh-CN" sz="3300" b="0" i="0" u="none" strike="noStrike">
                        <a:solidFill>
                          <a:srgbClr val="000000"/>
                        </a:solidFill>
                        <a:effectLst/>
                        <a:latin typeface="微软雅黑" panose="020B0503020204020204" pitchFamily="34" charset="-122"/>
                        <a:ea typeface="微软雅黑" panose="020B0503020204020204" pitchFamily="34" charset="-122"/>
                      </a:endParaRPr>
                    </a:p>
                  </a:txBody>
                  <a:tcPr marL="22580" marR="22580" marT="22580" marB="0" anchor="ctr">
                    <a:solidFill>
                      <a:schemeClr val="bg1">
                        <a:lumMod val="95000"/>
                      </a:schemeClr>
                    </a:solidFill>
                  </a:tcPr>
                </a:tc>
                <a:tc>
                  <a:txBody>
                    <a:bodyPr/>
                    <a:lstStyle/>
                    <a:p>
                      <a:pPr algn="ctr" fontAlgn="ctr"/>
                      <a:r>
                        <a:rPr lang="en-US" altLang="zh-CN" sz="3300" u="none" strike="noStrike" dirty="0">
                          <a:effectLst/>
                          <a:latin typeface="微软雅黑" panose="020B0503020204020204" pitchFamily="34" charset="-122"/>
                          <a:ea typeface="微软雅黑" panose="020B0503020204020204" pitchFamily="34" charset="-122"/>
                        </a:rPr>
                        <a:t>0.56</a:t>
                      </a:r>
                      <a:endParaRPr lang="en-US" altLang="zh-CN" sz="3300" b="0" i="0" u="none" strike="noStrike" dirty="0">
                        <a:solidFill>
                          <a:srgbClr val="000000"/>
                        </a:solidFill>
                        <a:effectLst/>
                        <a:latin typeface="微软雅黑" panose="020B0503020204020204" pitchFamily="34" charset="-122"/>
                        <a:ea typeface="微软雅黑" panose="020B0503020204020204" pitchFamily="34" charset="-122"/>
                      </a:endParaRPr>
                    </a:p>
                  </a:txBody>
                  <a:tcPr marL="22580" marR="22580" marT="22580" marB="0" anchor="ctr">
                    <a:solidFill>
                      <a:schemeClr val="bg1">
                        <a:lumMod val="95000"/>
                      </a:schemeClr>
                    </a:solidFill>
                  </a:tcPr>
                </a:tc>
                <a:tc>
                  <a:txBody>
                    <a:bodyPr/>
                    <a:lstStyle/>
                    <a:p>
                      <a:pPr algn="ctr" fontAlgn="ctr"/>
                      <a:r>
                        <a:rPr lang="en-US" altLang="zh-CN" sz="3300" u="none" strike="noStrike" dirty="0">
                          <a:effectLst/>
                          <a:latin typeface="微软雅黑" panose="020B0503020204020204" pitchFamily="34" charset="-122"/>
                          <a:ea typeface="微软雅黑" panose="020B0503020204020204" pitchFamily="34" charset="-122"/>
                        </a:rPr>
                        <a:t>83%</a:t>
                      </a:r>
                      <a:endParaRPr lang="en-US" altLang="zh-CN" sz="3300" b="0" i="0" u="none" strike="noStrike" dirty="0">
                        <a:solidFill>
                          <a:srgbClr val="000000"/>
                        </a:solidFill>
                        <a:effectLst/>
                        <a:latin typeface="微软雅黑" panose="020B0503020204020204" pitchFamily="34" charset="-122"/>
                        <a:ea typeface="微软雅黑" panose="020B0503020204020204" pitchFamily="34" charset="-122"/>
                      </a:endParaRPr>
                    </a:p>
                  </a:txBody>
                  <a:tcPr marL="22580" marR="22580" marT="22580" marB="0" anchor="ctr">
                    <a:solidFill>
                      <a:schemeClr val="bg1">
                        <a:lumMod val="95000"/>
                      </a:schemeClr>
                    </a:solidFill>
                  </a:tcPr>
                </a:tc>
                <a:extLst>
                  <a:ext uri="{0D108BD9-81ED-4DB2-BD59-A6C34878D82A}">
                    <a16:rowId xmlns:a16="http://schemas.microsoft.com/office/drawing/2014/main" val="10003"/>
                  </a:ext>
                </a:extLst>
              </a:tr>
              <a:tr h="1337283">
                <a:tc>
                  <a:txBody>
                    <a:bodyPr/>
                    <a:lstStyle/>
                    <a:p>
                      <a:pPr algn="ctr" fontAlgn="ctr"/>
                      <a:r>
                        <a:rPr lang="zh-CN" altLang="en-US" sz="3300" u="none" strike="noStrike">
                          <a:effectLst/>
                          <a:latin typeface="微软雅黑" panose="020B0503020204020204" pitchFamily="34" charset="-122"/>
                          <a:ea typeface="微软雅黑" panose="020B0503020204020204" pitchFamily="34" charset="-122"/>
                        </a:rPr>
                        <a:t>摩洛哥</a:t>
                      </a:r>
                      <a:endParaRPr lang="zh-CN" altLang="en-US" sz="3300" b="0" i="0" u="none" strike="noStrike">
                        <a:solidFill>
                          <a:srgbClr val="000000"/>
                        </a:solidFill>
                        <a:effectLst/>
                        <a:latin typeface="微软雅黑" panose="020B0503020204020204" pitchFamily="34" charset="-122"/>
                        <a:ea typeface="微软雅黑" panose="020B0503020204020204" pitchFamily="34" charset="-122"/>
                      </a:endParaRPr>
                    </a:p>
                  </a:txBody>
                  <a:tcPr marL="22580" marR="22580" marT="22580" marB="0" anchor="ctr">
                    <a:solidFill>
                      <a:schemeClr val="bg1">
                        <a:lumMod val="95000"/>
                      </a:schemeClr>
                    </a:solidFill>
                  </a:tcPr>
                </a:tc>
                <a:tc>
                  <a:txBody>
                    <a:bodyPr/>
                    <a:lstStyle/>
                    <a:p>
                      <a:pPr algn="ctr" fontAlgn="ctr"/>
                      <a:r>
                        <a:rPr lang="en-US" altLang="zh-CN" sz="3300" u="none" strike="noStrike">
                          <a:effectLst/>
                          <a:latin typeface="微软雅黑" panose="020B0503020204020204" pitchFamily="34" charset="-122"/>
                          <a:ea typeface="微软雅黑" panose="020B0503020204020204" pitchFamily="34" charset="-122"/>
                        </a:rPr>
                        <a:t>3620</a:t>
                      </a:r>
                      <a:endParaRPr lang="en-US" altLang="zh-CN" sz="3300" b="0" i="0" u="none" strike="noStrike">
                        <a:solidFill>
                          <a:srgbClr val="000000"/>
                        </a:solidFill>
                        <a:effectLst/>
                        <a:latin typeface="微软雅黑" panose="020B0503020204020204" pitchFamily="34" charset="-122"/>
                        <a:ea typeface="微软雅黑" panose="020B0503020204020204" pitchFamily="34" charset="-122"/>
                      </a:endParaRPr>
                    </a:p>
                  </a:txBody>
                  <a:tcPr marL="22580" marR="22580" marT="22580" marB="0" anchor="ctr">
                    <a:solidFill>
                      <a:schemeClr val="bg1">
                        <a:lumMod val="95000"/>
                      </a:schemeClr>
                    </a:solidFill>
                  </a:tcPr>
                </a:tc>
                <a:tc>
                  <a:txBody>
                    <a:bodyPr/>
                    <a:lstStyle/>
                    <a:p>
                      <a:pPr algn="ctr" fontAlgn="ctr"/>
                      <a:r>
                        <a:rPr lang="en-US" altLang="zh-CN" sz="3300" u="none" strike="noStrike" dirty="0">
                          <a:effectLst/>
                          <a:latin typeface="微软雅黑" panose="020B0503020204020204" pitchFamily="34" charset="-122"/>
                          <a:ea typeface="微软雅黑" panose="020B0503020204020204" pitchFamily="34" charset="-122"/>
                        </a:rPr>
                        <a:t>0.37</a:t>
                      </a:r>
                      <a:endParaRPr lang="en-US" altLang="zh-CN" sz="3300" b="0" i="0" u="none" strike="noStrike" dirty="0">
                        <a:solidFill>
                          <a:srgbClr val="000000"/>
                        </a:solidFill>
                        <a:effectLst/>
                        <a:latin typeface="微软雅黑" panose="020B0503020204020204" pitchFamily="34" charset="-122"/>
                        <a:ea typeface="微软雅黑" panose="020B0503020204020204" pitchFamily="34" charset="-122"/>
                      </a:endParaRPr>
                    </a:p>
                  </a:txBody>
                  <a:tcPr marL="22580" marR="22580" marT="22580" marB="0" anchor="ctr">
                    <a:solidFill>
                      <a:schemeClr val="bg1">
                        <a:lumMod val="95000"/>
                      </a:schemeClr>
                    </a:solidFill>
                  </a:tcPr>
                </a:tc>
                <a:tc>
                  <a:txBody>
                    <a:bodyPr/>
                    <a:lstStyle/>
                    <a:p>
                      <a:pPr algn="ctr" fontAlgn="ctr"/>
                      <a:r>
                        <a:rPr lang="en-US" altLang="zh-CN" sz="3300" u="none" strike="noStrike" dirty="0">
                          <a:effectLst/>
                          <a:latin typeface="微软雅黑" panose="020B0503020204020204" pitchFamily="34" charset="-122"/>
                          <a:ea typeface="微软雅黑" panose="020B0503020204020204" pitchFamily="34" charset="-122"/>
                        </a:rPr>
                        <a:t>84.1%</a:t>
                      </a:r>
                      <a:endParaRPr lang="en-US" altLang="zh-CN" sz="3300" b="0" i="0" u="none" strike="noStrike" dirty="0">
                        <a:solidFill>
                          <a:srgbClr val="000000"/>
                        </a:solidFill>
                        <a:effectLst/>
                        <a:latin typeface="微软雅黑" panose="020B0503020204020204" pitchFamily="34" charset="-122"/>
                        <a:ea typeface="微软雅黑" panose="020B0503020204020204" pitchFamily="34" charset="-122"/>
                      </a:endParaRPr>
                    </a:p>
                  </a:txBody>
                  <a:tcPr marL="22580" marR="22580" marT="22580" marB="0" anchor="ctr">
                    <a:solidFill>
                      <a:schemeClr val="bg1">
                        <a:lumMod val="95000"/>
                      </a:schemeClr>
                    </a:solidFill>
                  </a:tcPr>
                </a:tc>
                <a:extLst>
                  <a:ext uri="{0D108BD9-81ED-4DB2-BD59-A6C34878D82A}">
                    <a16:rowId xmlns:a16="http://schemas.microsoft.com/office/drawing/2014/main" val="10004"/>
                  </a:ext>
                </a:extLst>
              </a:tr>
              <a:tr h="1337283">
                <a:tc>
                  <a:txBody>
                    <a:bodyPr/>
                    <a:lstStyle/>
                    <a:p>
                      <a:pPr algn="ctr" fontAlgn="ctr"/>
                      <a:r>
                        <a:rPr lang="zh-CN" altLang="en-US" sz="3300" u="none" strike="noStrike" dirty="0">
                          <a:effectLst/>
                          <a:latin typeface="微软雅黑" panose="020B0503020204020204" pitchFamily="34" charset="-122"/>
                          <a:ea typeface="微软雅黑" panose="020B0503020204020204" pitchFamily="34" charset="-122"/>
                        </a:rPr>
                        <a:t>埃及</a:t>
                      </a:r>
                      <a:endParaRPr lang="zh-CN" altLang="en-US" sz="3300" b="0" i="0" u="none" strike="noStrike" dirty="0">
                        <a:solidFill>
                          <a:srgbClr val="000000"/>
                        </a:solidFill>
                        <a:effectLst/>
                        <a:latin typeface="微软雅黑" panose="020B0503020204020204" pitchFamily="34" charset="-122"/>
                        <a:ea typeface="微软雅黑" panose="020B0503020204020204" pitchFamily="34" charset="-122"/>
                      </a:endParaRPr>
                    </a:p>
                  </a:txBody>
                  <a:tcPr marL="22580" marR="22580" marT="22580" marB="0" anchor="ctr">
                    <a:solidFill>
                      <a:schemeClr val="bg1">
                        <a:lumMod val="95000"/>
                      </a:schemeClr>
                    </a:solidFill>
                  </a:tcPr>
                </a:tc>
                <a:tc>
                  <a:txBody>
                    <a:bodyPr/>
                    <a:lstStyle/>
                    <a:p>
                      <a:pPr algn="ctr" fontAlgn="ctr"/>
                      <a:r>
                        <a:rPr lang="en-US" altLang="zh-CN" sz="3300" u="none" strike="noStrike">
                          <a:effectLst/>
                          <a:latin typeface="微软雅黑" panose="020B0503020204020204" pitchFamily="34" charset="-122"/>
                          <a:ea typeface="微软雅黑" panose="020B0503020204020204" pitchFamily="34" charset="-122"/>
                        </a:rPr>
                        <a:t>3926</a:t>
                      </a:r>
                      <a:endParaRPr lang="en-US" altLang="zh-CN" sz="3300" b="0" i="0" u="none" strike="noStrike">
                        <a:solidFill>
                          <a:srgbClr val="000000"/>
                        </a:solidFill>
                        <a:effectLst/>
                        <a:latin typeface="微软雅黑" panose="020B0503020204020204" pitchFamily="34" charset="-122"/>
                        <a:ea typeface="微软雅黑" panose="020B0503020204020204" pitchFamily="34" charset="-122"/>
                      </a:endParaRPr>
                    </a:p>
                  </a:txBody>
                  <a:tcPr marL="22580" marR="22580" marT="22580" marB="0" anchor="ctr">
                    <a:solidFill>
                      <a:schemeClr val="bg1">
                        <a:lumMod val="95000"/>
                      </a:schemeClr>
                    </a:solidFill>
                  </a:tcPr>
                </a:tc>
                <a:tc>
                  <a:txBody>
                    <a:bodyPr/>
                    <a:lstStyle/>
                    <a:p>
                      <a:pPr algn="ctr" fontAlgn="ctr"/>
                      <a:r>
                        <a:rPr lang="en-US" altLang="zh-CN" sz="3300" u="none" strike="noStrike">
                          <a:effectLst/>
                          <a:latin typeface="微软雅黑" panose="020B0503020204020204" pitchFamily="34" charset="-122"/>
                          <a:ea typeface="微软雅黑" panose="020B0503020204020204" pitchFamily="34" charset="-122"/>
                        </a:rPr>
                        <a:t>0.61</a:t>
                      </a:r>
                      <a:endParaRPr lang="en-US" altLang="zh-CN" sz="3300" b="0" i="0" u="none" strike="noStrike">
                        <a:solidFill>
                          <a:srgbClr val="000000"/>
                        </a:solidFill>
                        <a:effectLst/>
                        <a:latin typeface="微软雅黑" panose="020B0503020204020204" pitchFamily="34" charset="-122"/>
                        <a:ea typeface="微软雅黑" panose="020B0503020204020204" pitchFamily="34" charset="-122"/>
                      </a:endParaRPr>
                    </a:p>
                  </a:txBody>
                  <a:tcPr marL="22580" marR="22580" marT="22580" marB="0" anchor="ctr">
                    <a:solidFill>
                      <a:schemeClr val="bg1">
                        <a:lumMod val="95000"/>
                      </a:schemeClr>
                    </a:solidFill>
                  </a:tcPr>
                </a:tc>
                <a:tc>
                  <a:txBody>
                    <a:bodyPr/>
                    <a:lstStyle/>
                    <a:p>
                      <a:pPr algn="ctr" fontAlgn="ctr"/>
                      <a:r>
                        <a:rPr lang="en-US" altLang="zh-CN" sz="3300" u="none" strike="noStrike" dirty="0">
                          <a:effectLst/>
                          <a:latin typeface="微软雅黑" panose="020B0503020204020204" pitchFamily="34" charset="-122"/>
                          <a:ea typeface="微软雅黑" panose="020B0503020204020204" pitchFamily="34" charset="-122"/>
                        </a:rPr>
                        <a:t>71.9%</a:t>
                      </a:r>
                      <a:endParaRPr lang="en-US" altLang="zh-CN" sz="3300" b="0" i="0" u="none" strike="noStrike" dirty="0">
                        <a:solidFill>
                          <a:srgbClr val="000000"/>
                        </a:solidFill>
                        <a:effectLst/>
                        <a:latin typeface="微软雅黑" panose="020B0503020204020204" pitchFamily="34" charset="-122"/>
                        <a:ea typeface="微软雅黑" panose="020B0503020204020204" pitchFamily="34" charset="-122"/>
                      </a:endParaRPr>
                    </a:p>
                  </a:txBody>
                  <a:tcPr marL="22580" marR="22580" marT="22580" marB="0" anchor="ctr">
                    <a:solidFill>
                      <a:schemeClr val="bg1">
                        <a:lumMod val="95000"/>
                      </a:schemeClr>
                    </a:solidFill>
                  </a:tcPr>
                </a:tc>
                <a:extLst>
                  <a:ext uri="{0D108BD9-81ED-4DB2-BD59-A6C34878D82A}">
                    <a16:rowId xmlns:a16="http://schemas.microsoft.com/office/drawing/2014/main" val="10005"/>
                  </a:ext>
                </a:extLst>
              </a:tr>
            </a:tbl>
          </a:graphicData>
        </a:graphic>
      </p:graphicFrame>
      <p:sp>
        <p:nvSpPr>
          <p:cNvPr id="22" name="object 52"/>
          <p:cNvSpPr txBox="1"/>
          <p:nvPr/>
        </p:nvSpPr>
        <p:spPr>
          <a:xfrm>
            <a:off x="19807181" y="6329802"/>
            <a:ext cx="9678750" cy="665822"/>
          </a:xfrm>
          <a:prstGeom prst="rect">
            <a:avLst/>
          </a:prstGeom>
        </p:spPr>
        <p:txBody>
          <a:bodyPr vert="horz" wrap="square" lIns="0" tIns="153542" rIns="0" bIns="0" rtlCol="0">
            <a:spAutoFit/>
          </a:bodyPr>
          <a:lstStyle/>
          <a:p>
            <a:pPr>
              <a:spcBef>
                <a:spcPts val="1205"/>
              </a:spcBef>
            </a:pPr>
            <a:r>
              <a:rPr lang="en-US" altLang="zh-CN" sz="3320"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2021</a:t>
            </a:r>
            <a:r>
              <a:rPr lang="zh-CN" altLang="en-US" sz="3320"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年非洲五大市场电商发展基础</a:t>
            </a:r>
            <a:endParaRPr lang="en-US" altLang="zh-CN" sz="3320"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3918620" y="2434966"/>
            <a:ext cx="25173108" cy="2300566"/>
          </a:xfrm>
          <a:prstGeom prst="rect">
            <a:avLst/>
          </a:prstGeom>
          <a:noFill/>
        </p:spPr>
        <p:txBody>
          <a:bodyPr wrap="square">
            <a:spAutoFit/>
          </a:bodyPr>
          <a:lstStyle/>
          <a:p>
            <a:pPr marL="29845" algn="just">
              <a:lnSpc>
                <a:spcPct val="150000"/>
              </a:lnSpc>
              <a:spcBef>
                <a:spcPts val="235"/>
              </a:spcBef>
            </a:pPr>
            <a:r>
              <a:rPr lang="zh-CN" altLang="en-US" sz="3320" dirty="0">
                <a:solidFill>
                  <a:schemeClr val="tx1">
                    <a:lumMod val="75000"/>
                    <a:lumOff val="25000"/>
                  </a:schemeClr>
                </a:solidFill>
                <a:latin typeface="微软雅黑" panose="020B0503020204020204" pitchFamily="34" charset="-122"/>
                <a:ea typeface="微软雅黑" panose="020B0503020204020204" pitchFamily="34" charset="-122"/>
              </a:rPr>
              <a:t>整体来看，非洲电商市场分散，物流、支付、网络基础设施落后，经济水平相对较低。目前，非洲电商主要以尼日利亚、埃及、南非、肯尼亚等几个国家发展相对领先，其长期市场潜力吸引了一批资本和全球创业者加入，同时本土电商平台也在市场红利期获得高速发展。在非洲，未来很长一段时间电商资源仍将向少数国家集聚，待发展成熟后，形成区域人才、技术、物流和资金枢纽，向周边辐射。</a:t>
            </a:r>
          </a:p>
        </p:txBody>
      </p:sp>
      <p:sp>
        <p:nvSpPr>
          <p:cNvPr id="6" name="五边形 5"/>
          <p:cNvSpPr/>
          <p:nvPr/>
        </p:nvSpPr>
        <p:spPr>
          <a:xfrm rot="10800000">
            <a:off x="30051327" y="3548729"/>
            <a:ext cx="655863" cy="1133861"/>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4265" dirty="0"/>
          </a:p>
        </p:txBody>
      </p:sp>
      <p:sp>
        <p:nvSpPr>
          <p:cNvPr id="9" name="文本框 8"/>
          <p:cNvSpPr txBox="1"/>
          <p:nvPr/>
        </p:nvSpPr>
        <p:spPr>
          <a:xfrm>
            <a:off x="3918620" y="15139349"/>
            <a:ext cx="8807668" cy="457176"/>
          </a:xfrm>
          <a:prstGeom prst="rect">
            <a:avLst/>
          </a:prstGeom>
          <a:noFill/>
        </p:spPr>
        <p:txBody>
          <a:bodyPr wrap="square" rtlCol="0">
            <a:spAutoFit/>
          </a:bodyPr>
          <a:lstStyle/>
          <a:p>
            <a:r>
              <a:rPr kumimoji="1" lang="zh-CN" altLang="en-US" sz="2370" dirty="0">
                <a:solidFill>
                  <a:schemeClr val="tx1">
                    <a:lumMod val="50000"/>
                    <a:lumOff val="50000"/>
                  </a:schemeClr>
                </a:solidFill>
                <a:latin typeface="微软雅黑" panose="020B0503020204020204" pitchFamily="34" charset="-122"/>
                <a:ea typeface="微软雅黑" panose="020B0503020204020204" pitchFamily="34" charset="-122"/>
              </a:rPr>
              <a:t>数据来源： </a:t>
            </a:r>
            <a:r>
              <a:rPr kumimoji="1" lang="en-GB" altLang="zh-CN" sz="2370" dirty="0">
                <a:solidFill>
                  <a:schemeClr val="tx1">
                    <a:lumMod val="50000"/>
                    <a:lumOff val="50000"/>
                  </a:schemeClr>
                </a:solidFill>
                <a:latin typeface="微软雅黑" panose="020B0503020204020204" pitchFamily="34" charset="-122"/>
                <a:ea typeface="微软雅黑" panose="020B0503020204020204" pitchFamily="34" charset="-122"/>
              </a:rPr>
              <a:t>Statista</a:t>
            </a:r>
          </a:p>
        </p:txBody>
      </p:sp>
    </p:spTree>
    <p:extLst>
      <p:ext uri="{BB962C8B-B14F-4D97-AF65-F5344CB8AC3E}">
        <p14:creationId xmlns:p14="http://schemas.microsoft.com/office/powerpoint/2010/main" val="315667226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txBox="1"/>
          <p:nvPr/>
        </p:nvSpPr>
        <p:spPr>
          <a:xfrm>
            <a:off x="12509830" y="5338089"/>
            <a:ext cx="1132010" cy="1199292"/>
          </a:xfrm>
          <a:prstGeom prst="rect">
            <a:avLst/>
          </a:prstGeom>
        </p:spPr>
        <p:txBody>
          <a:bodyPr vert="horz" wrap="square" lIns="0" tIns="31612" rIns="0" bIns="0" rtlCol="0">
            <a:spAutoFit/>
          </a:bodyPr>
          <a:lstStyle/>
          <a:p>
            <a:pPr marL="29845">
              <a:spcBef>
                <a:spcPts val="250"/>
              </a:spcBef>
            </a:pPr>
            <a:r>
              <a:rPr sz="7585" b="1" spc="-12" dirty="0">
                <a:solidFill>
                  <a:srgbClr val="FFFFFF"/>
                </a:solidFill>
                <a:latin typeface="Arial" panose="020B0604020202020204"/>
                <a:cs typeface="Arial" panose="020B0604020202020204"/>
              </a:rPr>
              <a:t>01</a:t>
            </a:r>
            <a:endParaRPr sz="7585">
              <a:latin typeface="Arial" panose="020B0604020202020204"/>
              <a:cs typeface="Arial" panose="020B0604020202020204"/>
            </a:endParaRPr>
          </a:p>
        </p:txBody>
      </p:sp>
      <p:sp>
        <p:nvSpPr>
          <p:cNvPr id="16" name="object 16"/>
          <p:cNvSpPr txBox="1"/>
          <p:nvPr/>
        </p:nvSpPr>
        <p:spPr>
          <a:xfrm>
            <a:off x="12452023" y="11372364"/>
            <a:ext cx="1130502" cy="1199292"/>
          </a:xfrm>
          <a:prstGeom prst="rect">
            <a:avLst/>
          </a:prstGeom>
        </p:spPr>
        <p:txBody>
          <a:bodyPr vert="horz" wrap="square" lIns="0" tIns="31612" rIns="0" bIns="0" rtlCol="0">
            <a:spAutoFit/>
          </a:bodyPr>
          <a:lstStyle/>
          <a:p>
            <a:pPr marL="29845">
              <a:spcBef>
                <a:spcPts val="250"/>
              </a:spcBef>
            </a:pPr>
            <a:r>
              <a:rPr sz="7585" b="1" spc="-24" dirty="0">
                <a:solidFill>
                  <a:srgbClr val="FFFFFF"/>
                </a:solidFill>
                <a:latin typeface="Arial" panose="020B0604020202020204"/>
                <a:cs typeface="Arial" panose="020B0604020202020204"/>
              </a:rPr>
              <a:t>02</a:t>
            </a:r>
            <a:endParaRPr sz="7585">
              <a:latin typeface="Arial" panose="020B0604020202020204"/>
              <a:cs typeface="Arial" panose="020B0604020202020204"/>
            </a:endParaRPr>
          </a:p>
        </p:txBody>
      </p:sp>
      <p:sp>
        <p:nvSpPr>
          <p:cNvPr id="17" name="object 17"/>
          <p:cNvSpPr txBox="1"/>
          <p:nvPr/>
        </p:nvSpPr>
        <p:spPr>
          <a:xfrm>
            <a:off x="18793988" y="5332369"/>
            <a:ext cx="1130502" cy="1199292"/>
          </a:xfrm>
          <a:prstGeom prst="rect">
            <a:avLst/>
          </a:prstGeom>
        </p:spPr>
        <p:txBody>
          <a:bodyPr vert="horz" wrap="square" lIns="0" tIns="31612" rIns="0" bIns="0" rtlCol="0">
            <a:spAutoFit/>
          </a:bodyPr>
          <a:lstStyle/>
          <a:p>
            <a:pPr marL="29845">
              <a:spcBef>
                <a:spcPts val="250"/>
              </a:spcBef>
            </a:pPr>
            <a:r>
              <a:rPr sz="7585" b="1" spc="-24" dirty="0">
                <a:solidFill>
                  <a:srgbClr val="FFFFFF"/>
                </a:solidFill>
                <a:latin typeface="Arial" panose="020B0604020202020204"/>
                <a:cs typeface="Arial" panose="020B0604020202020204"/>
              </a:rPr>
              <a:t>03</a:t>
            </a:r>
            <a:endParaRPr sz="7585">
              <a:latin typeface="Arial" panose="020B0604020202020204"/>
              <a:cs typeface="Arial" panose="020B0604020202020204"/>
            </a:endParaRPr>
          </a:p>
        </p:txBody>
      </p:sp>
      <p:sp>
        <p:nvSpPr>
          <p:cNvPr id="18" name="object 18"/>
          <p:cNvSpPr txBox="1"/>
          <p:nvPr/>
        </p:nvSpPr>
        <p:spPr>
          <a:xfrm>
            <a:off x="18907189" y="11383019"/>
            <a:ext cx="1130502" cy="1197772"/>
          </a:xfrm>
          <a:prstGeom prst="rect">
            <a:avLst/>
          </a:prstGeom>
        </p:spPr>
        <p:txBody>
          <a:bodyPr vert="horz" wrap="square" lIns="0" tIns="30107" rIns="0" bIns="0" rtlCol="0">
            <a:spAutoFit/>
          </a:bodyPr>
          <a:lstStyle/>
          <a:p>
            <a:pPr marL="29845">
              <a:spcBef>
                <a:spcPts val="235"/>
              </a:spcBef>
            </a:pPr>
            <a:r>
              <a:rPr sz="7585" b="1" spc="-24" dirty="0">
                <a:solidFill>
                  <a:srgbClr val="FFFFFF"/>
                </a:solidFill>
                <a:latin typeface="Arial" panose="020B0604020202020204"/>
                <a:cs typeface="Arial" panose="020B0604020202020204"/>
              </a:rPr>
              <a:t>04</a:t>
            </a:r>
            <a:endParaRPr sz="7585">
              <a:latin typeface="Arial" panose="020B0604020202020204"/>
              <a:cs typeface="Arial" panose="020B0604020202020204"/>
            </a:endParaRPr>
          </a:p>
        </p:txBody>
      </p:sp>
      <p:sp>
        <p:nvSpPr>
          <p:cNvPr id="26" name="标题 9"/>
          <p:cNvSpPr txBox="1"/>
          <p:nvPr/>
        </p:nvSpPr>
        <p:spPr>
          <a:xfrm>
            <a:off x="3891571" y="1189126"/>
            <a:ext cx="21233263" cy="15321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5690" b="1" dirty="0">
                <a:solidFill>
                  <a:srgbClr val="4472C5"/>
                </a:solidFill>
                <a:latin typeface="微软雅黑" panose="020B0503020204020204" pitchFamily="34" charset="-122"/>
                <a:ea typeface="微软雅黑" panose="020B0503020204020204" pitchFamily="34" charset="-122"/>
              </a:rPr>
              <a:t>主要市场特征 </a:t>
            </a:r>
            <a:r>
              <a:rPr lang="en-US" altLang="zh-CN" sz="5690" b="1" dirty="0">
                <a:solidFill>
                  <a:srgbClr val="4472C5"/>
                </a:solidFill>
                <a:latin typeface="微软雅黑" panose="020B0503020204020204" pitchFamily="34" charset="-122"/>
                <a:ea typeface="微软雅黑" panose="020B0503020204020204" pitchFamily="34" charset="-122"/>
              </a:rPr>
              <a:t>– </a:t>
            </a:r>
            <a:r>
              <a:rPr lang="zh-CN" altLang="en-US" sz="5690" b="1" dirty="0">
                <a:solidFill>
                  <a:srgbClr val="4472C5"/>
                </a:solidFill>
                <a:latin typeface="微软雅黑" panose="020B0503020204020204" pitchFamily="34" charset="-122"/>
                <a:ea typeface="微软雅黑" panose="020B0503020204020204" pitchFamily="34" charset="-122"/>
              </a:rPr>
              <a:t>中东地区：大部分电商购物为跨境消费</a:t>
            </a:r>
          </a:p>
        </p:txBody>
      </p:sp>
      <p:grpSp>
        <p:nvGrpSpPr>
          <p:cNvPr id="27" name="组合 26"/>
          <p:cNvGrpSpPr/>
          <p:nvPr/>
        </p:nvGrpSpPr>
        <p:grpSpPr>
          <a:xfrm>
            <a:off x="2576657" y="932928"/>
            <a:ext cx="1051369" cy="1192306"/>
            <a:chOff x="296" y="268"/>
            <a:chExt cx="627" cy="711"/>
          </a:xfrm>
        </p:grpSpPr>
        <p:sp>
          <p:nvSpPr>
            <p:cNvPr id="28" name="Freeform 5"/>
            <p:cNvSpPr/>
            <p:nvPr userDrawn="1"/>
          </p:nvSpPr>
          <p:spPr bwMode="auto">
            <a:xfrm>
              <a:off x="296" y="268"/>
              <a:ext cx="627" cy="711"/>
            </a:xfrm>
            <a:custGeom>
              <a:avLst/>
              <a:gdLst>
                <a:gd name="T0" fmla="*/ 53 w 435"/>
                <a:gd name="T1" fmla="*/ 486 h 492"/>
                <a:gd name="T2" fmla="*/ 18 w 435"/>
                <a:gd name="T3" fmla="*/ 486 h 492"/>
                <a:gd name="T4" fmla="*/ 0 w 435"/>
                <a:gd name="T5" fmla="*/ 456 h 492"/>
                <a:gd name="T6" fmla="*/ 0 w 435"/>
                <a:gd name="T7" fmla="*/ 36 h 492"/>
                <a:gd name="T8" fmla="*/ 18 w 435"/>
                <a:gd name="T9" fmla="*/ 6 h 492"/>
                <a:gd name="T10" fmla="*/ 53 w 435"/>
                <a:gd name="T11" fmla="*/ 6 h 492"/>
                <a:gd name="T12" fmla="*/ 418 w 435"/>
                <a:gd name="T13" fmla="*/ 216 h 492"/>
                <a:gd name="T14" fmla="*/ 435 w 435"/>
                <a:gd name="T15" fmla="*/ 246 h 492"/>
                <a:gd name="T16" fmla="*/ 418 w 435"/>
                <a:gd name="T17" fmla="*/ 276 h 492"/>
                <a:gd name="T18" fmla="*/ 53 w 435"/>
                <a:gd name="T19" fmla="*/ 48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92">
                  <a:moveTo>
                    <a:pt x="53" y="486"/>
                  </a:moveTo>
                  <a:cubicBezTo>
                    <a:pt x="42" y="492"/>
                    <a:pt x="29" y="492"/>
                    <a:pt x="18" y="486"/>
                  </a:cubicBezTo>
                  <a:cubicBezTo>
                    <a:pt x="7" y="480"/>
                    <a:pt x="0" y="468"/>
                    <a:pt x="0" y="456"/>
                  </a:cubicBezTo>
                  <a:cubicBezTo>
                    <a:pt x="0" y="36"/>
                    <a:pt x="0" y="36"/>
                    <a:pt x="0" y="36"/>
                  </a:cubicBezTo>
                  <a:cubicBezTo>
                    <a:pt x="0" y="24"/>
                    <a:pt x="7" y="12"/>
                    <a:pt x="18" y="6"/>
                  </a:cubicBezTo>
                  <a:cubicBezTo>
                    <a:pt x="29" y="0"/>
                    <a:pt x="42" y="0"/>
                    <a:pt x="53" y="6"/>
                  </a:cubicBezTo>
                  <a:cubicBezTo>
                    <a:pt x="418" y="216"/>
                    <a:pt x="418" y="216"/>
                    <a:pt x="418" y="216"/>
                  </a:cubicBezTo>
                  <a:cubicBezTo>
                    <a:pt x="429" y="222"/>
                    <a:pt x="435" y="233"/>
                    <a:pt x="435" y="246"/>
                  </a:cubicBezTo>
                  <a:cubicBezTo>
                    <a:pt x="435" y="258"/>
                    <a:pt x="429" y="270"/>
                    <a:pt x="418" y="276"/>
                  </a:cubicBezTo>
                  <a:cubicBezTo>
                    <a:pt x="53" y="486"/>
                    <a:pt x="53" y="486"/>
                    <a:pt x="53" y="486"/>
                  </a:cubicBezTo>
                </a:path>
              </a:pathLst>
            </a:custGeom>
            <a:solidFill>
              <a:srgbClr val="4472C5"/>
            </a:solidFill>
            <a:ln>
              <a:noFill/>
            </a:ln>
            <a:extLst>
              <a:ext uri="{91240B29-F687-4F45-9708-019B960494DF}">
                <a14:hiddenLine xmlns:a14="http://schemas.microsoft.com/office/drawing/2010/main" w="9525">
                  <a:solidFill>
                    <a:srgbClr val="000000"/>
                  </a:solidFill>
                  <a:round/>
                </a14:hiddenLine>
              </a:ext>
            </a:extLst>
          </p:spPr>
          <p:txBody>
            <a:bodyPr vert="horz" wrap="square" lIns="216768" tIns="108384" rIns="216768" bIns="108384" numCol="1" anchor="t" anchorCtr="0" compatLnSpc="1"/>
            <a:lstStyle/>
            <a:p>
              <a:endParaRPr lang="zh-CN" altLang="en-US" sz="4265">
                <a:latin typeface="inpin heiti" panose="00000500000000000000" pitchFamily="2" charset="-122"/>
                <a:ea typeface="inpin heiti" panose="00000500000000000000" pitchFamily="2" charset="-122"/>
                <a:sym typeface="inpin heiti" panose="00000500000000000000" pitchFamily="2" charset="-122"/>
              </a:endParaRPr>
            </a:p>
          </p:txBody>
        </p:sp>
        <p:sp>
          <p:nvSpPr>
            <p:cNvPr id="29" name="Freeform 5"/>
            <p:cNvSpPr/>
            <p:nvPr userDrawn="1"/>
          </p:nvSpPr>
          <p:spPr bwMode="auto">
            <a:xfrm>
              <a:off x="534" y="537"/>
              <a:ext cx="389" cy="442"/>
            </a:xfrm>
            <a:custGeom>
              <a:avLst/>
              <a:gdLst>
                <a:gd name="T0" fmla="*/ 53 w 435"/>
                <a:gd name="T1" fmla="*/ 486 h 492"/>
                <a:gd name="T2" fmla="*/ 18 w 435"/>
                <a:gd name="T3" fmla="*/ 486 h 492"/>
                <a:gd name="T4" fmla="*/ 0 w 435"/>
                <a:gd name="T5" fmla="*/ 456 h 492"/>
                <a:gd name="T6" fmla="*/ 0 w 435"/>
                <a:gd name="T7" fmla="*/ 36 h 492"/>
                <a:gd name="T8" fmla="*/ 18 w 435"/>
                <a:gd name="T9" fmla="*/ 6 h 492"/>
                <a:gd name="T10" fmla="*/ 53 w 435"/>
                <a:gd name="T11" fmla="*/ 6 h 492"/>
                <a:gd name="T12" fmla="*/ 418 w 435"/>
                <a:gd name="T13" fmla="*/ 216 h 492"/>
                <a:gd name="T14" fmla="*/ 435 w 435"/>
                <a:gd name="T15" fmla="*/ 246 h 492"/>
                <a:gd name="T16" fmla="*/ 418 w 435"/>
                <a:gd name="T17" fmla="*/ 276 h 492"/>
                <a:gd name="T18" fmla="*/ 53 w 435"/>
                <a:gd name="T19" fmla="*/ 48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92">
                  <a:moveTo>
                    <a:pt x="53" y="486"/>
                  </a:moveTo>
                  <a:cubicBezTo>
                    <a:pt x="42" y="492"/>
                    <a:pt x="29" y="492"/>
                    <a:pt x="18" y="486"/>
                  </a:cubicBezTo>
                  <a:cubicBezTo>
                    <a:pt x="7" y="480"/>
                    <a:pt x="0" y="468"/>
                    <a:pt x="0" y="456"/>
                  </a:cubicBezTo>
                  <a:cubicBezTo>
                    <a:pt x="0" y="36"/>
                    <a:pt x="0" y="36"/>
                    <a:pt x="0" y="36"/>
                  </a:cubicBezTo>
                  <a:cubicBezTo>
                    <a:pt x="0" y="24"/>
                    <a:pt x="7" y="12"/>
                    <a:pt x="18" y="6"/>
                  </a:cubicBezTo>
                  <a:cubicBezTo>
                    <a:pt x="29" y="0"/>
                    <a:pt x="42" y="0"/>
                    <a:pt x="53" y="6"/>
                  </a:cubicBezTo>
                  <a:cubicBezTo>
                    <a:pt x="418" y="216"/>
                    <a:pt x="418" y="216"/>
                    <a:pt x="418" y="216"/>
                  </a:cubicBezTo>
                  <a:cubicBezTo>
                    <a:pt x="429" y="222"/>
                    <a:pt x="435" y="233"/>
                    <a:pt x="435" y="246"/>
                  </a:cubicBezTo>
                  <a:cubicBezTo>
                    <a:pt x="435" y="258"/>
                    <a:pt x="429" y="270"/>
                    <a:pt x="418" y="276"/>
                  </a:cubicBezTo>
                  <a:cubicBezTo>
                    <a:pt x="53" y="486"/>
                    <a:pt x="53" y="486"/>
                    <a:pt x="53" y="48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216768" tIns="108384" rIns="216768" bIns="108384" numCol="1" anchor="t" anchorCtr="0" compatLnSpc="1"/>
            <a:lstStyle/>
            <a:p>
              <a:endParaRPr lang="zh-CN" altLang="en-US" sz="4265">
                <a:latin typeface="inpin heiti" panose="00000500000000000000" pitchFamily="2" charset="-122"/>
                <a:ea typeface="inpin heiti" panose="00000500000000000000" pitchFamily="2" charset="-122"/>
                <a:sym typeface="inpin heiti" panose="00000500000000000000" pitchFamily="2" charset="-122"/>
              </a:endParaRPr>
            </a:p>
          </p:txBody>
        </p:sp>
      </p:grpSp>
      <p:graphicFrame>
        <p:nvGraphicFramePr>
          <p:cNvPr id="2" name="图表 1"/>
          <p:cNvGraphicFramePr/>
          <p:nvPr/>
        </p:nvGraphicFramePr>
        <p:xfrm>
          <a:off x="3338524" y="8128794"/>
          <a:ext cx="9113499" cy="6503035"/>
        </p:xfrm>
        <a:graphic>
          <a:graphicData uri="http://schemas.openxmlformats.org/drawingml/2006/chart">
            <c:chart xmlns:c="http://schemas.openxmlformats.org/drawingml/2006/chart" xmlns:r="http://schemas.openxmlformats.org/officeDocument/2006/relationships" r:id="rId2"/>
          </a:graphicData>
        </a:graphic>
      </p:graphicFrame>
      <p:sp>
        <p:nvSpPr>
          <p:cNvPr id="4" name="object 52"/>
          <p:cNvSpPr txBox="1"/>
          <p:nvPr/>
        </p:nvSpPr>
        <p:spPr>
          <a:xfrm>
            <a:off x="4305109" y="6849262"/>
            <a:ext cx="9678750" cy="592854"/>
          </a:xfrm>
          <a:prstGeom prst="rect">
            <a:avLst/>
          </a:prstGeom>
        </p:spPr>
        <p:txBody>
          <a:bodyPr vert="horz" wrap="square" lIns="0" tIns="153542" rIns="0" bIns="0" rtlCol="0">
            <a:spAutoFit/>
          </a:bodyPr>
          <a:lstStyle/>
          <a:p>
            <a:pPr>
              <a:spcBef>
                <a:spcPts val="1205"/>
              </a:spcBef>
            </a:pPr>
            <a:r>
              <a:rPr lang="en-US" altLang="zh-CN" sz="2845"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2020</a:t>
            </a:r>
            <a:r>
              <a:rPr lang="zh-CN" altLang="en-US" sz="2845"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年中东地区电商交易额达到</a:t>
            </a:r>
            <a:r>
              <a:rPr lang="en-US" altLang="zh-CN" sz="2845"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554</a:t>
            </a:r>
            <a:r>
              <a:rPr lang="zh-CN" altLang="en-US" sz="2845"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亿美元</a:t>
            </a:r>
            <a:endParaRPr lang="en-US" altLang="zh-CN" sz="2845"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5" name="图表 4"/>
          <p:cNvGraphicFramePr/>
          <p:nvPr/>
        </p:nvGraphicFramePr>
        <p:xfrm>
          <a:off x="12452024" y="8079170"/>
          <a:ext cx="8371996" cy="6503035"/>
        </p:xfrm>
        <a:graphic>
          <a:graphicData uri="http://schemas.openxmlformats.org/drawingml/2006/chart">
            <c:chart xmlns:c="http://schemas.openxmlformats.org/drawingml/2006/chart" xmlns:r="http://schemas.openxmlformats.org/officeDocument/2006/relationships" r:id="rId3"/>
          </a:graphicData>
        </a:graphic>
      </p:graphicFrame>
      <p:sp>
        <p:nvSpPr>
          <p:cNvPr id="12" name="object 52"/>
          <p:cNvSpPr txBox="1"/>
          <p:nvPr/>
        </p:nvSpPr>
        <p:spPr>
          <a:xfrm>
            <a:off x="13641840" y="6852936"/>
            <a:ext cx="9678750" cy="592854"/>
          </a:xfrm>
          <a:prstGeom prst="rect">
            <a:avLst/>
          </a:prstGeom>
        </p:spPr>
        <p:txBody>
          <a:bodyPr vert="horz" wrap="square" lIns="0" tIns="153542" rIns="0" bIns="0" rtlCol="0">
            <a:spAutoFit/>
          </a:bodyPr>
          <a:lstStyle/>
          <a:p>
            <a:pPr>
              <a:spcBef>
                <a:spcPts val="1205"/>
              </a:spcBef>
            </a:pPr>
            <a:r>
              <a:rPr lang="en-US" altLang="zh-CN" sz="2845" b="1" dirty="0">
                <a:solidFill>
                  <a:srgbClr val="FFCE4D"/>
                </a:solidFill>
                <a:latin typeface="微软雅黑" panose="020B0503020204020204" pitchFamily="34" charset="-122"/>
                <a:ea typeface="微软雅黑" panose="020B0503020204020204" pitchFamily="34" charset="-122"/>
                <a:cs typeface="微软雅黑" panose="020B0503020204020204" pitchFamily="34" charset="-122"/>
              </a:rPr>
              <a:t>2021</a:t>
            </a:r>
            <a:r>
              <a:rPr lang="zh-CN" altLang="en-US" sz="2845" b="1" dirty="0">
                <a:solidFill>
                  <a:srgbClr val="FFCE4D"/>
                </a:solidFill>
                <a:latin typeface="微软雅黑" panose="020B0503020204020204" pitchFamily="34" charset="-122"/>
                <a:ea typeface="微软雅黑" panose="020B0503020204020204" pitchFamily="34" charset="-122"/>
                <a:cs typeface="微软雅黑" panose="020B0503020204020204" pitchFamily="34" charset="-122"/>
              </a:rPr>
              <a:t>年中东地区电商占零售比例情况</a:t>
            </a:r>
            <a:endParaRPr lang="en-US" altLang="zh-CN" sz="2845" b="1" dirty="0">
              <a:solidFill>
                <a:srgbClr val="FFCE4D"/>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13" name="图表 12"/>
          <p:cNvGraphicFramePr/>
          <p:nvPr/>
        </p:nvGraphicFramePr>
        <p:xfrm>
          <a:off x="21073662" y="7718521"/>
          <a:ext cx="8371996" cy="6863684"/>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52"/>
          <p:cNvSpPr txBox="1"/>
          <p:nvPr/>
        </p:nvSpPr>
        <p:spPr>
          <a:xfrm>
            <a:off x="21754214" y="6852936"/>
            <a:ext cx="7973929" cy="592854"/>
          </a:xfrm>
          <a:prstGeom prst="rect">
            <a:avLst/>
          </a:prstGeom>
        </p:spPr>
        <p:txBody>
          <a:bodyPr vert="horz" wrap="square" lIns="0" tIns="153542" rIns="0" bIns="0" rtlCol="0">
            <a:spAutoFit/>
          </a:bodyPr>
          <a:lstStyle/>
          <a:p>
            <a:pPr>
              <a:spcBef>
                <a:spcPts val="1205"/>
              </a:spcBef>
            </a:pPr>
            <a:r>
              <a:rPr lang="en-US" altLang="zh-CN" sz="2845" b="1"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rPr>
              <a:t>2020</a:t>
            </a:r>
            <a:r>
              <a:rPr lang="zh-CN" altLang="en-US" sz="2845" b="1"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rPr>
              <a:t>年中东地区电商用户人均消费</a:t>
            </a:r>
            <a:r>
              <a:rPr lang="en-US" altLang="zh-CN" sz="2845" b="1"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rPr>
              <a:t>817</a:t>
            </a:r>
            <a:r>
              <a:rPr lang="zh-CN" altLang="en-US" sz="2845" b="1"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rPr>
              <a:t>美元</a:t>
            </a:r>
            <a:endParaRPr lang="en-US" altLang="zh-CN" sz="2845" b="1"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3918620" y="2434966"/>
            <a:ext cx="25173108" cy="3066737"/>
          </a:xfrm>
          <a:prstGeom prst="rect">
            <a:avLst/>
          </a:prstGeom>
          <a:noFill/>
        </p:spPr>
        <p:txBody>
          <a:bodyPr wrap="square">
            <a:spAutoFit/>
          </a:bodyPr>
          <a:lstStyle/>
          <a:p>
            <a:pPr marL="29845" algn="just">
              <a:lnSpc>
                <a:spcPct val="150000"/>
              </a:lnSpc>
              <a:spcBef>
                <a:spcPts val="235"/>
              </a:spcBef>
            </a:pPr>
            <a:r>
              <a:rPr lang="zh-CN" altLang="en-US" sz="3320" dirty="0">
                <a:solidFill>
                  <a:schemeClr val="tx1">
                    <a:lumMod val="75000"/>
                    <a:lumOff val="25000"/>
                  </a:schemeClr>
                </a:solidFill>
                <a:latin typeface="微软雅黑" panose="020B0503020204020204" pitchFamily="34" charset="-122"/>
                <a:ea typeface="微软雅黑" panose="020B0503020204020204" pitchFamily="34" charset="-122"/>
              </a:rPr>
              <a:t>中东地区电商处于高速发展期。其中，以沙特阿拉伯、阿联酋、卡塔尔为代表的海湾国家，凭借极高的个人消费能力，形成了规模较大的区域市场。在中东，由于海湾国家之间自由贸易，大部分电商购物是跨国别的。目前，亚马逊收购</a:t>
            </a:r>
            <a:r>
              <a:rPr lang="en-GB" altLang="zh-CN" sz="3320" dirty="0">
                <a:solidFill>
                  <a:schemeClr val="tx1">
                    <a:lumMod val="75000"/>
                    <a:lumOff val="25000"/>
                  </a:schemeClr>
                </a:solidFill>
                <a:latin typeface="微软雅黑" panose="020B0503020204020204" pitchFamily="34" charset="-122"/>
                <a:ea typeface="微软雅黑" panose="020B0503020204020204" pitchFamily="34" charset="-122"/>
              </a:rPr>
              <a:t>Souq</a:t>
            </a:r>
            <a:r>
              <a:rPr lang="zh-CN" altLang="en-US" sz="3320" dirty="0">
                <a:solidFill>
                  <a:schemeClr val="tx1">
                    <a:lumMod val="75000"/>
                    <a:lumOff val="25000"/>
                  </a:schemeClr>
                </a:solidFill>
                <a:latin typeface="微软雅黑" panose="020B0503020204020204" pitchFamily="34" charset="-122"/>
                <a:ea typeface="微软雅黑" panose="020B0503020204020204" pitchFamily="34" charset="-122"/>
              </a:rPr>
              <a:t>之后，成为当地最大的综合型电商平台，与阿拉伯本地平台</a:t>
            </a:r>
            <a:r>
              <a:rPr lang="en-GB" altLang="zh-CN" sz="3320" dirty="0">
                <a:solidFill>
                  <a:schemeClr val="tx1">
                    <a:lumMod val="75000"/>
                    <a:lumOff val="25000"/>
                  </a:schemeClr>
                </a:solidFill>
                <a:latin typeface="微软雅黑" panose="020B0503020204020204" pitchFamily="34" charset="-122"/>
                <a:ea typeface="微软雅黑" panose="020B0503020204020204" pitchFamily="34" charset="-122"/>
              </a:rPr>
              <a:t>Noon</a:t>
            </a:r>
            <a:r>
              <a:rPr lang="zh-CN" altLang="en-US" sz="3320" dirty="0">
                <a:solidFill>
                  <a:schemeClr val="tx1">
                    <a:lumMod val="75000"/>
                    <a:lumOff val="25000"/>
                  </a:schemeClr>
                </a:solidFill>
                <a:latin typeface="微软雅黑" panose="020B0503020204020204" pitchFamily="34" charset="-122"/>
                <a:ea typeface="微软雅黑" panose="020B0503020204020204" pitchFamily="34" charset="-122"/>
              </a:rPr>
              <a:t>形成两强局面，两大平台在物流、支付等基础设施层面展开竞争。此外，垂直类平台如</a:t>
            </a:r>
            <a:r>
              <a:rPr lang="en-GB" altLang="zh-CN" sz="3320" dirty="0" err="1">
                <a:solidFill>
                  <a:schemeClr val="tx1">
                    <a:lumMod val="75000"/>
                    <a:lumOff val="25000"/>
                  </a:schemeClr>
                </a:solidFill>
                <a:latin typeface="微软雅黑" panose="020B0503020204020204" pitchFamily="34" charset="-122"/>
                <a:ea typeface="微软雅黑" panose="020B0503020204020204" pitchFamily="34" charset="-122"/>
              </a:rPr>
              <a:t>Shein</a:t>
            </a:r>
            <a:r>
              <a:rPr lang="zh-CN" altLang="en-GB" sz="3320" dirty="0">
                <a:solidFill>
                  <a:schemeClr val="tx1">
                    <a:lumMod val="75000"/>
                    <a:lumOff val="25000"/>
                  </a:schemeClr>
                </a:solidFill>
                <a:latin typeface="微软雅黑" panose="020B0503020204020204" pitchFamily="34" charset="-122"/>
                <a:ea typeface="微软雅黑" panose="020B0503020204020204" pitchFamily="34" charset="-122"/>
              </a:rPr>
              <a:t>、</a:t>
            </a:r>
            <a:r>
              <a:rPr lang="en-GB" altLang="zh-CN" sz="3320" dirty="0" err="1">
                <a:solidFill>
                  <a:schemeClr val="tx1">
                    <a:lumMod val="75000"/>
                    <a:lumOff val="25000"/>
                  </a:schemeClr>
                </a:solidFill>
                <a:latin typeface="微软雅黑" panose="020B0503020204020204" pitchFamily="34" charset="-122"/>
                <a:ea typeface="微软雅黑" panose="020B0503020204020204" pitchFamily="34" charset="-122"/>
              </a:rPr>
              <a:t>Mumzworld</a:t>
            </a:r>
            <a:r>
              <a:rPr lang="zh-CN" altLang="en-GB" sz="332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3320" dirty="0">
                <a:solidFill>
                  <a:schemeClr val="tx1">
                    <a:lumMod val="75000"/>
                    <a:lumOff val="25000"/>
                  </a:schemeClr>
                </a:solidFill>
                <a:latin typeface="微软雅黑" panose="020B0503020204020204" pitchFamily="34" charset="-122"/>
                <a:ea typeface="微软雅黑" panose="020B0503020204020204" pitchFamily="34" charset="-122"/>
              </a:rPr>
              <a:t>均呈现出较强发展劲头。</a:t>
            </a:r>
          </a:p>
        </p:txBody>
      </p:sp>
      <p:sp>
        <p:nvSpPr>
          <p:cNvPr id="6" name="五边形 5"/>
          <p:cNvSpPr/>
          <p:nvPr/>
        </p:nvSpPr>
        <p:spPr>
          <a:xfrm rot="10800000">
            <a:off x="30051327" y="3548729"/>
            <a:ext cx="655863" cy="1133861"/>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4265" dirty="0"/>
          </a:p>
        </p:txBody>
      </p:sp>
      <p:sp>
        <p:nvSpPr>
          <p:cNvPr id="7" name="文本框 6"/>
          <p:cNvSpPr txBox="1"/>
          <p:nvPr/>
        </p:nvSpPr>
        <p:spPr>
          <a:xfrm>
            <a:off x="3918620" y="15139349"/>
            <a:ext cx="8807668" cy="457176"/>
          </a:xfrm>
          <a:prstGeom prst="rect">
            <a:avLst/>
          </a:prstGeom>
          <a:noFill/>
        </p:spPr>
        <p:txBody>
          <a:bodyPr wrap="square" rtlCol="0">
            <a:spAutoFit/>
          </a:bodyPr>
          <a:lstStyle/>
          <a:p>
            <a:r>
              <a:rPr kumimoji="1" lang="zh-CN" altLang="en-US" sz="2370" dirty="0">
                <a:solidFill>
                  <a:schemeClr val="tx1">
                    <a:lumMod val="50000"/>
                    <a:lumOff val="50000"/>
                  </a:schemeClr>
                </a:solidFill>
                <a:latin typeface="微软雅黑" panose="020B0503020204020204" pitchFamily="34" charset="-122"/>
                <a:ea typeface="微软雅黑" panose="020B0503020204020204" pitchFamily="34" charset="-122"/>
              </a:rPr>
              <a:t>数据来源： 公开资料整理</a:t>
            </a:r>
            <a:endParaRPr kumimoji="1" lang="en-GB" altLang="zh-CN" sz="237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42821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object 44"/>
          <p:cNvSpPr txBox="1"/>
          <p:nvPr/>
        </p:nvSpPr>
        <p:spPr>
          <a:xfrm>
            <a:off x="21869559" y="3834426"/>
            <a:ext cx="3588712" cy="612566"/>
          </a:xfrm>
          <a:prstGeom prst="rect">
            <a:avLst/>
          </a:prstGeom>
        </p:spPr>
        <p:txBody>
          <a:bodyPr vert="horz" wrap="square" lIns="0" tIns="28601" rIns="0" bIns="0" rtlCol="0">
            <a:spAutoFit/>
          </a:bodyPr>
          <a:lstStyle/>
          <a:p>
            <a:pPr marL="29845">
              <a:spcBef>
                <a:spcPts val="225"/>
              </a:spcBef>
            </a:pPr>
            <a:r>
              <a:rPr lang="zh-CN" altLang="en-US" sz="3795" b="1" spc="-12" dirty="0">
                <a:solidFill>
                  <a:srgbClr val="FFFFFF"/>
                </a:solidFill>
                <a:latin typeface="微软雅黑" panose="020B0503020204020204" pitchFamily="34" charset="-122"/>
                <a:ea typeface="微软雅黑" panose="020B0503020204020204" pitchFamily="34" charset="-122"/>
                <a:cs typeface="Arial" panose="020B0604020202020204"/>
              </a:rPr>
              <a:t>韩国</a:t>
            </a:r>
            <a:endParaRPr sz="3795" dirty="0">
              <a:latin typeface="微软雅黑" panose="020B0503020204020204" pitchFamily="34" charset="-122"/>
              <a:ea typeface="微软雅黑" panose="020B0503020204020204" pitchFamily="34" charset="-122"/>
              <a:cs typeface="Arial" panose="020B0604020202020204"/>
            </a:endParaRPr>
          </a:p>
        </p:txBody>
      </p:sp>
      <p:grpSp>
        <p:nvGrpSpPr>
          <p:cNvPr id="128" name="组合 127"/>
          <p:cNvGrpSpPr/>
          <p:nvPr/>
        </p:nvGrpSpPr>
        <p:grpSpPr>
          <a:xfrm>
            <a:off x="2576657" y="932928"/>
            <a:ext cx="1051369" cy="1192306"/>
            <a:chOff x="296" y="268"/>
            <a:chExt cx="627" cy="711"/>
          </a:xfrm>
        </p:grpSpPr>
        <p:sp>
          <p:nvSpPr>
            <p:cNvPr id="129" name="Freeform 5"/>
            <p:cNvSpPr/>
            <p:nvPr userDrawn="1"/>
          </p:nvSpPr>
          <p:spPr bwMode="auto">
            <a:xfrm>
              <a:off x="296" y="268"/>
              <a:ext cx="627" cy="711"/>
            </a:xfrm>
            <a:custGeom>
              <a:avLst/>
              <a:gdLst>
                <a:gd name="T0" fmla="*/ 53 w 435"/>
                <a:gd name="T1" fmla="*/ 486 h 492"/>
                <a:gd name="T2" fmla="*/ 18 w 435"/>
                <a:gd name="T3" fmla="*/ 486 h 492"/>
                <a:gd name="T4" fmla="*/ 0 w 435"/>
                <a:gd name="T5" fmla="*/ 456 h 492"/>
                <a:gd name="T6" fmla="*/ 0 w 435"/>
                <a:gd name="T7" fmla="*/ 36 h 492"/>
                <a:gd name="T8" fmla="*/ 18 w 435"/>
                <a:gd name="T9" fmla="*/ 6 h 492"/>
                <a:gd name="T10" fmla="*/ 53 w 435"/>
                <a:gd name="T11" fmla="*/ 6 h 492"/>
                <a:gd name="T12" fmla="*/ 418 w 435"/>
                <a:gd name="T13" fmla="*/ 216 h 492"/>
                <a:gd name="T14" fmla="*/ 435 w 435"/>
                <a:gd name="T15" fmla="*/ 246 h 492"/>
                <a:gd name="T16" fmla="*/ 418 w 435"/>
                <a:gd name="T17" fmla="*/ 276 h 492"/>
                <a:gd name="T18" fmla="*/ 53 w 435"/>
                <a:gd name="T19" fmla="*/ 48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92">
                  <a:moveTo>
                    <a:pt x="53" y="486"/>
                  </a:moveTo>
                  <a:cubicBezTo>
                    <a:pt x="42" y="492"/>
                    <a:pt x="29" y="492"/>
                    <a:pt x="18" y="486"/>
                  </a:cubicBezTo>
                  <a:cubicBezTo>
                    <a:pt x="7" y="480"/>
                    <a:pt x="0" y="468"/>
                    <a:pt x="0" y="456"/>
                  </a:cubicBezTo>
                  <a:cubicBezTo>
                    <a:pt x="0" y="36"/>
                    <a:pt x="0" y="36"/>
                    <a:pt x="0" y="36"/>
                  </a:cubicBezTo>
                  <a:cubicBezTo>
                    <a:pt x="0" y="24"/>
                    <a:pt x="7" y="12"/>
                    <a:pt x="18" y="6"/>
                  </a:cubicBezTo>
                  <a:cubicBezTo>
                    <a:pt x="29" y="0"/>
                    <a:pt x="42" y="0"/>
                    <a:pt x="53" y="6"/>
                  </a:cubicBezTo>
                  <a:cubicBezTo>
                    <a:pt x="418" y="216"/>
                    <a:pt x="418" y="216"/>
                    <a:pt x="418" y="216"/>
                  </a:cubicBezTo>
                  <a:cubicBezTo>
                    <a:pt x="429" y="222"/>
                    <a:pt x="435" y="233"/>
                    <a:pt x="435" y="246"/>
                  </a:cubicBezTo>
                  <a:cubicBezTo>
                    <a:pt x="435" y="258"/>
                    <a:pt x="429" y="270"/>
                    <a:pt x="418" y="276"/>
                  </a:cubicBezTo>
                  <a:cubicBezTo>
                    <a:pt x="53" y="486"/>
                    <a:pt x="53" y="486"/>
                    <a:pt x="53" y="486"/>
                  </a:cubicBezTo>
                </a:path>
              </a:pathLst>
            </a:custGeom>
            <a:solidFill>
              <a:srgbClr val="4472C5"/>
            </a:solidFill>
            <a:ln>
              <a:noFill/>
            </a:ln>
            <a:extLst>
              <a:ext uri="{91240B29-F687-4F45-9708-019B960494DF}">
                <a14:hiddenLine xmlns:a14="http://schemas.microsoft.com/office/drawing/2010/main" w="9525">
                  <a:solidFill>
                    <a:srgbClr val="000000"/>
                  </a:solidFill>
                  <a:round/>
                </a14:hiddenLine>
              </a:ext>
            </a:extLst>
          </p:spPr>
          <p:txBody>
            <a:bodyPr vert="horz" wrap="square" lIns="216768" tIns="108384" rIns="216768" bIns="108384" numCol="1" anchor="t" anchorCtr="0" compatLnSpc="1"/>
            <a:lstStyle/>
            <a:p>
              <a:endParaRPr lang="zh-CN" altLang="en-US" sz="4265">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0" name="Freeform 5"/>
            <p:cNvSpPr/>
            <p:nvPr userDrawn="1"/>
          </p:nvSpPr>
          <p:spPr bwMode="auto">
            <a:xfrm>
              <a:off x="534" y="537"/>
              <a:ext cx="389" cy="442"/>
            </a:xfrm>
            <a:custGeom>
              <a:avLst/>
              <a:gdLst>
                <a:gd name="T0" fmla="*/ 53 w 435"/>
                <a:gd name="T1" fmla="*/ 486 h 492"/>
                <a:gd name="T2" fmla="*/ 18 w 435"/>
                <a:gd name="T3" fmla="*/ 486 h 492"/>
                <a:gd name="T4" fmla="*/ 0 w 435"/>
                <a:gd name="T5" fmla="*/ 456 h 492"/>
                <a:gd name="T6" fmla="*/ 0 w 435"/>
                <a:gd name="T7" fmla="*/ 36 h 492"/>
                <a:gd name="T8" fmla="*/ 18 w 435"/>
                <a:gd name="T9" fmla="*/ 6 h 492"/>
                <a:gd name="T10" fmla="*/ 53 w 435"/>
                <a:gd name="T11" fmla="*/ 6 h 492"/>
                <a:gd name="T12" fmla="*/ 418 w 435"/>
                <a:gd name="T13" fmla="*/ 216 h 492"/>
                <a:gd name="T14" fmla="*/ 435 w 435"/>
                <a:gd name="T15" fmla="*/ 246 h 492"/>
                <a:gd name="T16" fmla="*/ 418 w 435"/>
                <a:gd name="T17" fmla="*/ 276 h 492"/>
                <a:gd name="T18" fmla="*/ 53 w 435"/>
                <a:gd name="T19" fmla="*/ 48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92">
                  <a:moveTo>
                    <a:pt x="53" y="486"/>
                  </a:moveTo>
                  <a:cubicBezTo>
                    <a:pt x="42" y="492"/>
                    <a:pt x="29" y="492"/>
                    <a:pt x="18" y="486"/>
                  </a:cubicBezTo>
                  <a:cubicBezTo>
                    <a:pt x="7" y="480"/>
                    <a:pt x="0" y="468"/>
                    <a:pt x="0" y="456"/>
                  </a:cubicBezTo>
                  <a:cubicBezTo>
                    <a:pt x="0" y="36"/>
                    <a:pt x="0" y="36"/>
                    <a:pt x="0" y="36"/>
                  </a:cubicBezTo>
                  <a:cubicBezTo>
                    <a:pt x="0" y="24"/>
                    <a:pt x="7" y="12"/>
                    <a:pt x="18" y="6"/>
                  </a:cubicBezTo>
                  <a:cubicBezTo>
                    <a:pt x="29" y="0"/>
                    <a:pt x="42" y="0"/>
                    <a:pt x="53" y="6"/>
                  </a:cubicBezTo>
                  <a:cubicBezTo>
                    <a:pt x="418" y="216"/>
                    <a:pt x="418" y="216"/>
                    <a:pt x="418" y="216"/>
                  </a:cubicBezTo>
                  <a:cubicBezTo>
                    <a:pt x="429" y="222"/>
                    <a:pt x="435" y="233"/>
                    <a:pt x="435" y="246"/>
                  </a:cubicBezTo>
                  <a:cubicBezTo>
                    <a:pt x="435" y="258"/>
                    <a:pt x="429" y="270"/>
                    <a:pt x="418" y="276"/>
                  </a:cubicBezTo>
                  <a:cubicBezTo>
                    <a:pt x="53" y="486"/>
                    <a:pt x="53" y="486"/>
                    <a:pt x="53" y="48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216768" tIns="108384" rIns="216768" bIns="108384" numCol="1" anchor="t" anchorCtr="0" compatLnSpc="1"/>
            <a:lstStyle/>
            <a:p>
              <a:endParaRPr lang="zh-CN" altLang="en-US" sz="4265">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27" name="圆角矩形 5"/>
          <p:cNvSpPr/>
          <p:nvPr/>
        </p:nvSpPr>
        <p:spPr>
          <a:xfrm>
            <a:off x="6126579" y="6460847"/>
            <a:ext cx="9091663" cy="8628562"/>
          </a:xfrm>
          <a:prstGeom prst="roundRect">
            <a:avLst>
              <a:gd name="adj" fmla="val 4863"/>
            </a:avLst>
          </a:prstGeom>
          <a:noFill/>
          <a:ln w="1905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zh-CN" altLang="en-US" sz="4245"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13127940" y="5812643"/>
            <a:ext cx="250246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15869082" y="5807894"/>
            <a:ext cx="0" cy="9736782"/>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5560646" y="5807894"/>
            <a:ext cx="0" cy="9736782"/>
          </a:xfrm>
          <a:prstGeom prst="line">
            <a:avLst/>
          </a:prstGeom>
          <a:ln w="28575">
            <a:solidFill>
              <a:srgbClr val="01388B"/>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16599774" y="5812643"/>
            <a:ext cx="3127751" cy="0"/>
          </a:xfrm>
          <a:prstGeom prst="line">
            <a:avLst/>
          </a:prstGeom>
          <a:ln w="19050">
            <a:solidFill>
              <a:srgbClr val="FFCD2F"/>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6599773" y="5807894"/>
            <a:ext cx="0" cy="9736782"/>
          </a:xfrm>
          <a:prstGeom prst="line">
            <a:avLst/>
          </a:prstGeom>
          <a:ln w="76200">
            <a:solidFill>
              <a:srgbClr val="FFCD2F"/>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6852524" y="5789980"/>
            <a:ext cx="4087" cy="9777514"/>
          </a:xfrm>
          <a:prstGeom prst="line">
            <a:avLst/>
          </a:prstGeom>
          <a:ln w="28575">
            <a:solidFill>
              <a:srgbClr val="FFCD2F"/>
            </a:solidFill>
          </a:ln>
        </p:spPr>
        <p:style>
          <a:lnRef idx="1">
            <a:schemeClr val="accent1"/>
          </a:lnRef>
          <a:fillRef idx="0">
            <a:schemeClr val="accent1"/>
          </a:fillRef>
          <a:effectRef idx="0">
            <a:schemeClr val="accent1"/>
          </a:effectRef>
          <a:fontRef idx="minor">
            <a:schemeClr val="tx1"/>
          </a:fontRef>
        </p:style>
      </p:cxnSp>
      <p:sp>
        <p:nvSpPr>
          <p:cNvPr id="35" name="圆角矩形 5"/>
          <p:cNvSpPr/>
          <p:nvPr/>
        </p:nvSpPr>
        <p:spPr>
          <a:xfrm>
            <a:off x="17064705" y="6566513"/>
            <a:ext cx="9420938" cy="8710411"/>
          </a:xfrm>
          <a:prstGeom prst="roundRect">
            <a:avLst>
              <a:gd name="adj" fmla="val 4863"/>
            </a:avLst>
          </a:prstGeom>
          <a:noFill/>
          <a:ln w="1905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zh-CN" altLang="en-US" sz="424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圆角矩形 3"/>
          <p:cNvSpPr/>
          <p:nvPr/>
        </p:nvSpPr>
        <p:spPr>
          <a:xfrm>
            <a:off x="8619304" y="5264483"/>
            <a:ext cx="4918873" cy="976053"/>
          </a:xfrm>
          <a:prstGeom prst="roundRect">
            <a:avLst>
              <a:gd name="adj" fmla="val 50000"/>
            </a:avLst>
          </a:prstGeom>
          <a:solidFill>
            <a:srgbClr val="1D39E2"/>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90">
              <a:defRPr/>
            </a:pPr>
            <a:endParaRPr kumimoji="1" lang="zh-CN" altLang="en-US" sz="4265" dirty="0">
              <a:solidFill>
                <a:prstClr val="white"/>
              </a:solidFill>
              <a:latin typeface="等线" panose="02010600030101010101" charset="-122"/>
              <a:ea typeface="等线" panose="02010600030101010101" charset="-122"/>
            </a:endParaRPr>
          </a:p>
        </p:txBody>
      </p:sp>
      <p:sp>
        <p:nvSpPr>
          <p:cNvPr id="37" name="内容占位符 2"/>
          <p:cNvSpPr>
            <a:spLocks noChangeArrowheads="1"/>
          </p:cNvSpPr>
          <p:nvPr/>
        </p:nvSpPr>
        <p:spPr bwMode="auto">
          <a:xfrm>
            <a:off x="8489791" y="5250688"/>
            <a:ext cx="5066168" cy="1147236"/>
          </a:xfrm>
          <a:prstGeom prst="rect">
            <a:avLst/>
          </a:prstGeom>
          <a:noFill/>
          <a:ln w="9525">
            <a:noFill/>
            <a:miter lim="800000"/>
          </a:ln>
        </p:spPr>
        <p:txBody>
          <a:bodyPr/>
          <a:lstStyle/>
          <a:p>
            <a:pPr algn="ctr">
              <a:lnSpc>
                <a:spcPct val="150000"/>
              </a:lnSpc>
              <a:spcBef>
                <a:spcPts val="2370"/>
              </a:spcBef>
            </a:pPr>
            <a:r>
              <a:rPr lang="zh-CN" altLang="en-US" sz="2845" b="1" dirty="0">
                <a:solidFill>
                  <a:schemeClr val="bg1"/>
                </a:solidFill>
                <a:latin typeface="微软雅黑" panose="020B0503020204020204" pitchFamily="34" charset="-122"/>
                <a:ea typeface="微软雅黑" panose="020B0503020204020204" pitchFamily="34" charset="-122"/>
              </a:rPr>
              <a:t>日本</a:t>
            </a:r>
          </a:p>
        </p:txBody>
      </p:sp>
      <p:sp>
        <p:nvSpPr>
          <p:cNvPr id="38" name="圆角矩形 54"/>
          <p:cNvSpPr/>
          <p:nvPr/>
        </p:nvSpPr>
        <p:spPr>
          <a:xfrm>
            <a:off x="19235032" y="5265581"/>
            <a:ext cx="4783095" cy="1016841"/>
          </a:xfrm>
          <a:prstGeom prst="roundRect">
            <a:avLst>
              <a:gd name="adj" fmla="val 50000"/>
            </a:avLst>
          </a:prstGeom>
          <a:solidFill>
            <a:srgbClr val="FFC000"/>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2370"/>
              </a:spcBef>
              <a:defRPr/>
            </a:pPr>
            <a:endParaRPr lang="zh-CN" altLang="en-US" sz="2845" b="1" dirty="0">
              <a:solidFill>
                <a:schemeClr val="bg1"/>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6039150" y="7737831"/>
            <a:ext cx="8819672" cy="493661"/>
          </a:xfrm>
          <a:prstGeom prst="rect">
            <a:avLst/>
          </a:prstGeom>
          <a:noFill/>
        </p:spPr>
        <p:txBody>
          <a:bodyPr wrap="square">
            <a:spAutoFit/>
          </a:bodyPr>
          <a:lstStyle/>
          <a:p>
            <a:r>
              <a:rPr lang="zh-CN" altLang="en-US" sz="2610" b="1" dirty="0">
                <a:solidFill>
                  <a:schemeClr val="tx1">
                    <a:lumMod val="75000"/>
                    <a:lumOff val="25000"/>
                  </a:schemeClr>
                </a:solidFill>
                <a:latin typeface="微软雅黑" panose="020B0503020204020204" pitchFamily="34" charset="-122"/>
                <a:ea typeface="微软雅黑" panose="020B0503020204020204" pitchFamily="34" charset="-122"/>
              </a:rPr>
              <a:t>电商渗透率</a:t>
            </a:r>
            <a:r>
              <a:rPr lang="zh-CN" altLang="en-US" sz="261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2610" dirty="0">
                <a:solidFill>
                  <a:schemeClr val="tx1">
                    <a:lumMod val="75000"/>
                    <a:lumOff val="25000"/>
                  </a:schemeClr>
                </a:solidFill>
                <a:latin typeface="微软雅黑" panose="020B0503020204020204" pitchFamily="34" charset="-122"/>
                <a:ea typeface="微软雅黑" panose="020B0503020204020204" pitchFamily="34" charset="-122"/>
              </a:rPr>
              <a:t> 2021</a:t>
            </a:r>
            <a:r>
              <a:rPr lang="zh-CN" altLang="en-US" sz="2610" dirty="0">
                <a:solidFill>
                  <a:schemeClr val="tx1">
                    <a:lumMod val="75000"/>
                    <a:lumOff val="25000"/>
                  </a:schemeClr>
                </a:solidFill>
                <a:latin typeface="微软雅黑" panose="020B0503020204020204" pitchFamily="34" charset="-122"/>
                <a:ea typeface="微软雅黑" panose="020B0503020204020204" pitchFamily="34" charset="-122"/>
              </a:rPr>
              <a:t>年日本的电商渗透率高达</a:t>
            </a:r>
            <a:r>
              <a:rPr lang="en-US" altLang="zh-CN" sz="2610" b="1" dirty="0">
                <a:solidFill>
                  <a:schemeClr val="tx1">
                    <a:lumMod val="75000"/>
                    <a:lumOff val="25000"/>
                  </a:schemeClr>
                </a:solidFill>
                <a:latin typeface="微软雅黑" panose="020B0503020204020204" pitchFamily="34" charset="-122"/>
                <a:ea typeface="微软雅黑" panose="020B0503020204020204" pitchFamily="34" charset="-122"/>
              </a:rPr>
              <a:t>74%</a:t>
            </a:r>
            <a:endParaRPr lang="zh-CN" altLang="en-US" sz="261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6121951" y="8942459"/>
            <a:ext cx="8847828" cy="894989"/>
          </a:xfrm>
          <a:prstGeom prst="rect">
            <a:avLst/>
          </a:prstGeom>
          <a:noFill/>
        </p:spPr>
        <p:txBody>
          <a:bodyPr wrap="square">
            <a:spAutoFit/>
          </a:bodyPr>
          <a:lstStyle/>
          <a:p>
            <a:r>
              <a:rPr lang="zh-CN" altLang="en-US" sz="2610" b="1" dirty="0">
                <a:solidFill>
                  <a:schemeClr val="tx1">
                    <a:lumMod val="75000"/>
                    <a:lumOff val="25000"/>
                  </a:schemeClr>
                </a:solidFill>
                <a:latin typeface="微软雅黑" panose="020B0503020204020204" pitchFamily="34" charset="-122"/>
                <a:ea typeface="微软雅黑" panose="020B0503020204020204" pitchFamily="34" charset="-122"/>
              </a:rPr>
              <a:t>社交媒体偏好：</a:t>
            </a:r>
            <a:r>
              <a:rPr lang="en-US" altLang="zh-CN" sz="2610" dirty="0">
                <a:solidFill>
                  <a:schemeClr val="tx1">
                    <a:lumMod val="75000"/>
                    <a:lumOff val="25000"/>
                  </a:schemeClr>
                </a:solidFill>
                <a:latin typeface="微软雅黑" panose="020B0503020204020204" pitchFamily="34" charset="-122"/>
                <a:ea typeface="微软雅黑" panose="020B0503020204020204" pitchFamily="34" charset="-122"/>
              </a:rPr>
              <a:t>LINE</a:t>
            </a:r>
            <a:r>
              <a:rPr lang="zh-CN" altLang="en-US" sz="2610" dirty="0">
                <a:solidFill>
                  <a:schemeClr val="tx1">
                    <a:lumMod val="75000"/>
                    <a:lumOff val="25000"/>
                  </a:schemeClr>
                </a:solidFill>
                <a:latin typeface="微软雅黑" panose="020B0503020204020204" pitchFamily="34" charset="-122"/>
                <a:ea typeface="微软雅黑" panose="020B0503020204020204" pitchFamily="34" charset="-122"/>
              </a:rPr>
              <a:t>占主导地位，紧随其后的是</a:t>
            </a:r>
            <a:r>
              <a:rPr lang="en-US" altLang="zh-CN" sz="2610" dirty="0">
                <a:solidFill>
                  <a:schemeClr val="tx1">
                    <a:lumMod val="75000"/>
                    <a:lumOff val="25000"/>
                  </a:schemeClr>
                </a:solidFill>
                <a:latin typeface="微软雅黑" panose="020B0503020204020204" pitchFamily="34" charset="-122"/>
                <a:ea typeface="微软雅黑" panose="020B0503020204020204" pitchFamily="34" charset="-122"/>
              </a:rPr>
              <a:t>Twitter</a:t>
            </a:r>
            <a:r>
              <a:rPr lang="zh-CN" altLang="en-US" sz="261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2610" dirty="0">
                <a:solidFill>
                  <a:schemeClr val="tx1">
                    <a:lumMod val="75000"/>
                    <a:lumOff val="25000"/>
                  </a:schemeClr>
                </a:solidFill>
                <a:latin typeface="微软雅黑" panose="020B0503020204020204" pitchFamily="34" charset="-122"/>
                <a:ea typeface="微软雅黑" panose="020B0503020204020204" pitchFamily="34" charset="-122"/>
              </a:rPr>
              <a:t>Facebook</a:t>
            </a:r>
            <a:r>
              <a:rPr lang="zh-CN" altLang="en-US" sz="261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2610" dirty="0">
                <a:solidFill>
                  <a:schemeClr val="tx1">
                    <a:lumMod val="75000"/>
                    <a:lumOff val="25000"/>
                  </a:schemeClr>
                </a:solidFill>
                <a:latin typeface="微软雅黑" panose="020B0503020204020204" pitchFamily="34" charset="-122"/>
                <a:ea typeface="微软雅黑" panose="020B0503020204020204" pitchFamily="34" charset="-122"/>
              </a:rPr>
              <a:t>Instagram</a:t>
            </a:r>
            <a:r>
              <a:rPr lang="zh-CN" altLang="en-US" sz="261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2610" dirty="0">
                <a:solidFill>
                  <a:schemeClr val="tx1">
                    <a:lumMod val="75000"/>
                    <a:lumOff val="25000"/>
                  </a:schemeClr>
                </a:solidFill>
                <a:latin typeface="微软雅黑" panose="020B0503020204020204" pitchFamily="34" charset="-122"/>
                <a:ea typeface="微软雅黑" panose="020B0503020204020204" pitchFamily="34" charset="-122"/>
              </a:rPr>
              <a:t>TikTok</a:t>
            </a:r>
            <a:r>
              <a:rPr lang="zh-CN" altLang="en-US" sz="2610" dirty="0">
                <a:solidFill>
                  <a:schemeClr val="tx1">
                    <a:lumMod val="75000"/>
                    <a:lumOff val="25000"/>
                  </a:schemeClr>
                </a:solidFill>
                <a:latin typeface="微软雅黑" panose="020B0503020204020204" pitchFamily="34" charset="-122"/>
                <a:ea typeface="微软雅黑" panose="020B0503020204020204" pitchFamily="34" charset="-122"/>
              </a:rPr>
              <a:t>和</a:t>
            </a:r>
            <a:r>
              <a:rPr lang="en-US" altLang="zh-CN" sz="2610" dirty="0">
                <a:solidFill>
                  <a:schemeClr val="tx1">
                    <a:lumMod val="75000"/>
                    <a:lumOff val="25000"/>
                  </a:schemeClr>
                </a:solidFill>
                <a:latin typeface="微软雅黑" panose="020B0503020204020204" pitchFamily="34" charset="-122"/>
                <a:ea typeface="微软雅黑" panose="020B0503020204020204" pitchFamily="34" charset="-122"/>
              </a:rPr>
              <a:t>LinkedIn</a:t>
            </a:r>
            <a:endParaRPr lang="zh-CN" altLang="en-US" sz="26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6132615" y="10404275"/>
            <a:ext cx="8757899" cy="894989"/>
          </a:xfrm>
          <a:prstGeom prst="rect">
            <a:avLst/>
          </a:prstGeom>
          <a:noFill/>
        </p:spPr>
        <p:txBody>
          <a:bodyPr wrap="square">
            <a:spAutoFit/>
          </a:bodyPr>
          <a:lstStyle/>
          <a:p>
            <a:r>
              <a:rPr lang="zh-CN" altLang="en-US" sz="2610" b="1" dirty="0">
                <a:solidFill>
                  <a:schemeClr val="tx1">
                    <a:lumMod val="75000"/>
                    <a:lumOff val="25000"/>
                  </a:schemeClr>
                </a:solidFill>
                <a:latin typeface="微软雅黑" panose="020B0503020204020204" pitchFamily="34" charset="-122"/>
                <a:ea typeface="微软雅黑" panose="020B0503020204020204" pitchFamily="34" charset="-122"/>
              </a:rPr>
              <a:t>消费者习惯：</a:t>
            </a:r>
            <a:r>
              <a:rPr lang="zh-CN" altLang="en-US" sz="2610" dirty="0">
                <a:solidFill>
                  <a:schemeClr val="tx1">
                    <a:lumMod val="75000"/>
                    <a:lumOff val="25000"/>
                  </a:schemeClr>
                </a:solidFill>
                <a:latin typeface="微软雅黑" panose="020B0503020204020204" pitchFamily="34" charset="-122"/>
                <a:ea typeface="微软雅黑" panose="020B0503020204020204" pitchFamily="34" charset="-122"/>
              </a:rPr>
              <a:t>日本消费者的三大关键词为：精致、追求细节、环保</a:t>
            </a:r>
          </a:p>
        </p:txBody>
      </p:sp>
      <p:sp>
        <p:nvSpPr>
          <p:cNvPr id="50" name="文本框 49"/>
          <p:cNvSpPr txBox="1"/>
          <p:nvPr/>
        </p:nvSpPr>
        <p:spPr>
          <a:xfrm>
            <a:off x="6099752" y="11832223"/>
            <a:ext cx="8757899" cy="894989"/>
          </a:xfrm>
          <a:prstGeom prst="rect">
            <a:avLst/>
          </a:prstGeom>
          <a:noFill/>
        </p:spPr>
        <p:txBody>
          <a:bodyPr wrap="square">
            <a:spAutoFit/>
          </a:bodyPr>
          <a:lstStyle/>
          <a:p>
            <a:r>
              <a:rPr lang="zh-CN" altLang="en-US" sz="2610" b="1" dirty="0">
                <a:solidFill>
                  <a:schemeClr val="tx1">
                    <a:lumMod val="75000"/>
                    <a:lumOff val="25000"/>
                  </a:schemeClr>
                </a:solidFill>
                <a:latin typeface="微软雅黑" panose="020B0503020204020204" pitchFamily="34" charset="-122"/>
                <a:ea typeface="微软雅黑" panose="020B0503020204020204" pitchFamily="34" charset="-122"/>
              </a:rPr>
              <a:t>热销品类：</a:t>
            </a:r>
            <a:r>
              <a:rPr lang="en-US" altLang="zh-CN" sz="2610" dirty="0">
                <a:solidFill>
                  <a:schemeClr val="tx1">
                    <a:lumMod val="75000"/>
                    <a:lumOff val="25000"/>
                  </a:schemeClr>
                </a:solidFill>
                <a:latin typeface="微软雅黑" panose="020B0503020204020204" pitchFamily="34" charset="-122"/>
                <a:ea typeface="微软雅黑" panose="020B0503020204020204" pitchFamily="34" charset="-122"/>
              </a:rPr>
              <a:t>3C</a:t>
            </a:r>
            <a:r>
              <a:rPr lang="zh-CN" altLang="en-US" sz="2610" dirty="0">
                <a:solidFill>
                  <a:schemeClr val="tx1">
                    <a:lumMod val="75000"/>
                    <a:lumOff val="25000"/>
                  </a:schemeClr>
                </a:solidFill>
                <a:latin typeface="微软雅黑" panose="020B0503020204020204" pitchFamily="34" charset="-122"/>
                <a:ea typeface="微软雅黑" panose="020B0503020204020204" pitchFamily="34" charset="-122"/>
              </a:rPr>
              <a:t>电子、家居玩具、居家休闲产品、家纺、运动器材等</a:t>
            </a:r>
          </a:p>
        </p:txBody>
      </p:sp>
      <p:sp>
        <p:nvSpPr>
          <p:cNvPr id="53" name="文本框 52"/>
          <p:cNvSpPr txBox="1"/>
          <p:nvPr/>
        </p:nvSpPr>
        <p:spPr>
          <a:xfrm>
            <a:off x="17021325" y="7740490"/>
            <a:ext cx="8819672" cy="493661"/>
          </a:xfrm>
          <a:prstGeom prst="rect">
            <a:avLst/>
          </a:prstGeom>
          <a:noFill/>
        </p:spPr>
        <p:txBody>
          <a:bodyPr wrap="square">
            <a:spAutoFit/>
          </a:bodyPr>
          <a:lstStyle/>
          <a:p>
            <a:r>
              <a:rPr lang="zh-CN" altLang="en-US" sz="2610" b="1" dirty="0">
                <a:solidFill>
                  <a:schemeClr val="tx1">
                    <a:lumMod val="75000"/>
                    <a:lumOff val="25000"/>
                  </a:schemeClr>
                </a:solidFill>
                <a:latin typeface="微软雅黑" panose="020B0503020204020204" pitchFamily="34" charset="-122"/>
                <a:ea typeface="微软雅黑" panose="020B0503020204020204" pitchFamily="34" charset="-122"/>
              </a:rPr>
              <a:t>电商渗透率</a:t>
            </a:r>
            <a:r>
              <a:rPr lang="zh-CN" altLang="en-US" sz="2610"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610" dirty="0">
                <a:solidFill>
                  <a:schemeClr val="tx1">
                    <a:lumMod val="75000"/>
                    <a:lumOff val="25000"/>
                  </a:schemeClr>
                </a:solidFill>
                <a:latin typeface="微软雅黑" panose="020B0503020204020204" pitchFamily="34" charset="-122"/>
                <a:ea typeface="微软雅黑" panose="020B0503020204020204" pitchFamily="34" charset="-122"/>
              </a:rPr>
              <a:t>2021</a:t>
            </a:r>
            <a:r>
              <a:rPr lang="zh-CN" altLang="en-US" sz="2610" dirty="0">
                <a:solidFill>
                  <a:schemeClr val="tx1">
                    <a:lumMod val="75000"/>
                    <a:lumOff val="25000"/>
                  </a:schemeClr>
                </a:solidFill>
                <a:latin typeface="微软雅黑" panose="020B0503020204020204" pitchFamily="34" charset="-122"/>
                <a:ea typeface="微软雅黑" panose="020B0503020204020204" pitchFamily="34" charset="-122"/>
              </a:rPr>
              <a:t>年韩国的电商渗透率为</a:t>
            </a:r>
            <a:r>
              <a:rPr lang="en-US" altLang="zh-CN" sz="2610" b="1" dirty="0">
                <a:solidFill>
                  <a:schemeClr val="tx1">
                    <a:lumMod val="75000"/>
                    <a:lumOff val="25000"/>
                  </a:schemeClr>
                </a:solidFill>
                <a:latin typeface="微软雅黑" panose="020B0503020204020204" pitchFamily="34" charset="-122"/>
                <a:ea typeface="微软雅黑" panose="020B0503020204020204" pitchFamily="34" charset="-122"/>
              </a:rPr>
              <a:t>68%</a:t>
            </a:r>
            <a:r>
              <a:rPr lang="zh-CN" altLang="en-US" sz="2610" b="1" dirty="0">
                <a:solidFill>
                  <a:schemeClr val="tx1">
                    <a:lumMod val="75000"/>
                    <a:lumOff val="25000"/>
                  </a:schemeClr>
                </a:solidFill>
                <a:latin typeface="微软雅黑" panose="020B0503020204020204" pitchFamily="34" charset="-122"/>
                <a:ea typeface="微软雅黑" panose="020B0503020204020204" pitchFamily="34" charset="-122"/>
              </a:rPr>
              <a:t> </a:t>
            </a:r>
          </a:p>
        </p:txBody>
      </p:sp>
      <p:sp>
        <p:nvSpPr>
          <p:cNvPr id="54" name="文本框 53"/>
          <p:cNvSpPr txBox="1"/>
          <p:nvPr/>
        </p:nvSpPr>
        <p:spPr>
          <a:xfrm>
            <a:off x="17064704" y="8943807"/>
            <a:ext cx="9309335" cy="1296317"/>
          </a:xfrm>
          <a:prstGeom prst="rect">
            <a:avLst/>
          </a:prstGeom>
          <a:noFill/>
        </p:spPr>
        <p:txBody>
          <a:bodyPr wrap="square">
            <a:spAutoFit/>
          </a:bodyPr>
          <a:lstStyle/>
          <a:p>
            <a:r>
              <a:rPr lang="zh-CN" altLang="en-US" sz="2610" b="1" dirty="0">
                <a:solidFill>
                  <a:schemeClr val="tx1">
                    <a:lumMod val="75000"/>
                    <a:lumOff val="25000"/>
                  </a:schemeClr>
                </a:solidFill>
                <a:latin typeface="微软雅黑" panose="020B0503020204020204" pitchFamily="34" charset="-122"/>
                <a:ea typeface="微软雅黑" panose="020B0503020204020204" pitchFamily="34" charset="-122"/>
              </a:rPr>
              <a:t>社交媒体偏好：</a:t>
            </a:r>
            <a:r>
              <a:rPr lang="en-US" altLang="zh-CN" sz="2610" dirty="0">
                <a:solidFill>
                  <a:schemeClr val="tx1">
                    <a:lumMod val="75000"/>
                    <a:lumOff val="25000"/>
                  </a:schemeClr>
                </a:solidFill>
                <a:latin typeface="微软雅黑" panose="020B0503020204020204" pitchFamily="34" charset="-122"/>
                <a:ea typeface="微软雅黑" panose="020B0503020204020204" pitchFamily="34" charset="-122"/>
              </a:rPr>
              <a:t>YouTube</a:t>
            </a:r>
            <a:r>
              <a:rPr lang="zh-CN" altLang="en-US" sz="2610" dirty="0">
                <a:solidFill>
                  <a:schemeClr val="tx1">
                    <a:lumMod val="75000"/>
                    <a:lumOff val="25000"/>
                  </a:schemeClr>
                </a:solidFill>
                <a:latin typeface="微软雅黑" panose="020B0503020204020204" pitchFamily="34" charset="-122"/>
                <a:ea typeface="微软雅黑" panose="020B0503020204020204" pitchFamily="34" charset="-122"/>
              </a:rPr>
              <a:t>是独立访客最多的媒体，随后为</a:t>
            </a:r>
            <a:r>
              <a:rPr lang="en-US" altLang="zh-CN" sz="2610" dirty="0">
                <a:solidFill>
                  <a:schemeClr val="tx1">
                    <a:lumMod val="75000"/>
                    <a:lumOff val="25000"/>
                  </a:schemeClr>
                </a:solidFill>
                <a:latin typeface="微软雅黑" panose="020B0503020204020204" pitchFamily="34" charset="-122"/>
                <a:ea typeface="微软雅黑" panose="020B0503020204020204" pitchFamily="34" charset="-122"/>
              </a:rPr>
              <a:t>Band,  Instagram, Facebook</a:t>
            </a:r>
            <a:r>
              <a:rPr lang="zh-CN" altLang="en-US" sz="261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2610" dirty="0" err="1">
                <a:solidFill>
                  <a:schemeClr val="tx1">
                    <a:lumMod val="75000"/>
                    <a:lumOff val="25000"/>
                  </a:schemeClr>
                </a:solidFill>
                <a:latin typeface="微软雅黑" panose="020B0503020204020204" pitchFamily="34" charset="-122"/>
                <a:ea typeface="微软雅黑" panose="020B0503020204020204" pitchFamily="34" charset="-122"/>
              </a:rPr>
              <a:t>Kakaostory</a:t>
            </a:r>
            <a:r>
              <a:rPr lang="zh-CN" altLang="en-US" sz="2610" dirty="0">
                <a:solidFill>
                  <a:schemeClr val="tx1">
                    <a:lumMod val="75000"/>
                    <a:lumOff val="25000"/>
                  </a:schemeClr>
                </a:solidFill>
                <a:latin typeface="微软雅黑" panose="020B0503020204020204" pitchFamily="34" charset="-122"/>
                <a:ea typeface="微软雅黑" panose="020B0503020204020204" pitchFamily="34" charset="-122"/>
              </a:rPr>
              <a:t>及</a:t>
            </a:r>
            <a:r>
              <a:rPr lang="en-US" altLang="zh-CN" sz="2610" dirty="0">
                <a:solidFill>
                  <a:schemeClr val="tx1">
                    <a:lumMod val="75000"/>
                    <a:lumOff val="25000"/>
                  </a:schemeClr>
                </a:solidFill>
                <a:latin typeface="微软雅黑" panose="020B0503020204020204" pitchFamily="34" charset="-122"/>
                <a:ea typeface="微软雅黑" panose="020B0503020204020204" pitchFamily="34" charset="-122"/>
              </a:rPr>
              <a:t>Twitter, </a:t>
            </a:r>
            <a:r>
              <a:rPr lang="zh-CN" altLang="en-US" sz="2610" dirty="0">
                <a:solidFill>
                  <a:schemeClr val="tx1">
                    <a:lumMod val="75000"/>
                    <a:lumOff val="25000"/>
                  </a:schemeClr>
                </a:solidFill>
                <a:latin typeface="微软雅黑" panose="020B0503020204020204" pitchFamily="34" charset="-122"/>
                <a:ea typeface="微软雅黑" panose="020B0503020204020204" pitchFamily="34" charset="-122"/>
              </a:rPr>
              <a:t> 其中，</a:t>
            </a:r>
            <a:r>
              <a:rPr lang="en-US" altLang="zh-CN" sz="2610" dirty="0">
                <a:solidFill>
                  <a:schemeClr val="tx1">
                    <a:lumMod val="75000"/>
                    <a:lumOff val="25000"/>
                  </a:schemeClr>
                </a:solidFill>
                <a:latin typeface="微软雅黑" panose="020B0503020204020204" pitchFamily="34" charset="-122"/>
                <a:ea typeface="微软雅黑" panose="020B0503020204020204" pitchFamily="34" charset="-122"/>
              </a:rPr>
              <a:t>Band</a:t>
            </a:r>
            <a:r>
              <a:rPr lang="zh-CN" altLang="en-US" sz="2610" dirty="0">
                <a:solidFill>
                  <a:schemeClr val="tx1">
                    <a:lumMod val="75000"/>
                    <a:lumOff val="25000"/>
                  </a:schemeClr>
                </a:solidFill>
                <a:latin typeface="微软雅黑" panose="020B0503020204020204" pitchFamily="34" charset="-122"/>
                <a:ea typeface="微软雅黑" panose="020B0503020204020204" pitchFamily="34" charset="-122"/>
              </a:rPr>
              <a:t>和</a:t>
            </a:r>
            <a:r>
              <a:rPr lang="en-US" altLang="zh-CN" sz="2610" dirty="0" err="1">
                <a:solidFill>
                  <a:schemeClr val="tx1">
                    <a:lumMod val="75000"/>
                    <a:lumOff val="25000"/>
                  </a:schemeClr>
                </a:solidFill>
                <a:latin typeface="微软雅黑" panose="020B0503020204020204" pitchFamily="34" charset="-122"/>
                <a:ea typeface="微软雅黑" panose="020B0503020204020204" pitchFamily="34" charset="-122"/>
              </a:rPr>
              <a:t>Kakaostory</a:t>
            </a:r>
            <a:r>
              <a:rPr lang="zh-CN" altLang="en-US" sz="2610" dirty="0">
                <a:solidFill>
                  <a:schemeClr val="tx1">
                    <a:lumMod val="75000"/>
                    <a:lumOff val="25000"/>
                  </a:schemeClr>
                </a:solidFill>
                <a:latin typeface="微软雅黑" panose="020B0503020204020204" pitchFamily="34" charset="-122"/>
                <a:ea typeface="微软雅黑" panose="020B0503020204020204" pitchFamily="34" charset="-122"/>
              </a:rPr>
              <a:t>为韩国本土社交媒体</a:t>
            </a:r>
          </a:p>
        </p:txBody>
      </p:sp>
      <p:sp>
        <p:nvSpPr>
          <p:cNvPr id="55" name="文本框 54"/>
          <p:cNvSpPr txBox="1"/>
          <p:nvPr/>
        </p:nvSpPr>
        <p:spPr>
          <a:xfrm>
            <a:off x="17040403" y="10403151"/>
            <a:ext cx="9311203" cy="894989"/>
          </a:xfrm>
          <a:prstGeom prst="rect">
            <a:avLst/>
          </a:prstGeom>
          <a:noFill/>
        </p:spPr>
        <p:txBody>
          <a:bodyPr wrap="square">
            <a:spAutoFit/>
          </a:bodyPr>
          <a:lstStyle/>
          <a:p>
            <a:r>
              <a:rPr lang="zh-CN" altLang="en-US" sz="2610" b="1" dirty="0">
                <a:solidFill>
                  <a:schemeClr val="tx1">
                    <a:lumMod val="75000"/>
                    <a:lumOff val="25000"/>
                  </a:schemeClr>
                </a:solidFill>
                <a:latin typeface="微软雅黑" panose="020B0503020204020204" pitchFamily="34" charset="-122"/>
                <a:ea typeface="微软雅黑" panose="020B0503020204020204" pitchFamily="34" charset="-122"/>
              </a:rPr>
              <a:t>消费者习惯：</a:t>
            </a:r>
            <a:r>
              <a:rPr lang="zh-CN" altLang="en-US" sz="2610" dirty="0">
                <a:solidFill>
                  <a:schemeClr val="tx1">
                    <a:lumMod val="75000"/>
                    <a:lumOff val="25000"/>
                  </a:schemeClr>
                </a:solidFill>
                <a:latin typeface="微软雅黑" panose="020B0503020204020204" pitchFamily="34" charset="-122"/>
                <a:ea typeface="微软雅黑" panose="020B0503020204020204" pitchFamily="34" charset="-122"/>
              </a:rPr>
              <a:t>韩国消费者购物时更注重详情页呈现的产品本身的魅力，超过</a:t>
            </a:r>
            <a:r>
              <a:rPr lang="en-US" altLang="zh-CN" sz="2610" dirty="0">
                <a:solidFill>
                  <a:schemeClr val="tx1">
                    <a:lumMod val="75000"/>
                    <a:lumOff val="25000"/>
                  </a:schemeClr>
                </a:solidFill>
                <a:latin typeface="微软雅黑" panose="020B0503020204020204" pitchFamily="34" charset="-122"/>
                <a:ea typeface="微软雅黑" panose="020B0503020204020204" pitchFamily="34" charset="-122"/>
              </a:rPr>
              <a:t>94%</a:t>
            </a:r>
            <a:r>
              <a:rPr lang="zh-CN" altLang="en-US" sz="2610" dirty="0">
                <a:solidFill>
                  <a:schemeClr val="tx1">
                    <a:lumMod val="75000"/>
                    <a:lumOff val="25000"/>
                  </a:schemeClr>
                </a:solidFill>
                <a:latin typeface="微软雅黑" panose="020B0503020204020204" pitchFamily="34" charset="-122"/>
                <a:ea typeface="微软雅黑" panose="020B0503020204020204" pitchFamily="34" charset="-122"/>
              </a:rPr>
              <a:t>的</a:t>
            </a:r>
            <a:r>
              <a:rPr lang="en-US" altLang="zh-CN" sz="2610" dirty="0">
                <a:solidFill>
                  <a:schemeClr val="tx1">
                    <a:lumMod val="75000"/>
                    <a:lumOff val="25000"/>
                  </a:schemeClr>
                </a:solidFill>
                <a:latin typeface="微软雅黑" panose="020B0503020204020204" pitchFamily="34" charset="-122"/>
                <a:ea typeface="微软雅黑" panose="020B0503020204020204" pitchFamily="34" charset="-122"/>
              </a:rPr>
              <a:t>20-39</a:t>
            </a:r>
            <a:r>
              <a:rPr lang="zh-CN" altLang="en-US" sz="2610" dirty="0">
                <a:solidFill>
                  <a:schemeClr val="tx1">
                    <a:lumMod val="75000"/>
                    <a:lumOff val="25000"/>
                  </a:schemeClr>
                </a:solidFill>
                <a:latin typeface="微软雅黑" panose="020B0503020204020204" pitchFamily="34" charset="-122"/>
                <a:ea typeface="微软雅黑" panose="020B0503020204020204" pitchFamily="34" charset="-122"/>
              </a:rPr>
              <a:t>岁韩国年轻人进行网购</a:t>
            </a:r>
          </a:p>
        </p:txBody>
      </p:sp>
      <p:sp>
        <p:nvSpPr>
          <p:cNvPr id="57" name="文本框 56"/>
          <p:cNvSpPr txBox="1"/>
          <p:nvPr/>
        </p:nvSpPr>
        <p:spPr>
          <a:xfrm>
            <a:off x="17064705" y="11828355"/>
            <a:ext cx="9420938" cy="894989"/>
          </a:xfrm>
          <a:prstGeom prst="rect">
            <a:avLst/>
          </a:prstGeom>
          <a:noFill/>
        </p:spPr>
        <p:txBody>
          <a:bodyPr wrap="square">
            <a:spAutoFit/>
          </a:bodyPr>
          <a:lstStyle/>
          <a:p>
            <a:r>
              <a:rPr lang="zh-CN" altLang="en-US" sz="2610" b="1" dirty="0">
                <a:solidFill>
                  <a:schemeClr val="tx1">
                    <a:lumMod val="75000"/>
                    <a:lumOff val="25000"/>
                  </a:schemeClr>
                </a:solidFill>
                <a:latin typeface="微软雅黑" panose="020B0503020204020204" pitchFamily="34" charset="-122"/>
                <a:ea typeface="微软雅黑" panose="020B0503020204020204" pitchFamily="34" charset="-122"/>
              </a:rPr>
              <a:t>热销品类：</a:t>
            </a:r>
            <a:r>
              <a:rPr lang="zh-CN" altLang="en-US" sz="2610" dirty="0">
                <a:solidFill>
                  <a:schemeClr val="tx1">
                    <a:lumMod val="75000"/>
                    <a:lumOff val="25000"/>
                  </a:schemeClr>
                </a:solidFill>
                <a:latin typeface="微软雅黑" panose="020B0503020204020204" pitchFamily="34" charset="-122"/>
                <a:ea typeface="微软雅黑" panose="020B0503020204020204" pitchFamily="34" charset="-122"/>
              </a:rPr>
              <a:t>食品和饮料、家用电器</a:t>
            </a:r>
            <a:r>
              <a:rPr lang="en-US" altLang="zh-CN" sz="2610" dirty="0">
                <a:solidFill>
                  <a:schemeClr val="tx1">
                    <a:lumMod val="75000"/>
                    <a:lumOff val="25000"/>
                  </a:schemeClr>
                </a:solidFill>
                <a:latin typeface="微软雅黑" panose="020B0503020204020204" pitchFamily="34" charset="-122"/>
                <a:ea typeface="微软雅黑" panose="020B0503020204020204" pitchFamily="34" charset="-122"/>
              </a:rPr>
              <a:t>&amp;</a:t>
            </a:r>
            <a:r>
              <a:rPr lang="zh-CN" altLang="en-US" sz="2610" dirty="0">
                <a:solidFill>
                  <a:schemeClr val="tx1">
                    <a:lumMod val="75000"/>
                    <a:lumOff val="25000"/>
                  </a:schemeClr>
                </a:solidFill>
                <a:latin typeface="微软雅黑" panose="020B0503020204020204" pitchFamily="34" charset="-122"/>
                <a:ea typeface="微软雅黑" panose="020B0503020204020204" pitchFamily="34" charset="-122"/>
              </a:rPr>
              <a:t>电子和通讯设备、餐饮服务、服装、日用商品以及化妆品</a:t>
            </a:r>
          </a:p>
        </p:txBody>
      </p:sp>
      <p:pic>
        <p:nvPicPr>
          <p:cNvPr id="3" name="图片 2"/>
          <p:cNvPicPr>
            <a:picLocks noChangeAspect="1"/>
          </p:cNvPicPr>
          <p:nvPr/>
        </p:nvPicPr>
        <p:blipFill rotWithShape="1">
          <a:blip r:embed="rId4"/>
          <a:srcRect b="13431"/>
          <a:stretch>
            <a:fillRect/>
          </a:stretch>
        </p:blipFill>
        <p:spPr>
          <a:xfrm>
            <a:off x="4558505" y="4822715"/>
            <a:ext cx="3461074" cy="1477117"/>
          </a:xfrm>
          <a:prstGeom prst="rect">
            <a:avLst/>
          </a:prstGeom>
        </p:spPr>
      </p:pic>
      <p:sp>
        <p:nvSpPr>
          <p:cNvPr id="66" name="iconfont-1188-857516"/>
          <p:cNvSpPr/>
          <p:nvPr/>
        </p:nvSpPr>
        <p:spPr>
          <a:xfrm>
            <a:off x="4721433" y="7896936"/>
            <a:ext cx="804959" cy="636831"/>
          </a:xfrm>
          <a:custGeom>
            <a:avLst/>
            <a:gdLst>
              <a:gd name="T0" fmla="*/ 7485 w 12641"/>
              <a:gd name="T1" fmla="*/ 5640 h 10187"/>
              <a:gd name="T2" fmla="*/ 6906 w 12641"/>
              <a:gd name="T3" fmla="*/ 4187 h 10187"/>
              <a:gd name="T4" fmla="*/ 10281 w 12641"/>
              <a:gd name="T5" fmla="*/ 2687 h 10187"/>
              <a:gd name="T6" fmla="*/ 9844 w 12641"/>
              <a:gd name="T7" fmla="*/ 5156 h 10187"/>
              <a:gd name="T8" fmla="*/ 10281 w 12641"/>
              <a:gd name="T9" fmla="*/ 2687 h 10187"/>
              <a:gd name="T10" fmla="*/ 10172 w 12641"/>
              <a:gd name="T11" fmla="*/ 6781 h 10187"/>
              <a:gd name="T12" fmla="*/ 7703 w 12641"/>
              <a:gd name="T13" fmla="*/ 6781 h 10187"/>
              <a:gd name="T14" fmla="*/ 8938 w 12641"/>
              <a:gd name="T15" fmla="*/ 6171 h 10187"/>
              <a:gd name="T16" fmla="*/ 8938 w 12641"/>
              <a:gd name="T17" fmla="*/ 7421 h 10187"/>
              <a:gd name="T18" fmla="*/ 8938 w 12641"/>
              <a:gd name="T19" fmla="*/ 6171 h 10187"/>
              <a:gd name="T20" fmla="*/ 12641 w 12641"/>
              <a:gd name="T21" fmla="*/ 1234 h 10187"/>
              <a:gd name="T22" fmla="*/ 10172 w 12641"/>
              <a:gd name="T23" fmla="*/ 1234 h 10187"/>
              <a:gd name="T24" fmla="*/ 11406 w 12641"/>
              <a:gd name="T25" fmla="*/ 609 h 10187"/>
              <a:gd name="T26" fmla="*/ 11406 w 12641"/>
              <a:gd name="T27" fmla="*/ 1859 h 10187"/>
              <a:gd name="T28" fmla="*/ 11406 w 12641"/>
              <a:gd name="T29" fmla="*/ 609 h 10187"/>
              <a:gd name="T30" fmla="*/ 2375 w 12641"/>
              <a:gd name="T31" fmla="*/ 5953 h 10187"/>
              <a:gd name="T32" fmla="*/ 4110 w 12641"/>
              <a:gd name="T33" fmla="*/ 4859 h 10187"/>
              <a:gd name="T34" fmla="*/ 2469 w 12641"/>
              <a:gd name="T35" fmla="*/ 7406 h 10187"/>
              <a:gd name="T36" fmla="*/ 0 w 12641"/>
              <a:gd name="T37" fmla="*/ 7406 h 10187"/>
              <a:gd name="T38" fmla="*/ 2469 w 12641"/>
              <a:gd name="T39" fmla="*/ 7406 h 10187"/>
              <a:gd name="T40" fmla="*/ 1235 w 12641"/>
              <a:gd name="T41" fmla="*/ 6781 h 10187"/>
              <a:gd name="T42" fmla="*/ 1235 w 12641"/>
              <a:gd name="T43" fmla="*/ 8031 h 10187"/>
              <a:gd name="T44" fmla="*/ 11719 w 12641"/>
              <a:gd name="T45" fmla="*/ 8953 h 10187"/>
              <a:gd name="T46" fmla="*/ 2469 w 12641"/>
              <a:gd name="T47" fmla="*/ 9578 h 10187"/>
              <a:gd name="T48" fmla="*/ 1235 w 12641"/>
              <a:gd name="T49" fmla="*/ 9265 h 10187"/>
              <a:gd name="T50" fmla="*/ 11406 w 12641"/>
              <a:gd name="T51" fmla="*/ 10187 h 10187"/>
              <a:gd name="T52" fmla="*/ 12328 w 12641"/>
              <a:gd name="T53" fmla="*/ 2843 h 10187"/>
              <a:gd name="T54" fmla="*/ 11719 w 12641"/>
              <a:gd name="T55" fmla="*/ 8953 h 10187"/>
              <a:gd name="T56" fmla="*/ 2469 w 12641"/>
              <a:gd name="T57" fmla="*/ 906 h 10187"/>
              <a:gd name="T58" fmla="*/ 9797 w 12641"/>
              <a:gd name="T59" fmla="*/ 281 h 10187"/>
              <a:gd name="T60" fmla="*/ 1235 w 12641"/>
              <a:gd name="T61" fmla="*/ 1203 h 10187"/>
              <a:gd name="T62" fmla="*/ 1844 w 12641"/>
              <a:gd name="T63" fmla="*/ 5640 h 10187"/>
              <a:gd name="T64" fmla="*/ 1860 w 12641"/>
              <a:gd name="T65" fmla="*/ 1531 h 10187"/>
              <a:gd name="T66" fmla="*/ 6485 w 12641"/>
              <a:gd name="T67" fmla="*/ 3390 h 10187"/>
              <a:gd name="T68" fmla="*/ 4016 w 12641"/>
              <a:gd name="T69" fmla="*/ 3390 h 10187"/>
              <a:gd name="T70" fmla="*/ 5250 w 12641"/>
              <a:gd name="T71" fmla="*/ 2765 h 10187"/>
              <a:gd name="T72" fmla="*/ 5250 w 12641"/>
              <a:gd name="T73" fmla="*/ 4015 h 10187"/>
              <a:gd name="T74" fmla="*/ 5250 w 12641"/>
              <a:gd name="T75" fmla="*/ 2765 h 10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641" h="10187">
                <a:moveTo>
                  <a:pt x="6547" y="4703"/>
                </a:moveTo>
                <a:lnTo>
                  <a:pt x="7485" y="5640"/>
                </a:lnTo>
                <a:cubicBezTo>
                  <a:pt x="7610" y="5484"/>
                  <a:pt x="7766" y="5343"/>
                  <a:pt x="7938" y="5218"/>
                </a:cubicBezTo>
                <a:lnTo>
                  <a:pt x="6906" y="4187"/>
                </a:lnTo>
                <a:cubicBezTo>
                  <a:pt x="6813" y="4390"/>
                  <a:pt x="6688" y="4562"/>
                  <a:pt x="6547" y="4703"/>
                </a:cubicBezTo>
                <a:close/>
                <a:moveTo>
                  <a:pt x="10281" y="2687"/>
                </a:moveTo>
                <a:lnTo>
                  <a:pt x="9266" y="4953"/>
                </a:lnTo>
                <a:cubicBezTo>
                  <a:pt x="9469" y="4984"/>
                  <a:pt x="9672" y="5062"/>
                  <a:pt x="9844" y="5156"/>
                </a:cubicBezTo>
                <a:lnTo>
                  <a:pt x="10813" y="2968"/>
                </a:lnTo>
                <a:cubicBezTo>
                  <a:pt x="10625" y="2921"/>
                  <a:pt x="10438" y="2812"/>
                  <a:pt x="10281" y="2687"/>
                </a:cubicBezTo>
                <a:close/>
                <a:moveTo>
                  <a:pt x="8938" y="8015"/>
                </a:moveTo>
                <a:cubicBezTo>
                  <a:pt x="9625" y="8015"/>
                  <a:pt x="10172" y="7468"/>
                  <a:pt x="10172" y="6781"/>
                </a:cubicBezTo>
                <a:cubicBezTo>
                  <a:pt x="10172" y="6093"/>
                  <a:pt x="9625" y="5546"/>
                  <a:pt x="8938" y="5546"/>
                </a:cubicBezTo>
                <a:cubicBezTo>
                  <a:pt x="8250" y="5546"/>
                  <a:pt x="7703" y="6093"/>
                  <a:pt x="7703" y="6781"/>
                </a:cubicBezTo>
                <a:cubicBezTo>
                  <a:pt x="7703" y="7468"/>
                  <a:pt x="8266" y="8015"/>
                  <a:pt x="8938" y="8015"/>
                </a:cubicBezTo>
                <a:close/>
                <a:moveTo>
                  <a:pt x="8938" y="6171"/>
                </a:moveTo>
                <a:cubicBezTo>
                  <a:pt x="9281" y="6171"/>
                  <a:pt x="9547" y="6453"/>
                  <a:pt x="9547" y="6796"/>
                </a:cubicBezTo>
                <a:cubicBezTo>
                  <a:pt x="9547" y="7140"/>
                  <a:pt x="9266" y="7421"/>
                  <a:pt x="8938" y="7421"/>
                </a:cubicBezTo>
                <a:cubicBezTo>
                  <a:pt x="8594" y="7421"/>
                  <a:pt x="8328" y="7140"/>
                  <a:pt x="8328" y="6796"/>
                </a:cubicBezTo>
                <a:cubicBezTo>
                  <a:pt x="8328" y="6437"/>
                  <a:pt x="8610" y="6171"/>
                  <a:pt x="8938" y="6171"/>
                </a:cubicBezTo>
                <a:close/>
                <a:moveTo>
                  <a:pt x="11406" y="2468"/>
                </a:moveTo>
                <a:cubicBezTo>
                  <a:pt x="12094" y="2468"/>
                  <a:pt x="12641" y="1921"/>
                  <a:pt x="12641" y="1234"/>
                </a:cubicBezTo>
                <a:cubicBezTo>
                  <a:pt x="12641" y="546"/>
                  <a:pt x="12094" y="0"/>
                  <a:pt x="11406" y="0"/>
                </a:cubicBezTo>
                <a:cubicBezTo>
                  <a:pt x="10719" y="0"/>
                  <a:pt x="10172" y="546"/>
                  <a:pt x="10172" y="1234"/>
                </a:cubicBezTo>
                <a:cubicBezTo>
                  <a:pt x="10172" y="1906"/>
                  <a:pt x="10735" y="2468"/>
                  <a:pt x="11406" y="2468"/>
                </a:cubicBezTo>
                <a:close/>
                <a:moveTo>
                  <a:pt x="11406" y="609"/>
                </a:moveTo>
                <a:cubicBezTo>
                  <a:pt x="11750" y="609"/>
                  <a:pt x="12016" y="890"/>
                  <a:pt x="12016" y="1234"/>
                </a:cubicBezTo>
                <a:cubicBezTo>
                  <a:pt x="12016" y="1578"/>
                  <a:pt x="11735" y="1859"/>
                  <a:pt x="11406" y="1859"/>
                </a:cubicBezTo>
                <a:cubicBezTo>
                  <a:pt x="11063" y="1859"/>
                  <a:pt x="10797" y="1578"/>
                  <a:pt x="10797" y="1234"/>
                </a:cubicBezTo>
                <a:cubicBezTo>
                  <a:pt x="10797" y="890"/>
                  <a:pt x="11063" y="609"/>
                  <a:pt x="11406" y="609"/>
                </a:cubicBezTo>
                <a:close/>
                <a:moveTo>
                  <a:pt x="3688" y="4390"/>
                </a:moveTo>
                <a:lnTo>
                  <a:pt x="2375" y="5953"/>
                </a:lnTo>
                <a:cubicBezTo>
                  <a:pt x="2531" y="6078"/>
                  <a:pt x="2688" y="6234"/>
                  <a:pt x="2797" y="6421"/>
                </a:cubicBezTo>
                <a:lnTo>
                  <a:pt x="4110" y="4859"/>
                </a:lnTo>
                <a:cubicBezTo>
                  <a:pt x="3938" y="4718"/>
                  <a:pt x="3797" y="4562"/>
                  <a:pt x="3688" y="4390"/>
                </a:cubicBezTo>
                <a:close/>
                <a:moveTo>
                  <a:pt x="2469" y="7406"/>
                </a:moveTo>
                <a:cubicBezTo>
                  <a:pt x="2469" y="6718"/>
                  <a:pt x="1922" y="6171"/>
                  <a:pt x="1235" y="6171"/>
                </a:cubicBezTo>
                <a:cubicBezTo>
                  <a:pt x="547" y="6171"/>
                  <a:pt x="0" y="6718"/>
                  <a:pt x="0" y="7406"/>
                </a:cubicBezTo>
                <a:cubicBezTo>
                  <a:pt x="0" y="8093"/>
                  <a:pt x="547" y="8640"/>
                  <a:pt x="1235" y="8640"/>
                </a:cubicBezTo>
                <a:cubicBezTo>
                  <a:pt x="1922" y="8640"/>
                  <a:pt x="2469" y="8093"/>
                  <a:pt x="2469" y="7406"/>
                </a:cubicBezTo>
                <a:close/>
                <a:moveTo>
                  <a:pt x="625" y="7406"/>
                </a:moveTo>
                <a:cubicBezTo>
                  <a:pt x="625" y="7062"/>
                  <a:pt x="906" y="6781"/>
                  <a:pt x="1235" y="6781"/>
                </a:cubicBezTo>
                <a:cubicBezTo>
                  <a:pt x="1563" y="6781"/>
                  <a:pt x="1844" y="7062"/>
                  <a:pt x="1844" y="7406"/>
                </a:cubicBezTo>
                <a:cubicBezTo>
                  <a:pt x="1844" y="7750"/>
                  <a:pt x="1563" y="8031"/>
                  <a:pt x="1235" y="8031"/>
                </a:cubicBezTo>
                <a:cubicBezTo>
                  <a:pt x="906" y="8031"/>
                  <a:pt x="625" y="7750"/>
                  <a:pt x="625" y="7406"/>
                </a:cubicBezTo>
                <a:close/>
                <a:moveTo>
                  <a:pt x="11719" y="8953"/>
                </a:moveTo>
                <a:cubicBezTo>
                  <a:pt x="11719" y="9296"/>
                  <a:pt x="11438" y="9578"/>
                  <a:pt x="11110" y="9578"/>
                </a:cubicBezTo>
                <a:lnTo>
                  <a:pt x="2469" y="9578"/>
                </a:lnTo>
                <a:cubicBezTo>
                  <a:pt x="2188" y="9578"/>
                  <a:pt x="1969" y="9406"/>
                  <a:pt x="1875" y="9156"/>
                </a:cubicBezTo>
                <a:cubicBezTo>
                  <a:pt x="1672" y="9234"/>
                  <a:pt x="1453" y="9265"/>
                  <a:pt x="1235" y="9265"/>
                </a:cubicBezTo>
                <a:cubicBezTo>
                  <a:pt x="1235" y="9781"/>
                  <a:pt x="1656" y="10187"/>
                  <a:pt x="2156" y="10187"/>
                </a:cubicBezTo>
                <a:lnTo>
                  <a:pt x="11406" y="10187"/>
                </a:lnTo>
                <a:cubicBezTo>
                  <a:pt x="11922" y="10187"/>
                  <a:pt x="12328" y="9765"/>
                  <a:pt x="12328" y="9265"/>
                </a:cubicBezTo>
                <a:lnTo>
                  <a:pt x="12328" y="2843"/>
                </a:lnTo>
                <a:cubicBezTo>
                  <a:pt x="12141" y="2953"/>
                  <a:pt x="11938" y="3031"/>
                  <a:pt x="11719" y="3062"/>
                </a:cubicBezTo>
                <a:lnTo>
                  <a:pt x="11719" y="8953"/>
                </a:lnTo>
                <a:close/>
                <a:moveTo>
                  <a:pt x="1860" y="1531"/>
                </a:moveTo>
                <a:cubicBezTo>
                  <a:pt x="1860" y="1187"/>
                  <a:pt x="2141" y="906"/>
                  <a:pt x="2469" y="906"/>
                </a:cubicBezTo>
                <a:lnTo>
                  <a:pt x="9578" y="906"/>
                </a:lnTo>
                <a:cubicBezTo>
                  <a:pt x="9610" y="687"/>
                  <a:pt x="9688" y="468"/>
                  <a:pt x="9797" y="281"/>
                </a:cubicBezTo>
                <a:lnTo>
                  <a:pt x="2156" y="281"/>
                </a:lnTo>
                <a:cubicBezTo>
                  <a:pt x="1641" y="281"/>
                  <a:pt x="1235" y="703"/>
                  <a:pt x="1235" y="1203"/>
                </a:cubicBezTo>
                <a:lnTo>
                  <a:pt x="1235" y="5531"/>
                </a:lnTo>
                <a:cubicBezTo>
                  <a:pt x="1453" y="5531"/>
                  <a:pt x="1656" y="5562"/>
                  <a:pt x="1844" y="5640"/>
                </a:cubicBezTo>
                <a:lnTo>
                  <a:pt x="1844" y="1531"/>
                </a:lnTo>
                <a:lnTo>
                  <a:pt x="1860" y="1531"/>
                </a:lnTo>
                <a:close/>
                <a:moveTo>
                  <a:pt x="5250" y="4625"/>
                </a:moveTo>
                <a:cubicBezTo>
                  <a:pt x="5938" y="4625"/>
                  <a:pt x="6485" y="4078"/>
                  <a:pt x="6485" y="3390"/>
                </a:cubicBezTo>
                <a:cubicBezTo>
                  <a:pt x="6485" y="2703"/>
                  <a:pt x="5938" y="2156"/>
                  <a:pt x="5250" y="2156"/>
                </a:cubicBezTo>
                <a:cubicBezTo>
                  <a:pt x="4563" y="2156"/>
                  <a:pt x="4016" y="2703"/>
                  <a:pt x="4016" y="3390"/>
                </a:cubicBezTo>
                <a:cubicBezTo>
                  <a:pt x="4016" y="4078"/>
                  <a:pt x="4563" y="4625"/>
                  <a:pt x="5250" y="4625"/>
                </a:cubicBezTo>
                <a:close/>
                <a:moveTo>
                  <a:pt x="5250" y="2765"/>
                </a:moveTo>
                <a:cubicBezTo>
                  <a:pt x="5594" y="2765"/>
                  <a:pt x="5860" y="3046"/>
                  <a:pt x="5860" y="3390"/>
                </a:cubicBezTo>
                <a:cubicBezTo>
                  <a:pt x="5860" y="3734"/>
                  <a:pt x="5578" y="4015"/>
                  <a:pt x="5250" y="4015"/>
                </a:cubicBezTo>
                <a:cubicBezTo>
                  <a:pt x="4906" y="4015"/>
                  <a:pt x="4641" y="3734"/>
                  <a:pt x="4641" y="3390"/>
                </a:cubicBezTo>
                <a:cubicBezTo>
                  <a:pt x="4625" y="3046"/>
                  <a:pt x="4906" y="2765"/>
                  <a:pt x="5250" y="2765"/>
                </a:cubicBez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tx1">
                  <a:lumMod val="75000"/>
                  <a:lumOff val="25000"/>
                </a:schemeClr>
              </a:solidFill>
            </a:endParaRPr>
          </a:p>
        </p:txBody>
      </p:sp>
      <p:pic>
        <p:nvPicPr>
          <p:cNvPr id="8" name="图片 7"/>
          <p:cNvPicPr>
            <a:picLocks noChangeAspect="1"/>
          </p:cNvPicPr>
          <p:nvPr/>
        </p:nvPicPr>
        <p:blipFill>
          <a:blip r:embed="rId5"/>
          <a:stretch>
            <a:fillRect/>
          </a:stretch>
        </p:blipFill>
        <p:spPr>
          <a:xfrm>
            <a:off x="24063018" y="4960442"/>
            <a:ext cx="2416606" cy="700219"/>
          </a:xfrm>
          <a:prstGeom prst="rect">
            <a:avLst/>
          </a:prstGeom>
        </p:spPr>
      </p:pic>
      <p:pic>
        <p:nvPicPr>
          <p:cNvPr id="11" name="图片 10"/>
          <p:cNvPicPr>
            <a:picLocks noChangeAspect="1"/>
          </p:cNvPicPr>
          <p:nvPr/>
        </p:nvPicPr>
        <p:blipFill>
          <a:blip r:embed="rId6"/>
          <a:stretch>
            <a:fillRect/>
          </a:stretch>
        </p:blipFill>
        <p:spPr>
          <a:xfrm>
            <a:off x="25471883" y="5577882"/>
            <a:ext cx="2027519" cy="728254"/>
          </a:xfrm>
          <a:prstGeom prst="rect">
            <a:avLst/>
          </a:prstGeom>
        </p:spPr>
      </p:pic>
      <p:sp>
        <p:nvSpPr>
          <p:cNvPr id="73" name="文本框 72"/>
          <p:cNvSpPr txBox="1"/>
          <p:nvPr/>
        </p:nvSpPr>
        <p:spPr>
          <a:xfrm>
            <a:off x="5991934" y="6655784"/>
            <a:ext cx="8226619" cy="493661"/>
          </a:xfrm>
          <a:prstGeom prst="rect">
            <a:avLst/>
          </a:prstGeom>
          <a:noFill/>
        </p:spPr>
        <p:txBody>
          <a:bodyPr wrap="square">
            <a:spAutoFit/>
          </a:bodyPr>
          <a:lstStyle/>
          <a:p>
            <a:r>
              <a:rPr lang="zh-CN" altLang="en-US" sz="2610" b="1" dirty="0">
                <a:solidFill>
                  <a:schemeClr val="tx1">
                    <a:lumMod val="75000"/>
                    <a:lumOff val="25000"/>
                  </a:schemeClr>
                </a:solidFill>
                <a:latin typeface="微软雅黑" panose="020B0503020204020204" pitchFamily="34" charset="-122"/>
                <a:ea typeface="微软雅黑" panose="020B0503020204020204" pitchFamily="34" charset="-122"/>
              </a:rPr>
              <a:t>日本人口</a:t>
            </a:r>
            <a:r>
              <a:rPr lang="en-US" altLang="zh-CN" sz="2610" dirty="0">
                <a:solidFill>
                  <a:schemeClr val="tx1">
                    <a:lumMod val="75000"/>
                    <a:lumOff val="25000"/>
                  </a:schemeClr>
                </a:solidFill>
                <a:latin typeface="微软雅黑" panose="020B0503020204020204" pitchFamily="34" charset="-122"/>
                <a:ea typeface="微软雅黑" panose="020B0503020204020204" pitchFamily="34" charset="-122"/>
              </a:rPr>
              <a:t>:  1.25</a:t>
            </a:r>
            <a:r>
              <a:rPr lang="zh-CN" altLang="en-US" sz="2610" dirty="0">
                <a:solidFill>
                  <a:schemeClr val="tx1">
                    <a:lumMod val="75000"/>
                    <a:lumOff val="25000"/>
                  </a:schemeClr>
                </a:solidFill>
                <a:latin typeface="微软雅黑" panose="020B0503020204020204" pitchFamily="34" charset="-122"/>
                <a:ea typeface="微软雅黑" panose="020B0503020204020204" pitchFamily="34" charset="-122"/>
              </a:rPr>
              <a:t>亿人</a:t>
            </a:r>
          </a:p>
        </p:txBody>
      </p:sp>
      <p:sp>
        <p:nvSpPr>
          <p:cNvPr id="74" name="文本框 73"/>
          <p:cNvSpPr txBox="1"/>
          <p:nvPr/>
        </p:nvSpPr>
        <p:spPr>
          <a:xfrm>
            <a:off x="17017604" y="6656652"/>
            <a:ext cx="3608936" cy="493661"/>
          </a:xfrm>
          <a:prstGeom prst="rect">
            <a:avLst/>
          </a:prstGeom>
          <a:noFill/>
        </p:spPr>
        <p:txBody>
          <a:bodyPr wrap="square">
            <a:spAutoFit/>
          </a:bodyPr>
          <a:lstStyle/>
          <a:p>
            <a:r>
              <a:rPr lang="zh-CN" altLang="en-US" sz="2610" b="1" dirty="0">
                <a:solidFill>
                  <a:schemeClr val="tx1">
                    <a:lumMod val="75000"/>
                    <a:lumOff val="25000"/>
                  </a:schemeClr>
                </a:solidFill>
                <a:latin typeface="微软雅黑" panose="020B0503020204020204" pitchFamily="34" charset="-122"/>
                <a:ea typeface="微软雅黑" panose="020B0503020204020204" pitchFamily="34" charset="-122"/>
              </a:rPr>
              <a:t>韩国人口：</a:t>
            </a:r>
            <a:r>
              <a:rPr lang="zh-CN" altLang="en-US" sz="2610" dirty="0">
                <a:solidFill>
                  <a:schemeClr val="tx1">
                    <a:lumMod val="75000"/>
                    <a:lumOff val="25000"/>
                  </a:schemeClr>
                </a:solidFill>
                <a:latin typeface="微软雅黑" panose="020B0503020204020204" pitchFamily="34" charset="-122"/>
                <a:ea typeface="微软雅黑" panose="020B0503020204020204" pitchFamily="34" charset="-122"/>
              </a:rPr>
              <a:t>超</a:t>
            </a:r>
            <a:r>
              <a:rPr lang="en-US" altLang="zh-CN" sz="2610" dirty="0">
                <a:solidFill>
                  <a:schemeClr val="tx1">
                    <a:lumMod val="75000"/>
                    <a:lumOff val="25000"/>
                  </a:schemeClr>
                </a:solidFill>
                <a:latin typeface="微软雅黑" panose="020B0503020204020204" pitchFamily="34" charset="-122"/>
                <a:ea typeface="微软雅黑" panose="020B0503020204020204" pitchFamily="34" charset="-122"/>
              </a:rPr>
              <a:t>5000</a:t>
            </a:r>
            <a:r>
              <a:rPr lang="zh-CN" altLang="en-US" sz="2610" dirty="0">
                <a:solidFill>
                  <a:schemeClr val="tx1">
                    <a:lumMod val="75000"/>
                    <a:lumOff val="25000"/>
                  </a:schemeClr>
                </a:solidFill>
                <a:latin typeface="微软雅黑" panose="020B0503020204020204" pitchFamily="34" charset="-122"/>
                <a:ea typeface="微软雅黑" panose="020B0503020204020204" pitchFamily="34" charset="-122"/>
              </a:rPr>
              <a:t>万</a:t>
            </a:r>
          </a:p>
        </p:txBody>
      </p:sp>
      <p:pic>
        <p:nvPicPr>
          <p:cNvPr id="80" name="图片 79"/>
          <p:cNvPicPr>
            <a:picLocks noChangeAspect="1"/>
          </p:cNvPicPr>
          <p:nvPr/>
        </p:nvPicPr>
        <p:blipFill>
          <a:blip r:embed="rId7"/>
          <a:stretch>
            <a:fillRect/>
          </a:stretch>
        </p:blipFill>
        <p:spPr>
          <a:xfrm>
            <a:off x="26704830" y="4897395"/>
            <a:ext cx="2249618" cy="680488"/>
          </a:xfrm>
          <a:prstGeom prst="rect">
            <a:avLst/>
          </a:prstGeom>
        </p:spPr>
      </p:pic>
      <p:sp>
        <p:nvSpPr>
          <p:cNvPr id="65" name="share_208919"/>
          <p:cNvSpPr/>
          <p:nvPr/>
        </p:nvSpPr>
        <p:spPr>
          <a:xfrm>
            <a:off x="4743528" y="8991757"/>
            <a:ext cx="782863" cy="803672"/>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 name="connsiteX128" fmla="*/ 373273 h 605239"/>
              <a:gd name="connsiteY128" fmla="*/ 373273 h 605239"/>
              <a:gd name="connsiteX129" fmla="*/ 373273 h 605239"/>
              <a:gd name="connsiteY129" fmla="*/ 373273 h 605239"/>
              <a:gd name="connsiteX130" fmla="*/ 373273 h 605239"/>
              <a:gd name="connsiteY130" fmla="*/ 373273 h 605239"/>
              <a:gd name="connsiteX131" fmla="*/ 373273 h 605239"/>
              <a:gd name="connsiteY131" fmla="*/ 373273 h 605239"/>
              <a:gd name="connsiteX132" fmla="*/ 373273 h 605239"/>
              <a:gd name="connsiteY132" fmla="*/ 373273 h 605239"/>
              <a:gd name="connsiteX133" fmla="*/ 373273 h 605239"/>
              <a:gd name="connsiteY133" fmla="*/ 373273 h 605239"/>
              <a:gd name="connsiteX134" fmla="*/ 373273 h 605239"/>
              <a:gd name="connsiteY134" fmla="*/ 373273 h 605239"/>
              <a:gd name="connsiteX135" fmla="*/ 373273 h 605239"/>
              <a:gd name="connsiteY135" fmla="*/ 373273 h 605239"/>
              <a:gd name="connsiteX136" fmla="*/ 373273 h 605239"/>
              <a:gd name="connsiteY136" fmla="*/ 373273 h 605239"/>
              <a:gd name="connsiteX137" fmla="*/ 373273 h 605239"/>
              <a:gd name="connsiteY137" fmla="*/ 373273 h 605239"/>
              <a:gd name="connsiteX138" fmla="*/ 373273 h 605239"/>
              <a:gd name="connsiteY138" fmla="*/ 373273 h 605239"/>
              <a:gd name="connsiteX139" fmla="*/ 373273 h 605239"/>
              <a:gd name="connsiteY139" fmla="*/ 373273 h 605239"/>
              <a:gd name="connsiteX140" fmla="*/ 373273 h 605239"/>
              <a:gd name="connsiteY140" fmla="*/ 373273 h 605239"/>
              <a:gd name="connsiteX141" fmla="*/ 373273 h 605239"/>
              <a:gd name="connsiteY141" fmla="*/ 373273 h 605239"/>
              <a:gd name="connsiteX142" fmla="*/ 373273 h 605239"/>
              <a:gd name="connsiteY142" fmla="*/ 373273 h 605239"/>
              <a:gd name="connsiteX143" fmla="*/ 373273 h 605239"/>
              <a:gd name="connsiteY143" fmla="*/ 373273 h 605239"/>
              <a:gd name="connsiteX144" fmla="*/ 373273 h 605239"/>
              <a:gd name="connsiteY144" fmla="*/ 373273 h 605239"/>
              <a:gd name="connsiteX145" fmla="*/ 373273 h 605239"/>
              <a:gd name="connsiteY145" fmla="*/ 373273 h 605239"/>
              <a:gd name="connsiteX146" fmla="*/ 373273 h 605239"/>
              <a:gd name="connsiteY146" fmla="*/ 373273 h 605239"/>
              <a:gd name="connsiteX147" fmla="*/ 373273 h 605239"/>
              <a:gd name="connsiteY147" fmla="*/ 373273 h 605239"/>
              <a:gd name="connsiteX148" fmla="*/ 373273 h 605239"/>
              <a:gd name="connsiteY148" fmla="*/ 373273 h 605239"/>
              <a:gd name="connsiteX149" fmla="*/ 373273 h 605239"/>
              <a:gd name="connsiteY149" fmla="*/ 373273 h 605239"/>
              <a:gd name="connsiteX150" fmla="*/ 373273 h 605239"/>
              <a:gd name="connsiteY150" fmla="*/ 373273 h 605239"/>
              <a:gd name="connsiteX151" fmla="*/ 373273 h 605239"/>
              <a:gd name="connsiteY151" fmla="*/ 373273 h 605239"/>
              <a:gd name="connsiteX152" fmla="*/ 373273 h 605239"/>
              <a:gd name="connsiteY152" fmla="*/ 373273 h 605239"/>
              <a:gd name="connsiteX153" fmla="*/ 373273 h 605239"/>
              <a:gd name="connsiteY153" fmla="*/ 373273 h 605239"/>
              <a:gd name="connsiteX154" fmla="*/ 373273 h 605239"/>
              <a:gd name="connsiteY154" fmla="*/ 373273 h 605239"/>
              <a:gd name="connsiteX155" fmla="*/ 373273 h 605239"/>
              <a:gd name="connsiteY155" fmla="*/ 373273 h 605239"/>
              <a:gd name="connsiteX156" fmla="*/ 373273 h 605239"/>
              <a:gd name="connsiteY156" fmla="*/ 373273 h 605239"/>
              <a:gd name="connsiteX157" fmla="*/ 373273 h 605239"/>
              <a:gd name="connsiteY157" fmla="*/ 373273 h 605239"/>
              <a:gd name="connsiteX158" fmla="*/ 373273 h 605239"/>
              <a:gd name="connsiteY158" fmla="*/ 373273 h 605239"/>
              <a:gd name="connsiteX159" fmla="*/ 373273 h 605239"/>
              <a:gd name="connsiteY159" fmla="*/ 373273 h 605239"/>
              <a:gd name="connsiteX160" fmla="*/ 373273 h 605239"/>
              <a:gd name="connsiteY160" fmla="*/ 373273 h 605239"/>
              <a:gd name="connsiteX161" fmla="*/ 373273 h 605239"/>
              <a:gd name="connsiteY161" fmla="*/ 373273 h 605239"/>
              <a:gd name="connsiteX162" fmla="*/ 373273 h 605239"/>
              <a:gd name="connsiteY162" fmla="*/ 373273 h 605239"/>
              <a:gd name="connsiteX163" fmla="*/ 373273 h 605239"/>
              <a:gd name="connsiteY163" fmla="*/ 373273 h 605239"/>
              <a:gd name="connsiteX164" fmla="*/ 373273 h 605239"/>
              <a:gd name="connsiteY164" fmla="*/ 373273 h 605239"/>
              <a:gd name="connsiteX165" fmla="*/ 373273 h 605239"/>
              <a:gd name="connsiteY165" fmla="*/ 373273 h 605239"/>
              <a:gd name="connsiteX166" fmla="*/ 373273 h 605239"/>
              <a:gd name="connsiteY166" fmla="*/ 373273 h 605239"/>
              <a:gd name="connsiteX167" fmla="*/ 373273 h 605239"/>
              <a:gd name="connsiteY167" fmla="*/ 373273 h 605239"/>
              <a:gd name="connsiteX168" fmla="*/ 373273 h 605239"/>
              <a:gd name="connsiteY168" fmla="*/ 373273 h 605239"/>
              <a:gd name="connsiteX169" fmla="*/ 373273 h 605239"/>
              <a:gd name="connsiteY169" fmla="*/ 373273 h 605239"/>
              <a:gd name="connsiteX170" fmla="*/ 373273 h 605239"/>
              <a:gd name="connsiteY170" fmla="*/ 373273 h 605239"/>
              <a:gd name="connsiteX171" fmla="*/ 373273 h 605239"/>
              <a:gd name="connsiteY171" fmla="*/ 373273 h 605239"/>
              <a:gd name="connsiteX172" fmla="*/ 373273 h 605239"/>
              <a:gd name="connsiteY172" fmla="*/ 373273 h 605239"/>
              <a:gd name="connsiteX173" fmla="*/ 373273 h 605239"/>
              <a:gd name="connsiteY173" fmla="*/ 373273 h 605239"/>
              <a:gd name="connsiteX174" fmla="*/ 373273 h 605239"/>
              <a:gd name="connsiteY174" fmla="*/ 373273 h 605239"/>
              <a:gd name="connsiteX175" fmla="*/ 373273 h 605239"/>
              <a:gd name="connsiteY175"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606510" h="605804">
                <a:moveTo>
                  <a:pt x="303348" y="527564"/>
                </a:moveTo>
                <a:cubicBezTo>
                  <a:pt x="291834" y="527564"/>
                  <a:pt x="282549" y="536834"/>
                  <a:pt x="282549" y="548329"/>
                </a:cubicBezTo>
                <a:cubicBezTo>
                  <a:pt x="282549" y="559824"/>
                  <a:pt x="291834" y="569094"/>
                  <a:pt x="303348" y="569094"/>
                </a:cubicBezTo>
                <a:cubicBezTo>
                  <a:pt x="314862" y="569094"/>
                  <a:pt x="324147" y="559824"/>
                  <a:pt x="324147" y="548329"/>
                </a:cubicBezTo>
                <a:cubicBezTo>
                  <a:pt x="324147" y="536834"/>
                  <a:pt x="314862" y="527564"/>
                  <a:pt x="303348" y="527564"/>
                </a:cubicBezTo>
                <a:close/>
                <a:moveTo>
                  <a:pt x="477167" y="455628"/>
                </a:moveTo>
                <a:cubicBezTo>
                  <a:pt x="471828" y="455628"/>
                  <a:pt x="466489" y="457667"/>
                  <a:pt x="462404" y="461746"/>
                </a:cubicBezTo>
                <a:cubicBezTo>
                  <a:pt x="454233" y="469904"/>
                  <a:pt x="454233" y="483067"/>
                  <a:pt x="462404" y="491225"/>
                </a:cubicBezTo>
                <a:cubicBezTo>
                  <a:pt x="470575" y="499383"/>
                  <a:pt x="483760" y="499383"/>
                  <a:pt x="491931" y="491225"/>
                </a:cubicBezTo>
                <a:cubicBezTo>
                  <a:pt x="499916" y="483067"/>
                  <a:pt x="499916" y="469811"/>
                  <a:pt x="491931" y="461746"/>
                </a:cubicBezTo>
                <a:cubicBezTo>
                  <a:pt x="487845" y="457667"/>
                  <a:pt x="482506" y="455628"/>
                  <a:pt x="477167" y="455628"/>
                </a:cubicBezTo>
                <a:close/>
                <a:moveTo>
                  <a:pt x="129528" y="455628"/>
                </a:moveTo>
                <a:cubicBezTo>
                  <a:pt x="124189" y="455628"/>
                  <a:pt x="118850" y="457667"/>
                  <a:pt x="114765" y="461746"/>
                </a:cubicBezTo>
                <a:cubicBezTo>
                  <a:pt x="106594" y="469904"/>
                  <a:pt x="106594" y="483067"/>
                  <a:pt x="114765" y="491225"/>
                </a:cubicBezTo>
                <a:cubicBezTo>
                  <a:pt x="122936" y="499383"/>
                  <a:pt x="136121" y="499383"/>
                  <a:pt x="144292" y="491225"/>
                </a:cubicBezTo>
                <a:cubicBezTo>
                  <a:pt x="152463" y="483067"/>
                  <a:pt x="152463" y="469811"/>
                  <a:pt x="144292" y="461746"/>
                </a:cubicBezTo>
                <a:cubicBezTo>
                  <a:pt x="140206" y="457667"/>
                  <a:pt x="134867" y="455628"/>
                  <a:pt x="129528" y="455628"/>
                </a:cubicBezTo>
                <a:close/>
                <a:moveTo>
                  <a:pt x="350822" y="298209"/>
                </a:moveTo>
                <a:cubicBezTo>
                  <a:pt x="352122" y="311835"/>
                  <a:pt x="347571" y="326017"/>
                  <a:pt x="337167" y="336399"/>
                </a:cubicBezTo>
                <a:cubicBezTo>
                  <a:pt x="326763" y="346780"/>
                  <a:pt x="312923" y="351415"/>
                  <a:pt x="299268" y="350303"/>
                </a:cubicBezTo>
                <a:lnTo>
                  <a:pt x="303077" y="335564"/>
                </a:lnTo>
                <a:cubicBezTo>
                  <a:pt x="311623" y="335472"/>
                  <a:pt x="320075" y="332227"/>
                  <a:pt x="326671" y="325646"/>
                </a:cubicBezTo>
                <a:cubicBezTo>
                  <a:pt x="333173" y="319158"/>
                  <a:pt x="336424" y="310630"/>
                  <a:pt x="336424" y="302102"/>
                </a:cubicBezTo>
                <a:close/>
                <a:moveTo>
                  <a:pt x="302831" y="286236"/>
                </a:moveTo>
                <a:cubicBezTo>
                  <a:pt x="306928" y="286236"/>
                  <a:pt x="311014" y="287812"/>
                  <a:pt x="314124" y="290962"/>
                </a:cubicBezTo>
                <a:cubicBezTo>
                  <a:pt x="320438" y="297263"/>
                  <a:pt x="320438" y="307363"/>
                  <a:pt x="314124" y="313572"/>
                </a:cubicBezTo>
                <a:cubicBezTo>
                  <a:pt x="307903" y="319873"/>
                  <a:pt x="297783" y="319873"/>
                  <a:pt x="291469" y="313572"/>
                </a:cubicBezTo>
                <a:cubicBezTo>
                  <a:pt x="285155" y="307271"/>
                  <a:pt x="285155" y="297078"/>
                  <a:pt x="291469" y="290962"/>
                </a:cubicBezTo>
                <a:cubicBezTo>
                  <a:pt x="294626" y="287812"/>
                  <a:pt x="298735" y="286236"/>
                  <a:pt x="302831" y="286236"/>
                </a:cubicBezTo>
                <a:close/>
                <a:moveTo>
                  <a:pt x="549128" y="282183"/>
                </a:moveTo>
                <a:cubicBezTo>
                  <a:pt x="537614" y="282183"/>
                  <a:pt x="528329" y="291453"/>
                  <a:pt x="528329" y="302948"/>
                </a:cubicBezTo>
                <a:cubicBezTo>
                  <a:pt x="528329" y="314443"/>
                  <a:pt x="537614" y="323713"/>
                  <a:pt x="549128" y="323713"/>
                </a:cubicBezTo>
                <a:cubicBezTo>
                  <a:pt x="560641" y="323713"/>
                  <a:pt x="569926" y="314443"/>
                  <a:pt x="569926" y="302948"/>
                </a:cubicBezTo>
                <a:cubicBezTo>
                  <a:pt x="569926" y="291453"/>
                  <a:pt x="560641" y="282183"/>
                  <a:pt x="549128" y="282183"/>
                </a:cubicBezTo>
                <a:close/>
                <a:moveTo>
                  <a:pt x="57568" y="282183"/>
                </a:moveTo>
                <a:cubicBezTo>
                  <a:pt x="46054" y="282183"/>
                  <a:pt x="36769" y="291453"/>
                  <a:pt x="36769" y="302948"/>
                </a:cubicBezTo>
                <a:cubicBezTo>
                  <a:pt x="36769" y="314443"/>
                  <a:pt x="46054" y="323713"/>
                  <a:pt x="57568" y="323713"/>
                </a:cubicBezTo>
                <a:cubicBezTo>
                  <a:pt x="69082" y="323713"/>
                  <a:pt x="78367" y="314443"/>
                  <a:pt x="78367" y="302948"/>
                </a:cubicBezTo>
                <a:cubicBezTo>
                  <a:pt x="78367" y="291453"/>
                  <a:pt x="69082" y="282183"/>
                  <a:pt x="57568" y="282183"/>
                </a:cubicBezTo>
                <a:close/>
                <a:moveTo>
                  <a:pt x="263985" y="276122"/>
                </a:moveTo>
                <a:lnTo>
                  <a:pt x="273627" y="285770"/>
                </a:lnTo>
                <a:cubicBezTo>
                  <a:pt x="266303" y="298479"/>
                  <a:pt x="268157" y="315085"/>
                  <a:pt x="279189" y="325939"/>
                </a:cubicBezTo>
                <a:cubicBezTo>
                  <a:pt x="281322" y="328073"/>
                  <a:pt x="283640" y="329743"/>
                  <a:pt x="286143" y="331227"/>
                </a:cubicBezTo>
                <a:lnTo>
                  <a:pt x="282249" y="345699"/>
                </a:lnTo>
                <a:cubicBezTo>
                  <a:pt x="277706" y="343473"/>
                  <a:pt x="273534" y="340504"/>
                  <a:pt x="269640" y="336700"/>
                </a:cubicBezTo>
                <a:cubicBezTo>
                  <a:pt x="253138" y="320280"/>
                  <a:pt x="251284" y="294676"/>
                  <a:pt x="263985" y="276122"/>
                </a:cubicBezTo>
                <a:close/>
                <a:moveTo>
                  <a:pt x="307574" y="255469"/>
                </a:moveTo>
                <a:cubicBezTo>
                  <a:pt x="318319" y="256395"/>
                  <a:pt x="328809" y="260934"/>
                  <a:pt x="337071" y="269084"/>
                </a:cubicBezTo>
                <a:cubicBezTo>
                  <a:pt x="340784" y="272789"/>
                  <a:pt x="343754" y="276864"/>
                  <a:pt x="345982" y="281124"/>
                </a:cubicBezTo>
                <a:lnTo>
                  <a:pt x="331872" y="285014"/>
                </a:lnTo>
                <a:cubicBezTo>
                  <a:pt x="330480" y="282606"/>
                  <a:pt x="328623" y="280291"/>
                  <a:pt x="326674" y="278346"/>
                </a:cubicBezTo>
                <a:cubicBezTo>
                  <a:pt x="315627" y="267602"/>
                  <a:pt x="298918" y="265842"/>
                  <a:pt x="286200" y="273159"/>
                </a:cubicBezTo>
                <a:lnTo>
                  <a:pt x="276546" y="263527"/>
                </a:lnTo>
                <a:cubicBezTo>
                  <a:pt x="285829" y="257229"/>
                  <a:pt x="296830" y="254543"/>
                  <a:pt x="307574" y="255469"/>
                </a:cubicBezTo>
                <a:close/>
                <a:moveTo>
                  <a:pt x="297498" y="214975"/>
                </a:moveTo>
                <a:cubicBezTo>
                  <a:pt x="293413" y="214975"/>
                  <a:pt x="290070" y="218312"/>
                  <a:pt x="290070" y="222391"/>
                </a:cubicBezTo>
                <a:lnTo>
                  <a:pt x="290070" y="233330"/>
                </a:lnTo>
                <a:cubicBezTo>
                  <a:pt x="280692" y="235091"/>
                  <a:pt x="271499" y="238799"/>
                  <a:pt x="263236" y="244454"/>
                </a:cubicBezTo>
                <a:lnTo>
                  <a:pt x="255436" y="236852"/>
                </a:lnTo>
                <a:cubicBezTo>
                  <a:pt x="252558" y="233886"/>
                  <a:pt x="247915" y="233886"/>
                  <a:pt x="244944" y="236852"/>
                </a:cubicBezTo>
                <a:lnTo>
                  <a:pt x="236773" y="245010"/>
                </a:lnTo>
                <a:cubicBezTo>
                  <a:pt x="233801" y="247791"/>
                  <a:pt x="233801" y="252519"/>
                  <a:pt x="236773" y="255485"/>
                </a:cubicBezTo>
                <a:lnTo>
                  <a:pt x="244572" y="263179"/>
                </a:lnTo>
                <a:cubicBezTo>
                  <a:pt x="239001" y="271337"/>
                  <a:pt x="235287" y="280607"/>
                  <a:pt x="233523" y="289970"/>
                </a:cubicBezTo>
                <a:lnTo>
                  <a:pt x="222473" y="289970"/>
                </a:lnTo>
                <a:cubicBezTo>
                  <a:pt x="218388" y="289970"/>
                  <a:pt x="215045" y="293307"/>
                  <a:pt x="215045" y="297386"/>
                </a:cubicBezTo>
                <a:lnTo>
                  <a:pt x="215045" y="308881"/>
                </a:lnTo>
                <a:cubicBezTo>
                  <a:pt x="215045" y="312960"/>
                  <a:pt x="218388" y="316297"/>
                  <a:pt x="222473" y="316297"/>
                </a:cubicBezTo>
                <a:lnTo>
                  <a:pt x="233523" y="316297"/>
                </a:lnTo>
                <a:cubicBezTo>
                  <a:pt x="235380" y="325660"/>
                  <a:pt x="239094" y="334838"/>
                  <a:pt x="244758" y="342995"/>
                </a:cubicBezTo>
                <a:lnTo>
                  <a:pt x="236958" y="350875"/>
                </a:lnTo>
                <a:cubicBezTo>
                  <a:pt x="233987" y="353749"/>
                  <a:pt x="233987" y="358477"/>
                  <a:pt x="236958" y="361443"/>
                </a:cubicBezTo>
                <a:lnTo>
                  <a:pt x="245129" y="369601"/>
                </a:lnTo>
                <a:cubicBezTo>
                  <a:pt x="248008" y="372567"/>
                  <a:pt x="252836" y="372567"/>
                  <a:pt x="255714" y="369601"/>
                </a:cubicBezTo>
                <a:lnTo>
                  <a:pt x="263607" y="361628"/>
                </a:lnTo>
                <a:cubicBezTo>
                  <a:pt x="271871" y="367190"/>
                  <a:pt x="280970" y="370806"/>
                  <a:pt x="290349" y="372567"/>
                </a:cubicBezTo>
                <a:lnTo>
                  <a:pt x="290349" y="383784"/>
                </a:lnTo>
                <a:cubicBezTo>
                  <a:pt x="290349" y="387863"/>
                  <a:pt x="293691" y="391200"/>
                  <a:pt x="297777" y="391200"/>
                </a:cubicBezTo>
                <a:lnTo>
                  <a:pt x="309291" y="391200"/>
                </a:lnTo>
                <a:cubicBezTo>
                  <a:pt x="313376" y="391200"/>
                  <a:pt x="316719" y="387863"/>
                  <a:pt x="316719" y="383784"/>
                </a:cubicBezTo>
                <a:lnTo>
                  <a:pt x="316719" y="372382"/>
                </a:lnTo>
                <a:cubicBezTo>
                  <a:pt x="326004" y="370528"/>
                  <a:pt x="335011" y="366820"/>
                  <a:pt x="343182" y="361258"/>
                </a:cubicBezTo>
                <a:lnTo>
                  <a:pt x="351260" y="369323"/>
                </a:lnTo>
                <a:cubicBezTo>
                  <a:pt x="354138" y="372289"/>
                  <a:pt x="358967" y="372289"/>
                  <a:pt x="361752" y="369323"/>
                </a:cubicBezTo>
                <a:lnTo>
                  <a:pt x="369923" y="361165"/>
                </a:lnTo>
                <a:cubicBezTo>
                  <a:pt x="372894" y="358291"/>
                  <a:pt x="372894" y="353471"/>
                  <a:pt x="369923" y="350690"/>
                </a:cubicBezTo>
                <a:lnTo>
                  <a:pt x="361938" y="342625"/>
                </a:lnTo>
                <a:cubicBezTo>
                  <a:pt x="367509" y="334467"/>
                  <a:pt x="371223" y="325289"/>
                  <a:pt x="372894" y="316019"/>
                </a:cubicBezTo>
                <a:lnTo>
                  <a:pt x="384315" y="316019"/>
                </a:lnTo>
                <a:cubicBezTo>
                  <a:pt x="388401" y="315927"/>
                  <a:pt x="391743" y="312589"/>
                  <a:pt x="391465" y="308603"/>
                </a:cubicBezTo>
                <a:lnTo>
                  <a:pt x="391465" y="297108"/>
                </a:lnTo>
                <a:cubicBezTo>
                  <a:pt x="391465" y="293029"/>
                  <a:pt x="388122" y="289692"/>
                  <a:pt x="384037" y="289692"/>
                </a:cubicBezTo>
                <a:lnTo>
                  <a:pt x="372801" y="289692"/>
                </a:lnTo>
                <a:cubicBezTo>
                  <a:pt x="371037" y="280422"/>
                  <a:pt x="367323" y="271337"/>
                  <a:pt x="361752" y="263179"/>
                </a:cubicBezTo>
                <a:lnTo>
                  <a:pt x="369737" y="255207"/>
                </a:lnTo>
                <a:cubicBezTo>
                  <a:pt x="372709" y="252426"/>
                  <a:pt x="372709" y="247606"/>
                  <a:pt x="369737" y="244732"/>
                </a:cubicBezTo>
                <a:lnTo>
                  <a:pt x="361566" y="236574"/>
                </a:lnTo>
                <a:cubicBezTo>
                  <a:pt x="358688" y="233608"/>
                  <a:pt x="353860" y="233608"/>
                  <a:pt x="350981" y="236574"/>
                </a:cubicBezTo>
                <a:lnTo>
                  <a:pt x="343182" y="244454"/>
                </a:lnTo>
                <a:cubicBezTo>
                  <a:pt x="335011" y="238799"/>
                  <a:pt x="325911" y="235091"/>
                  <a:pt x="316440" y="233330"/>
                </a:cubicBezTo>
                <a:lnTo>
                  <a:pt x="316440" y="222391"/>
                </a:lnTo>
                <a:cubicBezTo>
                  <a:pt x="316440" y="218312"/>
                  <a:pt x="313098" y="214975"/>
                  <a:pt x="309012" y="214975"/>
                </a:cubicBezTo>
                <a:close/>
                <a:moveTo>
                  <a:pt x="477167" y="108554"/>
                </a:moveTo>
                <a:cubicBezTo>
                  <a:pt x="471828" y="108554"/>
                  <a:pt x="466489" y="110593"/>
                  <a:pt x="462404" y="114672"/>
                </a:cubicBezTo>
                <a:cubicBezTo>
                  <a:pt x="454233" y="122829"/>
                  <a:pt x="454233" y="136086"/>
                  <a:pt x="462404" y="144151"/>
                </a:cubicBezTo>
                <a:cubicBezTo>
                  <a:pt x="470575" y="152308"/>
                  <a:pt x="483760" y="152308"/>
                  <a:pt x="491931" y="144151"/>
                </a:cubicBezTo>
                <a:cubicBezTo>
                  <a:pt x="500102" y="135993"/>
                  <a:pt x="500102" y="122829"/>
                  <a:pt x="491931" y="114672"/>
                </a:cubicBezTo>
                <a:cubicBezTo>
                  <a:pt x="487845" y="110593"/>
                  <a:pt x="482506" y="108554"/>
                  <a:pt x="477167" y="108554"/>
                </a:cubicBezTo>
                <a:close/>
                <a:moveTo>
                  <a:pt x="129528" y="108554"/>
                </a:moveTo>
                <a:cubicBezTo>
                  <a:pt x="124189" y="108554"/>
                  <a:pt x="118850" y="110593"/>
                  <a:pt x="114765" y="114672"/>
                </a:cubicBezTo>
                <a:cubicBezTo>
                  <a:pt x="106594" y="122829"/>
                  <a:pt x="106594" y="135993"/>
                  <a:pt x="114765" y="144151"/>
                </a:cubicBezTo>
                <a:cubicBezTo>
                  <a:pt x="122936" y="152308"/>
                  <a:pt x="136121" y="152308"/>
                  <a:pt x="144292" y="144151"/>
                </a:cubicBezTo>
                <a:cubicBezTo>
                  <a:pt x="152463" y="136086"/>
                  <a:pt x="152463" y="122829"/>
                  <a:pt x="144292" y="114672"/>
                </a:cubicBezTo>
                <a:cubicBezTo>
                  <a:pt x="140206" y="110593"/>
                  <a:pt x="134867" y="108554"/>
                  <a:pt x="129528" y="108554"/>
                </a:cubicBezTo>
                <a:close/>
                <a:moveTo>
                  <a:pt x="303348" y="36802"/>
                </a:moveTo>
                <a:cubicBezTo>
                  <a:pt x="291834" y="36802"/>
                  <a:pt x="282549" y="46073"/>
                  <a:pt x="282549" y="57568"/>
                </a:cubicBezTo>
                <a:cubicBezTo>
                  <a:pt x="282549" y="69063"/>
                  <a:pt x="291834" y="78333"/>
                  <a:pt x="303348" y="78333"/>
                </a:cubicBezTo>
                <a:cubicBezTo>
                  <a:pt x="314862" y="78333"/>
                  <a:pt x="324147" y="69063"/>
                  <a:pt x="324147" y="57568"/>
                </a:cubicBezTo>
                <a:cubicBezTo>
                  <a:pt x="324147" y="46073"/>
                  <a:pt x="314862" y="36802"/>
                  <a:pt x="303348" y="36802"/>
                </a:cubicBezTo>
                <a:close/>
                <a:moveTo>
                  <a:pt x="303255" y="0"/>
                </a:moveTo>
                <a:cubicBezTo>
                  <a:pt x="335011" y="0"/>
                  <a:pt x="360824" y="25678"/>
                  <a:pt x="360824" y="57475"/>
                </a:cubicBezTo>
                <a:cubicBezTo>
                  <a:pt x="360824" y="82319"/>
                  <a:pt x="344853" y="103455"/>
                  <a:pt x="322661" y="111520"/>
                </a:cubicBezTo>
                <a:lnTo>
                  <a:pt x="322661" y="186793"/>
                </a:lnTo>
                <a:cubicBezTo>
                  <a:pt x="340767" y="189760"/>
                  <a:pt x="357295" y="196805"/>
                  <a:pt x="371687" y="206910"/>
                </a:cubicBezTo>
                <a:lnTo>
                  <a:pt x="424892" y="153792"/>
                </a:lnTo>
                <a:cubicBezTo>
                  <a:pt x="414863" y="132378"/>
                  <a:pt x="418763" y="106143"/>
                  <a:pt x="436312" y="88623"/>
                </a:cubicBezTo>
                <a:cubicBezTo>
                  <a:pt x="458875" y="66096"/>
                  <a:pt x="495273" y="66096"/>
                  <a:pt x="517744" y="88623"/>
                </a:cubicBezTo>
                <a:cubicBezTo>
                  <a:pt x="540307" y="111149"/>
                  <a:pt x="540307" y="147488"/>
                  <a:pt x="517744" y="169922"/>
                </a:cubicBezTo>
                <a:cubicBezTo>
                  <a:pt x="499916" y="187720"/>
                  <a:pt x="473360" y="191336"/>
                  <a:pt x="451911" y="180953"/>
                </a:cubicBezTo>
                <a:lnTo>
                  <a:pt x="398893" y="233886"/>
                </a:lnTo>
                <a:cubicBezTo>
                  <a:pt x="409478" y="248347"/>
                  <a:pt x="416628" y="265126"/>
                  <a:pt x="419692" y="283388"/>
                </a:cubicBezTo>
                <a:lnTo>
                  <a:pt x="494902" y="283388"/>
                </a:lnTo>
                <a:cubicBezTo>
                  <a:pt x="502794" y="261140"/>
                  <a:pt x="524058" y="245381"/>
                  <a:pt x="548942" y="245381"/>
                </a:cubicBezTo>
                <a:cubicBezTo>
                  <a:pt x="580790" y="245381"/>
                  <a:pt x="606510" y="271059"/>
                  <a:pt x="606510" y="302856"/>
                </a:cubicBezTo>
                <a:cubicBezTo>
                  <a:pt x="606510" y="334560"/>
                  <a:pt x="580790" y="360331"/>
                  <a:pt x="548942" y="360331"/>
                </a:cubicBezTo>
                <a:cubicBezTo>
                  <a:pt x="523872" y="360331"/>
                  <a:pt x="502423" y="344108"/>
                  <a:pt x="494623" y="321581"/>
                </a:cubicBezTo>
                <a:lnTo>
                  <a:pt x="419692" y="321581"/>
                </a:lnTo>
                <a:cubicBezTo>
                  <a:pt x="416721" y="339936"/>
                  <a:pt x="409664" y="356808"/>
                  <a:pt x="399264" y="371269"/>
                </a:cubicBezTo>
                <a:lnTo>
                  <a:pt x="452561" y="424480"/>
                </a:lnTo>
                <a:cubicBezTo>
                  <a:pt x="473917" y="414468"/>
                  <a:pt x="500195" y="418269"/>
                  <a:pt x="517744" y="435790"/>
                </a:cubicBezTo>
                <a:cubicBezTo>
                  <a:pt x="540307" y="458223"/>
                  <a:pt x="540307" y="494655"/>
                  <a:pt x="518022" y="516996"/>
                </a:cubicBezTo>
                <a:cubicBezTo>
                  <a:pt x="495459" y="539522"/>
                  <a:pt x="459061" y="539522"/>
                  <a:pt x="436591" y="516996"/>
                </a:cubicBezTo>
                <a:cubicBezTo>
                  <a:pt x="418763" y="499197"/>
                  <a:pt x="415142" y="472685"/>
                  <a:pt x="425541" y="451271"/>
                </a:cubicBezTo>
                <a:lnTo>
                  <a:pt x="372523" y="398338"/>
                </a:lnTo>
                <a:cubicBezTo>
                  <a:pt x="358038" y="408721"/>
                  <a:pt x="341232" y="416044"/>
                  <a:pt x="322940" y="419011"/>
                </a:cubicBezTo>
                <a:lnTo>
                  <a:pt x="322940" y="494284"/>
                </a:lnTo>
                <a:cubicBezTo>
                  <a:pt x="345224" y="502164"/>
                  <a:pt x="361009" y="523485"/>
                  <a:pt x="361009" y="548329"/>
                </a:cubicBezTo>
                <a:cubicBezTo>
                  <a:pt x="361009" y="580033"/>
                  <a:pt x="335289" y="605804"/>
                  <a:pt x="303441" y="605804"/>
                </a:cubicBezTo>
                <a:cubicBezTo>
                  <a:pt x="271685" y="605804"/>
                  <a:pt x="245872" y="580033"/>
                  <a:pt x="245872" y="548329"/>
                </a:cubicBezTo>
                <a:cubicBezTo>
                  <a:pt x="245872" y="523207"/>
                  <a:pt x="262121" y="501793"/>
                  <a:pt x="284684" y="494006"/>
                </a:cubicBezTo>
                <a:lnTo>
                  <a:pt x="284684" y="419103"/>
                </a:lnTo>
                <a:cubicBezTo>
                  <a:pt x="266114" y="416137"/>
                  <a:pt x="249122" y="408906"/>
                  <a:pt x="234544" y="398338"/>
                </a:cubicBezTo>
                <a:lnTo>
                  <a:pt x="181433" y="451363"/>
                </a:lnTo>
                <a:cubicBezTo>
                  <a:pt x="191832" y="472777"/>
                  <a:pt x="188211" y="499383"/>
                  <a:pt x="170383" y="517181"/>
                </a:cubicBezTo>
                <a:cubicBezTo>
                  <a:pt x="147820" y="539615"/>
                  <a:pt x="111422" y="539615"/>
                  <a:pt x="88952" y="517181"/>
                </a:cubicBezTo>
                <a:cubicBezTo>
                  <a:pt x="66389" y="494655"/>
                  <a:pt x="66389" y="458316"/>
                  <a:pt x="88952" y="435790"/>
                </a:cubicBezTo>
                <a:cubicBezTo>
                  <a:pt x="106594" y="418176"/>
                  <a:pt x="132871" y="414468"/>
                  <a:pt x="154134" y="424480"/>
                </a:cubicBezTo>
                <a:lnTo>
                  <a:pt x="207524" y="371177"/>
                </a:lnTo>
                <a:cubicBezTo>
                  <a:pt x="197218" y="356808"/>
                  <a:pt x="190161" y="340029"/>
                  <a:pt x="187190" y="321767"/>
                </a:cubicBezTo>
                <a:lnTo>
                  <a:pt x="111979" y="321767"/>
                </a:lnTo>
                <a:cubicBezTo>
                  <a:pt x="104180" y="344201"/>
                  <a:pt x="82824" y="360423"/>
                  <a:pt x="57568" y="360423"/>
                </a:cubicBezTo>
                <a:cubicBezTo>
                  <a:pt x="25813" y="360423"/>
                  <a:pt x="0" y="334745"/>
                  <a:pt x="0" y="302948"/>
                </a:cubicBezTo>
                <a:cubicBezTo>
                  <a:pt x="0" y="271152"/>
                  <a:pt x="25813" y="245473"/>
                  <a:pt x="57475" y="245381"/>
                </a:cubicBezTo>
                <a:cubicBezTo>
                  <a:pt x="82360" y="245381"/>
                  <a:pt x="103530" y="261325"/>
                  <a:pt x="111608" y="283388"/>
                </a:cubicBezTo>
                <a:lnTo>
                  <a:pt x="187097" y="283388"/>
                </a:lnTo>
                <a:cubicBezTo>
                  <a:pt x="190068" y="265219"/>
                  <a:pt x="197218" y="248440"/>
                  <a:pt x="207617" y="234071"/>
                </a:cubicBezTo>
                <a:lnTo>
                  <a:pt x="154506" y="181046"/>
                </a:lnTo>
                <a:cubicBezTo>
                  <a:pt x="133150" y="191429"/>
                  <a:pt x="106501" y="187906"/>
                  <a:pt x="88674" y="170107"/>
                </a:cubicBezTo>
                <a:cubicBezTo>
                  <a:pt x="66110" y="147581"/>
                  <a:pt x="66110" y="111242"/>
                  <a:pt x="88674" y="88715"/>
                </a:cubicBezTo>
                <a:cubicBezTo>
                  <a:pt x="111237" y="66282"/>
                  <a:pt x="147635" y="66282"/>
                  <a:pt x="170105" y="88715"/>
                </a:cubicBezTo>
                <a:cubicBezTo>
                  <a:pt x="187747" y="106421"/>
                  <a:pt x="191461" y="132656"/>
                  <a:pt x="181433" y="153884"/>
                </a:cubicBezTo>
                <a:lnTo>
                  <a:pt x="234730" y="207188"/>
                </a:lnTo>
                <a:cubicBezTo>
                  <a:pt x="249215" y="196805"/>
                  <a:pt x="266114" y="189760"/>
                  <a:pt x="284406" y="186793"/>
                </a:cubicBezTo>
                <a:lnTo>
                  <a:pt x="284406" y="111705"/>
                </a:lnTo>
                <a:cubicBezTo>
                  <a:pt x="261843" y="103918"/>
                  <a:pt x="245686" y="82690"/>
                  <a:pt x="245686" y="57475"/>
                </a:cubicBezTo>
                <a:cubicBezTo>
                  <a:pt x="245686" y="25678"/>
                  <a:pt x="271406" y="0"/>
                  <a:pt x="303255" y="0"/>
                </a:cubicBez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tx1">
                  <a:lumMod val="75000"/>
                  <a:lumOff val="25000"/>
                </a:schemeClr>
              </a:solidFill>
            </a:endParaRPr>
          </a:p>
        </p:txBody>
      </p:sp>
      <p:sp>
        <p:nvSpPr>
          <p:cNvPr id="67" name="scale_156738"/>
          <p:cNvSpPr/>
          <p:nvPr/>
        </p:nvSpPr>
        <p:spPr>
          <a:xfrm>
            <a:off x="4774259" y="10272835"/>
            <a:ext cx="883132" cy="981320"/>
          </a:xfrm>
          <a:custGeom>
            <a:avLst/>
            <a:gdLst>
              <a:gd name="T0" fmla="*/ 8028 w 12800"/>
              <a:gd name="T1" fmla="*/ 5903 h 12358"/>
              <a:gd name="T2" fmla="*/ 442 w 12800"/>
              <a:gd name="T3" fmla="*/ 9490 h 12358"/>
              <a:gd name="T4" fmla="*/ 1103 w 12800"/>
              <a:gd name="T5" fmla="*/ 6317 h 12358"/>
              <a:gd name="T6" fmla="*/ 3352 w 12800"/>
              <a:gd name="T7" fmla="*/ 704 h 12358"/>
              <a:gd name="T8" fmla="*/ 7505 w 12800"/>
              <a:gd name="T9" fmla="*/ 2428 h 12358"/>
              <a:gd name="T10" fmla="*/ 3668 w 12800"/>
              <a:gd name="T11" fmla="*/ 3835 h 12358"/>
              <a:gd name="T12" fmla="*/ 7062 w 12800"/>
              <a:gd name="T13" fmla="*/ 2428 h 12358"/>
              <a:gd name="T14" fmla="*/ 3670 w 12800"/>
              <a:gd name="T15" fmla="*/ 1021 h 12358"/>
              <a:gd name="T16" fmla="*/ 9932 w 12800"/>
              <a:gd name="T17" fmla="*/ 12358 h 12358"/>
              <a:gd name="T18" fmla="*/ 9048 w 12800"/>
              <a:gd name="T19" fmla="*/ 11613 h 12358"/>
              <a:gd name="T20" fmla="*/ 7725 w 12800"/>
              <a:gd name="T21" fmla="*/ 11558 h 12358"/>
              <a:gd name="T22" fmla="*/ 7585 w 12800"/>
              <a:gd name="T23" fmla="*/ 10455 h 12358"/>
              <a:gd name="T24" fmla="*/ 6620 w 12800"/>
              <a:gd name="T25" fmla="*/ 9490 h 12358"/>
              <a:gd name="T26" fmla="*/ 7365 w 12800"/>
              <a:gd name="T27" fmla="*/ 8607 h 12358"/>
              <a:gd name="T28" fmla="*/ 7420 w 12800"/>
              <a:gd name="T29" fmla="*/ 7283 h 12358"/>
              <a:gd name="T30" fmla="*/ 8524 w 12800"/>
              <a:gd name="T31" fmla="*/ 7145 h 12358"/>
              <a:gd name="T32" fmla="*/ 9489 w 12800"/>
              <a:gd name="T33" fmla="*/ 6179 h 12358"/>
              <a:gd name="T34" fmla="*/ 10372 w 12800"/>
              <a:gd name="T35" fmla="*/ 6924 h 12358"/>
              <a:gd name="T36" fmla="*/ 11695 w 12800"/>
              <a:gd name="T37" fmla="*/ 6979 h 12358"/>
              <a:gd name="T38" fmla="*/ 11835 w 12800"/>
              <a:gd name="T39" fmla="*/ 8083 h 12358"/>
              <a:gd name="T40" fmla="*/ 12800 w 12800"/>
              <a:gd name="T41" fmla="*/ 9048 h 12358"/>
              <a:gd name="T42" fmla="*/ 12055 w 12800"/>
              <a:gd name="T43" fmla="*/ 9932 h 12358"/>
              <a:gd name="T44" fmla="*/ 12000 w 12800"/>
              <a:gd name="T45" fmla="*/ 11255 h 12358"/>
              <a:gd name="T46" fmla="*/ 10897 w 12800"/>
              <a:gd name="T47" fmla="*/ 11393 h 12358"/>
              <a:gd name="T48" fmla="*/ 9932 w 12800"/>
              <a:gd name="T49" fmla="*/ 12358 h 12358"/>
              <a:gd name="T50" fmla="*/ 9324 w 12800"/>
              <a:gd name="T51" fmla="*/ 11228 h 12358"/>
              <a:gd name="T52" fmla="*/ 9930 w 12800"/>
              <a:gd name="T53" fmla="*/ 11917 h 12358"/>
              <a:gd name="T54" fmla="*/ 10812 w 12800"/>
              <a:gd name="T55" fmla="*/ 10924 h 12358"/>
              <a:gd name="T56" fmla="*/ 11695 w 12800"/>
              <a:gd name="T57" fmla="*/ 10952 h 12358"/>
              <a:gd name="T58" fmla="*/ 11668 w 12800"/>
              <a:gd name="T59" fmla="*/ 9655 h 12358"/>
              <a:gd name="T60" fmla="*/ 12358 w 12800"/>
              <a:gd name="T61" fmla="*/ 9048 h 12358"/>
              <a:gd name="T62" fmla="*/ 11365 w 12800"/>
              <a:gd name="T63" fmla="*/ 8166 h 12358"/>
              <a:gd name="T64" fmla="*/ 11393 w 12800"/>
              <a:gd name="T65" fmla="*/ 7283 h 12358"/>
              <a:gd name="T66" fmla="*/ 10097 w 12800"/>
              <a:gd name="T67" fmla="*/ 7310 h 12358"/>
              <a:gd name="T68" fmla="*/ 9490 w 12800"/>
              <a:gd name="T69" fmla="*/ 6620 h 12358"/>
              <a:gd name="T70" fmla="*/ 8607 w 12800"/>
              <a:gd name="T71" fmla="*/ 7613 h 12358"/>
              <a:gd name="T72" fmla="*/ 7724 w 12800"/>
              <a:gd name="T73" fmla="*/ 7587 h 12358"/>
              <a:gd name="T74" fmla="*/ 7752 w 12800"/>
              <a:gd name="T75" fmla="*/ 8883 h 12358"/>
              <a:gd name="T76" fmla="*/ 7062 w 12800"/>
              <a:gd name="T77" fmla="*/ 9490 h 12358"/>
              <a:gd name="T78" fmla="*/ 8055 w 12800"/>
              <a:gd name="T79" fmla="*/ 10372 h 12358"/>
              <a:gd name="T80" fmla="*/ 8027 w 12800"/>
              <a:gd name="T81" fmla="*/ 11255 h 12358"/>
              <a:gd name="T82" fmla="*/ 10648 w 12800"/>
              <a:gd name="T83" fmla="*/ 10207 h 12358"/>
              <a:gd name="T84" fmla="*/ 8387 w 12800"/>
              <a:gd name="T85" fmla="*/ 9268 h 12358"/>
              <a:gd name="T86" fmla="*/ 10650 w 12800"/>
              <a:gd name="T87" fmla="*/ 8330 h 12358"/>
              <a:gd name="T88" fmla="*/ 10345 w 12800"/>
              <a:gd name="T89" fmla="*/ 8635 h 12358"/>
              <a:gd name="T90" fmla="*/ 8828 w 12800"/>
              <a:gd name="T91" fmla="*/ 9268 h 12358"/>
              <a:gd name="T92" fmla="*/ 10345 w 12800"/>
              <a:gd name="T93" fmla="*/ 9903 h 1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00" h="12358">
                <a:moveTo>
                  <a:pt x="8303" y="5572"/>
                </a:moveTo>
                <a:cubicBezTo>
                  <a:pt x="8413" y="5683"/>
                  <a:pt x="8424" y="5784"/>
                  <a:pt x="8332" y="5875"/>
                </a:cubicBezTo>
                <a:cubicBezTo>
                  <a:pt x="8220" y="5987"/>
                  <a:pt x="8119" y="5996"/>
                  <a:pt x="8028" y="5903"/>
                </a:cubicBezTo>
                <a:cubicBezTo>
                  <a:pt x="7163" y="5204"/>
                  <a:pt x="6180" y="4855"/>
                  <a:pt x="5076" y="4855"/>
                </a:cubicBezTo>
                <a:cubicBezTo>
                  <a:pt x="3789" y="4855"/>
                  <a:pt x="2694" y="5306"/>
                  <a:pt x="1793" y="6207"/>
                </a:cubicBezTo>
                <a:cubicBezTo>
                  <a:pt x="892" y="7108"/>
                  <a:pt x="442" y="8202"/>
                  <a:pt x="442" y="9490"/>
                </a:cubicBezTo>
                <a:cubicBezTo>
                  <a:pt x="442" y="9637"/>
                  <a:pt x="369" y="9710"/>
                  <a:pt x="221" y="9710"/>
                </a:cubicBezTo>
                <a:cubicBezTo>
                  <a:pt x="74" y="9710"/>
                  <a:pt x="0" y="9637"/>
                  <a:pt x="0" y="9490"/>
                </a:cubicBezTo>
                <a:cubicBezTo>
                  <a:pt x="0" y="8294"/>
                  <a:pt x="367" y="7237"/>
                  <a:pt x="1103" y="6317"/>
                </a:cubicBezTo>
                <a:cubicBezTo>
                  <a:pt x="1839" y="5398"/>
                  <a:pt x="2778" y="4810"/>
                  <a:pt x="3917" y="4552"/>
                </a:cubicBezTo>
                <a:cubicBezTo>
                  <a:pt x="3071" y="4092"/>
                  <a:pt x="2648" y="3384"/>
                  <a:pt x="2648" y="2428"/>
                </a:cubicBezTo>
                <a:cubicBezTo>
                  <a:pt x="2648" y="1748"/>
                  <a:pt x="2883" y="1172"/>
                  <a:pt x="3352" y="704"/>
                </a:cubicBezTo>
                <a:cubicBezTo>
                  <a:pt x="3821" y="234"/>
                  <a:pt x="4396" y="0"/>
                  <a:pt x="5076" y="0"/>
                </a:cubicBezTo>
                <a:cubicBezTo>
                  <a:pt x="5757" y="0"/>
                  <a:pt x="6332" y="234"/>
                  <a:pt x="6801" y="704"/>
                </a:cubicBezTo>
                <a:cubicBezTo>
                  <a:pt x="7269" y="1172"/>
                  <a:pt x="7505" y="1748"/>
                  <a:pt x="7505" y="2428"/>
                </a:cubicBezTo>
                <a:cubicBezTo>
                  <a:pt x="7505" y="3384"/>
                  <a:pt x="7082" y="4093"/>
                  <a:pt x="6236" y="4552"/>
                </a:cubicBezTo>
                <a:cubicBezTo>
                  <a:pt x="7044" y="4754"/>
                  <a:pt x="7734" y="5094"/>
                  <a:pt x="8303" y="5572"/>
                </a:cubicBezTo>
                <a:close/>
                <a:moveTo>
                  <a:pt x="3668" y="3835"/>
                </a:moveTo>
                <a:cubicBezTo>
                  <a:pt x="4055" y="4221"/>
                  <a:pt x="4524" y="4415"/>
                  <a:pt x="5075" y="4415"/>
                </a:cubicBezTo>
                <a:cubicBezTo>
                  <a:pt x="5627" y="4415"/>
                  <a:pt x="6095" y="4221"/>
                  <a:pt x="6482" y="3835"/>
                </a:cubicBezTo>
                <a:cubicBezTo>
                  <a:pt x="6868" y="3448"/>
                  <a:pt x="7062" y="2980"/>
                  <a:pt x="7062" y="2428"/>
                </a:cubicBezTo>
                <a:cubicBezTo>
                  <a:pt x="7062" y="1876"/>
                  <a:pt x="6868" y="1408"/>
                  <a:pt x="6482" y="1021"/>
                </a:cubicBezTo>
                <a:cubicBezTo>
                  <a:pt x="6097" y="635"/>
                  <a:pt x="5628" y="442"/>
                  <a:pt x="5076" y="442"/>
                </a:cubicBezTo>
                <a:cubicBezTo>
                  <a:pt x="4525" y="442"/>
                  <a:pt x="4056" y="635"/>
                  <a:pt x="3670" y="1021"/>
                </a:cubicBezTo>
                <a:cubicBezTo>
                  <a:pt x="3283" y="1407"/>
                  <a:pt x="3090" y="1875"/>
                  <a:pt x="3090" y="2428"/>
                </a:cubicBezTo>
                <a:cubicBezTo>
                  <a:pt x="3090" y="2980"/>
                  <a:pt x="3283" y="3448"/>
                  <a:pt x="3668" y="3835"/>
                </a:cubicBezTo>
                <a:close/>
                <a:moveTo>
                  <a:pt x="9932" y="12358"/>
                </a:moveTo>
                <a:lnTo>
                  <a:pt x="9490" y="12358"/>
                </a:lnTo>
                <a:cubicBezTo>
                  <a:pt x="9196" y="12358"/>
                  <a:pt x="9048" y="12211"/>
                  <a:pt x="9048" y="11917"/>
                </a:cubicBezTo>
                <a:lnTo>
                  <a:pt x="9048" y="11613"/>
                </a:lnTo>
                <a:cubicBezTo>
                  <a:pt x="8919" y="11578"/>
                  <a:pt x="8745" y="11503"/>
                  <a:pt x="8524" y="11393"/>
                </a:cubicBezTo>
                <a:lnTo>
                  <a:pt x="8332" y="11558"/>
                </a:lnTo>
                <a:cubicBezTo>
                  <a:pt x="8129" y="11761"/>
                  <a:pt x="7927" y="11761"/>
                  <a:pt x="7725" y="11558"/>
                </a:cubicBezTo>
                <a:lnTo>
                  <a:pt x="7420" y="11255"/>
                </a:lnTo>
                <a:cubicBezTo>
                  <a:pt x="7181" y="11053"/>
                  <a:pt x="7181" y="10851"/>
                  <a:pt x="7420" y="10648"/>
                </a:cubicBezTo>
                <a:lnTo>
                  <a:pt x="7585" y="10455"/>
                </a:lnTo>
                <a:cubicBezTo>
                  <a:pt x="7476" y="10235"/>
                  <a:pt x="7402" y="10060"/>
                  <a:pt x="7365" y="9932"/>
                </a:cubicBezTo>
                <a:lnTo>
                  <a:pt x="7062" y="9932"/>
                </a:lnTo>
                <a:cubicBezTo>
                  <a:pt x="6767" y="9932"/>
                  <a:pt x="6620" y="9784"/>
                  <a:pt x="6620" y="9490"/>
                </a:cubicBezTo>
                <a:lnTo>
                  <a:pt x="6620" y="9048"/>
                </a:lnTo>
                <a:cubicBezTo>
                  <a:pt x="6620" y="8754"/>
                  <a:pt x="6767" y="8607"/>
                  <a:pt x="7062" y="8607"/>
                </a:cubicBezTo>
                <a:lnTo>
                  <a:pt x="7365" y="8607"/>
                </a:lnTo>
                <a:cubicBezTo>
                  <a:pt x="7402" y="8479"/>
                  <a:pt x="7475" y="8303"/>
                  <a:pt x="7585" y="8082"/>
                </a:cubicBezTo>
                <a:lnTo>
                  <a:pt x="7420" y="7890"/>
                </a:lnTo>
                <a:cubicBezTo>
                  <a:pt x="7181" y="7688"/>
                  <a:pt x="7181" y="7485"/>
                  <a:pt x="7420" y="7283"/>
                </a:cubicBezTo>
                <a:lnTo>
                  <a:pt x="7724" y="6980"/>
                </a:lnTo>
                <a:cubicBezTo>
                  <a:pt x="7926" y="6778"/>
                  <a:pt x="8128" y="6778"/>
                  <a:pt x="8330" y="6980"/>
                </a:cubicBezTo>
                <a:lnTo>
                  <a:pt x="8524" y="7145"/>
                </a:lnTo>
                <a:cubicBezTo>
                  <a:pt x="8744" y="7035"/>
                  <a:pt x="8919" y="6962"/>
                  <a:pt x="9047" y="6925"/>
                </a:cubicBezTo>
                <a:lnTo>
                  <a:pt x="9047" y="6620"/>
                </a:lnTo>
                <a:cubicBezTo>
                  <a:pt x="9047" y="6326"/>
                  <a:pt x="9194" y="6179"/>
                  <a:pt x="9489" y="6179"/>
                </a:cubicBezTo>
                <a:lnTo>
                  <a:pt x="9930" y="6179"/>
                </a:lnTo>
                <a:cubicBezTo>
                  <a:pt x="10225" y="6179"/>
                  <a:pt x="10372" y="6326"/>
                  <a:pt x="10372" y="6620"/>
                </a:cubicBezTo>
                <a:lnTo>
                  <a:pt x="10372" y="6924"/>
                </a:lnTo>
                <a:cubicBezTo>
                  <a:pt x="10501" y="6961"/>
                  <a:pt x="10675" y="7034"/>
                  <a:pt x="10895" y="7144"/>
                </a:cubicBezTo>
                <a:lnTo>
                  <a:pt x="11089" y="6979"/>
                </a:lnTo>
                <a:cubicBezTo>
                  <a:pt x="11291" y="6776"/>
                  <a:pt x="11493" y="6776"/>
                  <a:pt x="11695" y="6979"/>
                </a:cubicBezTo>
                <a:lnTo>
                  <a:pt x="12000" y="7283"/>
                </a:lnTo>
                <a:cubicBezTo>
                  <a:pt x="12239" y="7485"/>
                  <a:pt x="12239" y="7688"/>
                  <a:pt x="12000" y="7890"/>
                </a:cubicBezTo>
                <a:lnTo>
                  <a:pt x="11835" y="8083"/>
                </a:lnTo>
                <a:cubicBezTo>
                  <a:pt x="11945" y="8303"/>
                  <a:pt x="12019" y="8479"/>
                  <a:pt x="12055" y="8608"/>
                </a:cubicBezTo>
                <a:lnTo>
                  <a:pt x="12358" y="8608"/>
                </a:lnTo>
                <a:cubicBezTo>
                  <a:pt x="12653" y="8607"/>
                  <a:pt x="12800" y="8754"/>
                  <a:pt x="12800" y="9048"/>
                </a:cubicBezTo>
                <a:lnTo>
                  <a:pt x="12800" y="9490"/>
                </a:lnTo>
                <a:cubicBezTo>
                  <a:pt x="12800" y="9784"/>
                  <a:pt x="12653" y="9932"/>
                  <a:pt x="12358" y="9932"/>
                </a:cubicBezTo>
                <a:lnTo>
                  <a:pt x="12055" y="9932"/>
                </a:lnTo>
                <a:cubicBezTo>
                  <a:pt x="12018" y="10060"/>
                  <a:pt x="11945" y="10235"/>
                  <a:pt x="11835" y="10455"/>
                </a:cubicBezTo>
                <a:lnTo>
                  <a:pt x="12000" y="10648"/>
                </a:lnTo>
                <a:cubicBezTo>
                  <a:pt x="12239" y="10852"/>
                  <a:pt x="12239" y="11053"/>
                  <a:pt x="12000" y="11255"/>
                </a:cubicBezTo>
                <a:lnTo>
                  <a:pt x="11697" y="11558"/>
                </a:lnTo>
                <a:cubicBezTo>
                  <a:pt x="11494" y="11761"/>
                  <a:pt x="11292" y="11761"/>
                  <a:pt x="11090" y="11558"/>
                </a:cubicBezTo>
                <a:lnTo>
                  <a:pt x="10897" y="11393"/>
                </a:lnTo>
                <a:cubicBezTo>
                  <a:pt x="10676" y="11503"/>
                  <a:pt x="10501" y="11578"/>
                  <a:pt x="10372" y="11613"/>
                </a:cubicBezTo>
                <a:lnTo>
                  <a:pt x="10372" y="11917"/>
                </a:lnTo>
                <a:cubicBezTo>
                  <a:pt x="10372" y="12211"/>
                  <a:pt x="10226" y="12358"/>
                  <a:pt x="9932" y="12358"/>
                </a:cubicBezTo>
                <a:close/>
                <a:moveTo>
                  <a:pt x="8497" y="10897"/>
                </a:moveTo>
                <a:cubicBezTo>
                  <a:pt x="8552" y="10897"/>
                  <a:pt x="8589" y="10907"/>
                  <a:pt x="8607" y="10925"/>
                </a:cubicBezTo>
                <a:cubicBezTo>
                  <a:pt x="8864" y="11090"/>
                  <a:pt x="9103" y="11191"/>
                  <a:pt x="9324" y="11228"/>
                </a:cubicBezTo>
                <a:cubicBezTo>
                  <a:pt x="9434" y="11228"/>
                  <a:pt x="9489" y="11293"/>
                  <a:pt x="9489" y="11421"/>
                </a:cubicBezTo>
                <a:lnTo>
                  <a:pt x="9489" y="11917"/>
                </a:lnTo>
                <a:lnTo>
                  <a:pt x="9930" y="11917"/>
                </a:lnTo>
                <a:lnTo>
                  <a:pt x="9930" y="11420"/>
                </a:lnTo>
                <a:cubicBezTo>
                  <a:pt x="9930" y="11292"/>
                  <a:pt x="9985" y="11227"/>
                  <a:pt x="10095" y="11227"/>
                </a:cubicBezTo>
                <a:cubicBezTo>
                  <a:pt x="10316" y="11190"/>
                  <a:pt x="10555" y="11089"/>
                  <a:pt x="10812" y="10924"/>
                </a:cubicBezTo>
                <a:cubicBezTo>
                  <a:pt x="10904" y="10851"/>
                  <a:pt x="10996" y="10860"/>
                  <a:pt x="11089" y="10952"/>
                </a:cubicBezTo>
                <a:lnTo>
                  <a:pt x="11392" y="11255"/>
                </a:lnTo>
                <a:lnTo>
                  <a:pt x="11695" y="10952"/>
                </a:lnTo>
                <a:lnTo>
                  <a:pt x="11393" y="10648"/>
                </a:lnTo>
                <a:cubicBezTo>
                  <a:pt x="11301" y="10556"/>
                  <a:pt x="11292" y="10465"/>
                  <a:pt x="11365" y="10372"/>
                </a:cubicBezTo>
                <a:cubicBezTo>
                  <a:pt x="11530" y="10115"/>
                  <a:pt x="11631" y="9875"/>
                  <a:pt x="11668" y="9655"/>
                </a:cubicBezTo>
                <a:cubicBezTo>
                  <a:pt x="11668" y="9545"/>
                  <a:pt x="11732" y="9490"/>
                  <a:pt x="11862" y="9490"/>
                </a:cubicBezTo>
                <a:lnTo>
                  <a:pt x="12358" y="9490"/>
                </a:lnTo>
                <a:lnTo>
                  <a:pt x="12358" y="9048"/>
                </a:lnTo>
                <a:lnTo>
                  <a:pt x="11862" y="9048"/>
                </a:lnTo>
                <a:cubicBezTo>
                  <a:pt x="11732" y="9048"/>
                  <a:pt x="11668" y="8993"/>
                  <a:pt x="11668" y="8883"/>
                </a:cubicBezTo>
                <a:cubicBezTo>
                  <a:pt x="11613" y="8645"/>
                  <a:pt x="11512" y="8404"/>
                  <a:pt x="11365" y="8166"/>
                </a:cubicBezTo>
                <a:cubicBezTo>
                  <a:pt x="11292" y="8074"/>
                  <a:pt x="11301" y="7983"/>
                  <a:pt x="11393" y="7890"/>
                </a:cubicBezTo>
                <a:lnTo>
                  <a:pt x="11697" y="7587"/>
                </a:lnTo>
                <a:lnTo>
                  <a:pt x="11393" y="7283"/>
                </a:lnTo>
                <a:lnTo>
                  <a:pt x="11090" y="7587"/>
                </a:lnTo>
                <a:cubicBezTo>
                  <a:pt x="10998" y="7679"/>
                  <a:pt x="10906" y="7688"/>
                  <a:pt x="10813" y="7613"/>
                </a:cubicBezTo>
                <a:cubicBezTo>
                  <a:pt x="10556" y="7448"/>
                  <a:pt x="10317" y="7347"/>
                  <a:pt x="10097" y="7310"/>
                </a:cubicBezTo>
                <a:cubicBezTo>
                  <a:pt x="9987" y="7310"/>
                  <a:pt x="9932" y="7246"/>
                  <a:pt x="9932" y="7117"/>
                </a:cubicBezTo>
                <a:lnTo>
                  <a:pt x="9932" y="6620"/>
                </a:lnTo>
                <a:lnTo>
                  <a:pt x="9490" y="6620"/>
                </a:lnTo>
                <a:lnTo>
                  <a:pt x="9490" y="7117"/>
                </a:lnTo>
                <a:cubicBezTo>
                  <a:pt x="9490" y="7246"/>
                  <a:pt x="9435" y="7310"/>
                  <a:pt x="9325" y="7310"/>
                </a:cubicBezTo>
                <a:cubicBezTo>
                  <a:pt x="9103" y="7347"/>
                  <a:pt x="8864" y="7448"/>
                  <a:pt x="8607" y="7613"/>
                </a:cubicBezTo>
                <a:cubicBezTo>
                  <a:pt x="8515" y="7688"/>
                  <a:pt x="8424" y="7679"/>
                  <a:pt x="8332" y="7587"/>
                </a:cubicBezTo>
                <a:lnTo>
                  <a:pt x="8028" y="7283"/>
                </a:lnTo>
                <a:lnTo>
                  <a:pt x="7724" y="7587"/>
                </a:lnTo>
                <a:lnTo>
                  <a:pt x="8027" y="7890"/>
                </a:lnTo>
                <a:cubicBezTo>
                  <a:pt x="8119" y="7982"/>
                  <a:pt x="8128" y="8074"/>
                  <a:pt x="8055" y="8166"/>
                </a:cubicBezTo>
                <a:cubicBezTo>
                  <a:pt x="7890" y="8424"/>
                  <a:pt x="7789" y="8662"/>
                  <a:pt x="7752" y="8883"/>
                </a:cubicBezTo>
                <a:cubicBezTo>
                  <a:pt x="7752" y="8993"/>
                  <a:pt x="7688" y="9048"/>
                  <a:pt x="7558" y="9048"/>
                </a:cubicBezTo>
                <a:lnTo>
                  <a:pt x="7062" y="9048"/>
                </a:lnTo>
                <a:lnTo>
                  <a:pt x="7062" y="9490"/>
                </a:lnTo>
                <a:lnTo>
                  <a:pt x="7558" y="9490"/>
                </a:lnTo>
                <a:cubicBezTo>
                  <a:pt x="7688" y="9490"/>
                  <a:pt x="7752" y="9545"/>
                  <a:pt x="7752" y="9655"/>
                </a:cubicBezTo>
                <a:cubicBezTo>
                  <a:pt x="7807" y="9894"/>
                  <a:pt x="7908" y="10134"/>
                  <a:pt x="8055" y="10372"/>
                </a:cubicBezTo>
                <a:cubicBezTo>
                  <a:pt x="8128" y="10464"/>
                  <a:pt x="8119" y="10556"/>
                  <a:pt x="8027" y="10647"/>
                </a:cubicBezTo>
                <a:lnTo>
                  <a:pt x="7724" y="10952"/>
                </a:lnTo>
                <a:lnTo>
                  <a:pt x="8027" y="11255"/>
                </a:lnTo>
                <a:lnTo>
                  <a:pt x="8330" y="10952"/>
                </a:lnTo>
                <a:cubicBezTo>
                  <a:pt x="8367" y="10915"/>
                  <a:pt x="8424" y="10897"/>
                  <a:pt x="8497" y="10897"/>
                </a:cubicBezTo>
                <a:close/>
                <a:moveTo>
                  <a:pt x="10648" y="10207"/>
                </a:moveTo>
                <a:cubicBezTo>
                  <a:pt x="10391" y="10465"/>
                  <a:pt x="10079" y="10593"/>
                  <a:pt x="9710" y="10593"/>
                </a:cubicBezTo>
                <a:cubicBezTo>
                  <a:pt x="9341" y="10593"/>
                  <a:pt x="9029" y="10465"/>
                  <a:pt x="8772" y="10207"/>
                </a:cubicBezTo>
                <a:cubicBezTo>
                  <a:pt x="8515" y="9949"/>
                  <a:pt x="8387" y="9637"/>
                  <a:pt x="8387" y="9268"/>
                </a:cubicBezTo>
                <a:cubicBezTo>
                  <a:pt x="8387" y="8901"/>
                  <a:pt x="8516" y="8589"/>
                  <a:pt x="8773" y="8330"/>
                </a:cubicBezTo>
                <a:cubicBezTo>
                  <a:pt x="9030" y="8073"/>
                  <a:pt x="9343" y="7944"/>
                  <a:pt x="9711" y="7944"/>
                </a:cubicBezTo>
                <a:cubicBezTo>
                  <a:pt x="10080" y="7944"/>
                  <a:pt x="10392" y="8073"/>
                  <a:pt x="10650" y="8330"/>
                </a:cubicBezTo>
                <a:cubicBezTo>
                  <a:pt x="10906" y="8589"/>
                  <a:pt x="11035" y="8901"/>
                  <a:pt x="11035" y="9268"/>
                </a:cubicBezTo>
                <a:cubicBezTo>
                  <a:pt x="11035" y="9637"/>
                  <a:pt x="10906" y="9949"/>
                  <a:pt x="10648" y="10207"/>
                </a:cubicBezTo>
                <a:close/>
                <a:moveTo>
                  <a:pt x="10345" y="8635"/>
                </a:moveTo>
                <a:cubicBezTo>
                  <a:pt x="10180" y="8468"/>
                  <a:pt x="9967" y="8387"/>
                  <a:pt x="9710" y="8387"/>
                </a:cubicBezTo>
                <a:cubicBezTo>
                  <a:pt x="9453" y="8387"/>
                  <a:pt x="9242" y="8470"/>
                  <a:pt x="9075" y="8635"/>
                </a:cubicBezTo>
                <a:cubicBezTo>
                  <a:pt x="8910" y="8800"/>
                  <a:pt x="8828" y="9011"/>
                  <a:pt x="8828" y="9268"/>
                </a:cubicBezTo>
                <a:cubicBezTo>
                  <a:pt x="8828" y="9527"/>
                  <a:pt x="8911" y="9737"/>
                  <a:pt x="9076" y="9903"/>
                </a:cubicBezTo>
                <a:cubicBezTo>
                  <a:pt x="9242" y="10068"/>
                  <a:pt x="9453" y="10152"/>
                  <a:pt x="9710" y="10152"/>
                </a:cubicBezTo>
                <a:cubicBezTo>
                  <a:pt x="9967" y="10152"/>
                  <a:pt x="10179" y="10068"/>
                  <a:pt x="10345" y="9903"/>
                </a:cubicBezTo>
                <a:cubicBezTo>
                  <a:pt x="10510" y="9738"/>
                  <a:pt x="10593" y="9527"/>
                  <a:pt x="10593" y="9268"/>
                </a:cubicBezTo>
                <a:cubicBezTo>
                  <a:pt x="10593" y="9011"/>
                  <a:pt x="10510" y="8800"/>
                  <a:pt x="10345" y="8635"/>
                </a:cubicBez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4265">
              <a:solidFill>
                <a:schemeClr val="tx1">
                  <a:lumMod val="75000"/>
                  <a:lumOff val="25000"/>
                </a:schemeClr>
              </a:solidFill>
            </a:endParaRPr>
          </a:p>
        </p:txBody>
      </p:sp>
      <p:sp>
        <p:nvSpPr>
          <p:cNvPr id="69" name="iconfont-11538-3547509"/>
          <p:cNvSpPr/>
          <p:nvPr/>
        </p:nvSpPr>
        <p:spPr>
          <a:xfrm>
            <a:off x="4764005" y="11796702"/>
            <a:ext cx="957946" cy="981322"/>
          </a:xfrm>
          <a:custGeom>
            <a:avLst/>
            <a:gdLst>
              <a:gd name="connsiteX0" fmla="*/ 584589 w 607362"/>
              <a:gd name="connsiteY0" fmla="*/ 348643 h 604971"/>
              <a:gd name="connsiteX1" fmla="*/ 486810 w 607362"/>
              <a:gd name="connsiteY1" fmla="*/ 404070 h 604971"/>
              <a:gd name="connsiteX2" fmla="*/ 486810 w 607362"/>
              <a:gd name="connsiteY2" fmla="*/ 513738 h 604971"/>
              <a:gd name="connsiteX3" fmla="*/ 584589 w 607362"/>
              <a:gd name="connsiteY3" fmla="*/ 454799 h 604971"/>
              <a:gd name="connsiteX4" fmla="*/ 366116 w 607362"/>
              <a:gd name="connsiteY4" fmla="*/ 348643 h 604971"/>
              <a:gd name="connsiteX5" fmla="*/ 366116 w 607362"/>
              <a:gd name="connsiteY5" fmla="*/ 454799 h 604971"/>
              <a:gd name="connsiteX6" fmla="*/ 464037 w 607362"/>
              <a:gd name="connsiteY6" fmla="*/ 513880 h 604971"/>
              <a:gd name="connsiteX7" fmla="*/ 464037 w 607362"/>
              <a:gd name="connsiteY7" fmla="*/ 404070 h 604971"/>
              <a:gd name="connsiteX8" fmla="*/ 475424 w 607362"/>
              <a:gd name="connsiteY8" fmla="*/ 282586 h 604971"/>
              <a:gd name="connsiteX9" fmla="*/ 379921 w 607362"/>
              <a:gd name="connsiteY9" fmla="*/ 330278 h 604971"/>
              <a:gd name="connsiteX10" fmla="*/ 475424 w 607362"/>
              <a:gd name="connsiteY10" fmla="*/ 384471 h 604971"/>
              <a:gd name="connsiteX11" fmla="*/ 570784 w 607362"/>
              <a:gd name="connsiteY11" fmla="*/ 330278 h 604971"/>
              <a:gd name="connsiteX12" fmla="*/ 470252 w 607362"/>
              <a:gd name="connsiteY12" fmla="*/ 259666 h 604971"/>
              <a:gd name="connsiteX13" fmla="*/ 480453 w 607362"/>
              <a:gd name="connsiteY13" fmla="*/ 259666 h 604971"/>
              <a:gd name="connsiteX14" fmla="*/ 596877 w 607362"/>
              <a:gd name="connsiteY14" fmla="*/ 317845 h 604971"/>
              <a:gd name="connsiteX15" fmla="*/ 595976 w 607362"/>
              <a:gd name="connsiteY15" fmla="*/ 317845 h 604971"/>
              <a:gd name="connsiteX16" fmla="*/ 597019 w 607362"/>
              <a:gd name="connsiteY16" fmla="*/ 317987 h 604971"/>
              <a:gd name="connsiteX17" fmla="*/ 600056 w 607362"/>
              <a:gd name="connsiteY17" fmla="*/ 319506 h 604971"/>
              <a:gd name="connsiteX18" fmla="*/ 607362 w 607362"/>
              <a:gd name="connsiteY18" fmla="*/ 329234 h 604971"/>
              <a:gd name="connsiteX19" fmla="*/ 607362 w 607362"/>
              <a:gd name="connsiteY19" fmla="*/ 461158 h 604971"/>
              <a:gd name="connsiteX20" fmla="*/ 601906 w 607362"/>
              <a:gd name="connsiteY20" fmla="*/ 471029 h 604971"/>
              <a:gd name="connsiteX21" fmla="*/ 482113 w 607362"/>
              <a:gd name="connsiteY21" fmla="*/ 543017 h 604971"/>
              <a:gd name="connsiteX22" fmla="*/ 468260 w 607362"/>
              <a:gd name="connsiteY22" fmla="*/ 542448 h 604971"/>
              <a:gd name="connsiteX23" fmla="*/ 348941 w 607362"/>
              <a:gd name="connsiteY23" fmla="*/ 471029 h 604971"/>
              <a:gd name="connsiteX24" fmla="*/ 343343 w 607362"/>
              <a:gd name="connsiteY24" fmla="*/ 461158 h 604971"/>
              <a:gd name="connsiteX25" fmla="*/ 343343 w 607362"/>
              <a:gd name="connsiteY25" fmla="*/ 332461 h 604971"/>
              <a:gd name="connsiteX26" fmla="*/ 353970 w 607362"/>
              <a:gd name="connsiteY26" fmla="*/ 317845 h 604971"/>
              <a:gd name="connsiteX27" fmla="*/ 29686 w 607362"/>
              <a:gd name="connsiteY27" fmla="*/ 170912 h 604971"/>
              <a:gd name="connsiteX28" fmla="*/ 29686 w 607362"/>
              <a:gd name="connsiteY28" fmla="*/ 424498 h 604971"/>
              <a:gd name="connsiteX29" fmla="*/ 261184 w 607362"/>
              <a:gd name="connsiteY29" fmla="*/ 564008 h 604971"/>
              <a:gd name="connsiteX30" fmla="*/ 261184 w 607362"/>
              <a:gd name="connsiteY30" fmla="*/ 302403 h 604971"/>
              <a:gd name="connsiteX31" fmla="*/ 276033 w 607362"/>
              <a:gd name="connsiteY31" fmla="*/ 31496 h 604971"/>
              <a:gd name="connsiteX32" fmla="*/ 46385 w 607362"/>
              <a:gd name="connsiteY32" fmla="*/ 146284 h 604971"/>
              <a:gd name="connsiteX33" fmla="*/ 276033 w 607362"/>
              <a:gd name="connsiteY33" fmla="*/ 276588 h 604971"/>
              <a:gd name="connsiteX34" fmla="*/ 505728 w 607362"/>
              <a:gd name="connsiteY34" fmla="*/ 146284 h 604971"/>
              <a:gd name="connsiteX35" fmla="*/ 269391 w 607362"/>
              <a:gd name="connsiteY35" fmla="*/ 1601 h 604971"/>
              <a:gd name="connsiteX36" fmla="*/ 282721 w 607362"/>
              <a:gd name="connsiteY36" fmla="*/ 1601 h 604971"/>
              <a:gd name="connsiteX37" fmla="*/ 543821 w 607362"/>
              <a:gd name="connsiteY37" fmla="*/ 132191 h 604971"/>
              <a:gd name="connsiteX38" fmla="*/ 551885 w 607362"/>
              <a:gd name="connsiteY38" fmla="*/ 147043 h 604971"/>
              <a:gd name="connsiteX39" fmla="*/ 545623 w 607362"/>
              <a:gd name="connsiteY39" fmla="*/ 156866 h 604971"/>
              <a:gd name="connsiteX40" fmla="*/ 521952 w 607362"/>
              <a:gd name="connsiteY40" fmla="*/ 171196 h 604971"/>
              <a:gd name="connsiteX41" fmla="*/ 290928 w 607362"/>
              <a:gd name="connsiteY41" fmla="*/ 302403 h 604971"/>
              <a:gd name="connsiteX42" fmla="*/ 290928 w 607362"/>
              <a:gd name="connsiteY42" fmla="*/ 564767 h 604971"/>
              <a:gd name="connsiteX43" fmla="*/ 297000 w 607362"/>
              <a:gd name="connsiteY43" fmla="*/ 561446 h 604971"/>
              <a:gd name="connsiteX44" fmla="*/ 297000 w 607362"/>
              <a:gd name="connsiteY44" fmla="*/ 561588 h 604971"/>
              <a:gd name="connsiteX45" fmla="*/ 355729 w 607362"/>
              <a:gd name="connsiteY45" fmla="*/ 527422 h 604971"/>
              <a:gd name="connsiteX46" fmla="*/ 376412 w 607362"/>
              <a:gd name="connsiteY46" fmla="*/ 533069 h 604971"/>
              <a:gd name="connsiteX47" fmla="*/ 370909 w 607362"/>
              <a:gd name="connsiteY47" fmla="*/ 553853 h 604971"/>
              <a:gd name="connsiteX48" fmla="*/ 285900 w 607362"/>
              <a:gd name="connsiteY48" fmla="*/ 603061 h 604971"/>
              <a:gd name="connsiteX49" fmla="*/ 278268 w 607362"/>
              <a:gd name="connsiteY49" fmla="*/ 604971 h 604971"/>
              <a:gd name="connsiteX50" fmla="*/ 275020 w 607362"/>
              <a:gd name="connsiteY50" fmla="*/ 604098 h 604971"/>
              <a:gd name="connsiteX51" fmla="*/ 274940 w 607362"/>
              <a:gd name="connsiteY51" fmla="*/ 604076 h 604971"/>
              <a:gd name="connsiteX52" fmla="*/ 267114 w 607362"/>
              <a:gd name="connsiteY52" fmla="*/ 601970 h 604971"/>
              <a:gd name="connsiteX53" fmla="*/ 7201 w 607362"/>
              <a:gd name="connsiteY53" fmla="*/ 445567 h 604971"/>
              <a:gd name="connsiteX54" fmla="*/ 85 w 607362"/>
              <a:gd name="connsiteY54" fmla="*/ 432849 h 604971"/>
              <a:gd name="connsiteX55" fmla="*/ 85 w 607362"/>
              <a:gd name="connsiteY55" fmla="*/ 154208 h 604971"/>
              <a:gd name="connsiteX56" fmla="*/ 8292 w 607362"/>
              <a:gd name="connsiteY56" fmla="*/ 132191 h 604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07362" h="604971">
                <a:moveTo>
                  <a:pt x="584589" y="348643"/>
                </a:moveTo>
                <a:lnTo>
                  <a:pt x="486810" y="404070"/>
                </a:lnTo>
                <a:lnTo>
                  <a:pt x="486810" y="513738"/>
                </a:lnTo>
                <a:lnTo>
                  <a:pt x="584589" y="454799"/>
                </a:lnTo>
                <a:close/>
                <a:moveTo>
                  <a:pt x="366116" y="348643"/>
                </a:moveTo>
                <a:lnTo>
                  <a:pt x="366116" y="454799"/>
                </a:lnTo>
                <a:lnTo>
                  <a:pt x="464037" y="513880"/>
                </a:lnTo>
                <a:lnTo>
                  <a:pt x="464037" y="404070"/>
                </a:lnTo>
                <a:close/>
                <a:moveTo>
                  <a:pt x="475424" y="282586"/>
                </a:moveTo>
                <a:lnTo>
                  <a:pt x="379921" y="330278"/>
                </a:lnTo>
                <a:lnTo>
                  <a:pt x="475424" y="384471"/>
                </a:lnTo>
                <a:lnTo>
                  <a:pt x="570784" y="330278"/>
                </a:lnTo>
                <a:close/>
                <a:moveTo>
                  <a:pt x="470252" y="259666"/>
                </a:moveTo>
                <a:cubicBezTo>
                  <a:pt x="473431" y="258147"/>
                  <a:pt x="477226" y="258147"/>
                  <a:pt x="480453" y="259666"/>
                </a:cubicBezTo>
                <a:lnTo>
                  <a:pt x="596877" y="317845"/>
                </a:lnTo>
                <a:lnTo>
                  <a:pt x="595976" y="317845"/>
                </a:lnTo>
                <a:cubicBezTo>
                  <a:pt x="596260" y="317845"/>
                  <a:pt x="596735" y="317845"/>
                  <a:pt x="597019" y="317987"/>
                </a:cubicBezTo>
                <a:lnTo>
                  <a:pt x="600056" y="319506"/>
                </a:lnTo>
                <a:cubicBezTo>
                  <a:pt x="603851" y="321309"/>
                  <a:pt x="607362" y="324584"/>
                  <a:pt x="607362" y="329234"/>
                </a:cubicBezTo>
                <a:lnTo>
                  <a:pt x="607362" y="461158"/>
                </a:lnTo>
                <a:cubicBezTo>
                  <a:pt x="607362" y="465287"/>
                  <a:pt x="605227" y="468941"/>
                  <a:pt x="601906" y="471029"/>
                </a:cubicBezTo>
                <a:lnTo>
                  <a:pt x="482113" y="543017"/>
                </a:lnTo>
                <a:cubicBezTo>
                  <a:pt x="475329" y="547668"/>
                  <a:pt x="468260" y="542448"/>
                  <a:pt x="468260" y="542448"/>
                </a:cubicBezTo>
                <a:cubicBezTo>
                  <a:pt x="467690" y="542306"/>
                  <a:pt x="348941" y="471029"/>
                  <a:pt x="348941" y="471029"/>
                </a:cubicBezTo>
                <a:cubicBezTo>
                  <a:pt x="345478" y="468941"/>
                  <a:pt x="343343" y="465287"/>
                  <a:pt x="343343" y="461158"/>
                </a:cubicBezTo>
                <a:lnTo>
                  <a:pt x="343343" y="332461"/>
                </a:lnTo>
                <a:cubicBezTo>
                  <a:pt x="343343" y="328380"/>
                  <a:pt x="345478" y="321072"/>
                  <a:pt x="353970" y="317845"/>
                </a:cubicBezTo>
                <a:close/>
                <a:moveTo>
                  <a:pt x="29686" y="170912"/>
                </a:moveTo>
                <a:lnTo>
                  <a:pt x="29686" y="424498"/>
                </a:lnTo>
                <a:lnTo>
                  <a:pt x="261184" y="564008"/>
                </a:lnTo>
                <a:lnTo>
                  <a:pt x="261184" y="302403"/>
                </a:lnTo>
                <a:close/>
                <a:moveTo>
                  <a:pt x="276033" y="31496"/>
                </a:moveTo>
                <a:lnTo>
                  <a:pt x="46385" y="146284"/>
                </a:lnTo>
                <a:lnTo>
                  <a:pt x="276033" y="276588"/>
                </a:lnTo>
                <a:lnTo>
                  <a:pt x="505728" y="146284"/>
                </a:lnTo>
                <a:close/>
                <a:moveTo>
                  <a:pt x="269391" y="1601"/>
                </a:moveTo>
                <a:cubicBezTo>
                  <a:pt x="273613" y="-534"/>
                  <a:pt x="278499" y="-534"/>
                  <a:pt x="282721" y="1601"/>
                </a:cubicBezTo>
                <a:lnTo>
                  <a:pt x="543821" y="132191"/>
                </a:lnTo>
                <a:cubicBezTo>
                  <a:pt x="549751" y="135228"/>
                  <a:pt x="552502" y="141301"/>
                  <a:pt x="551885" y="147043"/>
                </a:cubicBezTo>
                <a:cubicBezTo>
                  <a:pt x="551269" y="149843"/>
                  <a:pt x="550367" y="153781"/>
                  <a:pt x="545623" y="156866"/>
                </a:cubicBezTo>
                <a:lnTo>
                  <a:pt x="521952" y="171196"/>
                </a:lnTo>
                <a:lnTo>
                  <a:pt x="290928" y="302403"/>
                </a:lnTo>
                <a:lnTo>
                  <a:pt x="290928" y="564767"/>
                </a:lnTo>
                <a:lnTo>
                  <a:pt x="297000" y="561446"/>
                </a:lnTo>
                <a:lnTo>
                  <a:pt x="297000" y="561588"/>
                </a:lnTo>
                <a:lnTo>
                  <a:pt x="355729" y="527422"/>
                </a:lnTo>
                <a:cubicBezTo>
                  <a:pt x="362892" y="523341"/>
                  <a:pt x="372285" y="525761"/>
                  <a:pt x="376412" y="533069"/>
                </a:cubicBezTo>
                <a:cubicBezTo>
                  <a:pt x="380634" y="540282"/>
                  <a:pt x="378214" y="549630"/>
                  <a:pt x="370909" y="553853"/>
                </a:cubicBezTo>
                <a:lnTo>
                  <a:pt x="285900" y="603061"/>
                </a:lnTo>
                <a:cubicBezTo>
                  <a:pt x="283789" y="604129"/>
                  <a:pt x="281322" y="604959"/>
                  <a:pt x="278268" y="604971"/>
                </a:cubicBezTo>
                <a:lnTo>
                  <a:pt x="275020" y="604098"/>
                </a:lnTo>
                <a:lnTo>
                  <a:pt x="274940" y="604076"/>
                </a:lnTo>
                <a:lnTo>
                  <a:pt x="267114" y="601970"/>
                </a:lnTo>
                <a:cubicBezTo>
                  <a:pt x="262703" y="600024"/>
                  <a:pt x="7201" y="445567"/>
                  <a:pt x="7201" y="445567"/>
                </a:cubicBezTo>
                <a:cubicBezTo>
                  <a:pt x="2789" y="442862"/>
                  <a:pt x="85" y="437974"/>
                  <a:pt x="85" y="432849"/>
                </a:cubicBezTo>
                <a:lnTo>
                  <a:pt x="85" y="154208"/>
                </a:lnTo>
                <a:cubicBezTo>
                  <a:pt x="85" y="152690"/>
                  <a:pt x="-1433" y="138549"/>
                  <a:pt x="8292" y="13219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a:solidFill>
                <a:schemeClr val="tx1">
                  <a:lumMod val="75000"/>
                  <a:lumOff val="25000"/>
                </a:schemeClr>
              </a:solidFill>
            </a:endParaRPr>
          </a:p>
        </p:txBody>
      </p:sp>
      <p:sp>
        <p:nvSpPr>
          <p:cNvPr id="87" name="users_94970"/>
          <p:cNvSpPr/>
          <p:nvPr/>
        </p:nvSpPr>
        <p:spPr>
          <a:xfrm>
            <a:off x="4717351" y="6564141"/>
            <a:ext cx="782863" cy="847388"/>
          </a:xfrm>
          <a:custGeom>
            <a:avLst/>
            <a:gdLst>
              <a:gd name="connsiteX0" fmla="*/ 60025 w 605236"/>
              <a:gd name="connsiteY0" fmla="*/ 344571 h 595643"/>
              <a:gd name="connsiteX1" fmla="*/ 290527 w 605236"/>
              <a:gd name="connsiteY1" fmla="*/ 344571 h 595643"/>
              <a:gd name="connsiteX2" fmla="*/ 329370 w 605236"/>
              <a:gd name="connsiteY2" fmla="*/ 376465 h 595643"/>
              <a:gd name="connsiteX3" fmla="*/ 349814 w 605236"/>
              <a:gd name="connsiteY3" fmla="*/ 479931 h 595643"/>
              <a:gd name="connsiteX4" fmla="*/ 331031 w 605236"/>
              <a:gd name="connsiteY4" fmla="*/ 528793 h 595643"/>
              <a:gd name="connsiteX5" fmla="*/ 175276 w 605236"/>
              <a:gd name="connsiteY5" fmla="*/ 595643 h 595643"/>
              <a:gd name="connsiteX6" fmla="*/ 19393 w 605236"/>
              <a:gd name="connsiteY6" fmla="*/ 528793 h 595643"/>
              <a:gd name="connsiteX7" fmla="*/ 738 w 605236"/>
              <a:gd name="connsiteY7" fmla="*/ 479931 h 595643"/>
              <a:gd name="connsiteX8" fmla="*/ 21182 w 605236"/>
              <a:gd name="connsiteY8" fmla="*/ 376465 h 595643"/>
              <a:gd name="connsiteX9" fmla="*/ 60025 w 605236"/>
              <a:gd name="connsiteY9" fmla="*/ 344571 h 595643"/>
              <a:gd name="connsiteX10" fmla="*/ 357987 w 605236"/>
              <a:gd name="connsiteY10" fmla="*/ 252695 h 595643"/>
              <a:gd name="connsiteX11" fmla="*/ 553093 w 605236"/>
              <a:gd name="connsiteY11" fmla="*/ 252695 h 595643"/>
              <a:gd name="connsiteX12" fmla="*/ 587208 w 605236"/>
              <a:gd name="connsiteY12" fmla="*/ 280762 h 595643"/>
              <a:gd name="connsiteX13" fmla="*/ 604585 w 605236"/>
              <a:gd name="connsiteY13" fmla="*/ 368409 h 595643"/>
              <a:gd name="connsiteX14" fmla="*/ 588231 w 605236"/>
              <a:gd name="connsiteY14" fmla="*/ 411020 h 595643"/>
              <a:gd name="connsiteX15" fmla="*/ 455476 w 605236"/>
              <a:gd name="connsiteY15" fmla="*/ 467920 h 595643"/>
              <a:gd name="connsiteX16" fmla="*/ 402323 w 605236"/>
              <a:gd name="connsiteY16" fmla="*/ 455928 h 595643"/>
              <a:gd name="connsiteX17" fmla="*/ 388524 w 605236"/>
              <a:gd name="connsiteY17" fmla="*/ 440618 h 595643"/>
              <a:gd name="connsiteX18" fmla="*/ 388269 w 605236"/>
              <a:gd name="connsiteY18" fmla="*/ 439725 h 595643"/>
              <a:gd name="connsiteX19" fmla="*/ 371403 w 605236"/>
              <a:gd name="connsiteY19" fmla="*/ 354503 h 595643"/>
              <a:gd name="connsiteX20" fmla="*/ 334732 w 605236"/>
              <a:gd name="connsiteY20" fmla="*/ 308064 h 595643"/>
              <a:gd name="connsiteX21" fmla="*/ 322722 w 605236"/>
              <a:gd name="connsiteY21" fmla="*/ 290458 h 595643"/>
              <a:gd name="connsiteX22" fmla="*/ 322722 w 605236"/>
              <a:gd name="connsiteY22" fmla="*/ 289693 h 595643"/>
              <a:gd name="connsiteX23" fmla="*/ 324127 w 605236"/>
              <a:gd name="connsiteY23" fmla="*/ 280762 h 595643"/>
              <a:gd name="connsiteX24" fmla="*/ 357987 w 605236"/>
              <a:gd name="connsiteY24" fmla="*/ 252695 h 595643"/>
              <a:gd name="connsiteX25" fmla="*/ 175276 w 605236"/>
              <a:gd name="connsiteY25" fmla="*/ 50313 h 595643"/>
              <a:gd name="connsiteX26" fmla="*/ 303670 w 605236"/>
              <a:gd name="connsiteY26" fmla="*/ 178531 h 595643"/>
              <a:gd name="connsiteX27" fmla="*/ 175276 w 605236"/>
              <a:gd name="connsiteY27" fmla="*/ 306749 h 595643"/>
              <a:gd name="connsiteX28" fmla="*/ 46882 w 605236"/>
              <a:gd name="connsiteY28" fmla="*/ 178531 h 595643"/>
              <a:gd name="connsiteX29" fmla="*/ 175276 w 605236"/>
              <a:gd name="connsiteY29" fmla="*/ 50313 h 595643"/>
              <a:gd name="connsiteX30" fmla="*/ 455527 w 605236"/>
              <a:gd name="connsiteY30" fmla="*/ 0 h 595643"/>
              <a:gd name="connsiteX31" fmla="*/ 562928 w 605236"/>
              <a:gd name="connsiteY31" fmla="*/ 107260 h 595643"/>
              <a:gd name="connsiteX32" fmla="*/ 455527 w 605236"/>
              <a:gd name="connsiteY32" fmla="*/ 214520 h 595643"/>
              <a:gd name="connsiteX33" fmla="*/ 348126 w 605236"/>
              <a:gd name="connsiteY33" fmla="*/ 107260 h 595643"/>
              <a:gd name="connsiteX34" fmla="*/ 455527 w 605236"/>
              <a:gd name="connsiteY34" fmla="*/ 0 h 59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5236" h="595643">
                <a:moveTo>
                  <a:pt x="60025" y="344571"/>
                </a:moveTo>
                <a:lnTo>
                  <a:pt x="290527" y="344571"/>
                </a:lnTo>
                <a:cubicBezTo>
                  <a:pt x="308671" y="344571"/>
                  <a:pt x="325793" y="358605"/>
                  <a:pt x="329370" y="376465"/>
                </a:cubicBezTo>
                <a:lnTo>
                  <a:pt x="349814" y="479931"/>
                </a:lnTo>
                <a:cubicBezTo>
                  <a:pt x="353136" y="496898"/>
                  <a:pt x="344959" y="518331"/>
                  <a:pt x="331031" y="528793"/>
                </a:cubicBezTo>
                <a:cubicBezTo>
                  <a:pt x="327454" y="531472"/>
                  <a:pt x="241079" y="595643"/>
                  <a:pt x="175276" y="595643"/>
                </a:cubicBezTo>
                <a:cubicBezTo>
                  <a:pt x="109473" y="595643"/>
                  <a:pt x="23098" y="531472"/>
                  <a:pt x="19393" y="528793"/>
                </a:cubicBezTo>
                <a:cubicBezTo>
                  <a:pt x="5593" y="518331"/>
                  <a:pt x="-2584" y="496898"/>
                  <a:pt x="738" y="479931"/>
                </a:cubicBezTo>
                <a:lnTo>
                  <a:pt x="21182" y="376465"/>
                </a:lnTo>
                <a:cubicBezTo>
                  <a:pt x="24759" y="358605"/>
                  <a:pt x="41753" y="344571"/>
                  <a:pt x="60025" y="344571"/>
                </a:cubicBezTo>
                <a:close/>
                <a:moveTo>
                  <a:pt x="357987" y="252695"/>
                </a:moveTo>
                <a:lnTo>
                  <a:pt x="553093" y="252695"/>
                </a:lnTo>
                <a:cubicBezTo>
                  <a:pt x="569065" y="252695"/>
                  <a:pt x="584142" y="265070"/>
                  <a:pt x="587208" y="280762"/>
                </a:cubicBezTo>
                <a:lnTo>
                  <a:pt x="604585" y="368409"/>
                </a:lnTo>
                <a:cubicBezTo>
                  <a:pt x="607524" y="383208"/>
                  <a:pt x="600241" y="401834"/>
                  <a:pt x="588231" y="411020"/>
                </a:cubicBezTo>
                <a:cubicBezTo>
                  <a:pt x="585164" y="413316"/>
                  <a:pt x="511696" y="467920"/>
                  <a:pt x="455476" y="467920"/>
                </a:cubicBezTo>
                <a:cubicBezTo>
                  <a:pt x="440272" y="467920"/>
                  <a:pt x="422384" y="463838"/>
                  <a:pt x="402323" y="455928"/>
                </a:cubicBezTo>
                <a:cubicBezTo>
                  <a:pt x="395679" y="453249"/>
                  <a:pt x="390824" y="447890"/>
                  <a:pt x="388524" y="440618"/>
                </a:cubicBezTo>
                <a:lnTo>
                  <a:pt x="388269" y="439725"/>
                </a:lnTo>
                <a:lnTo>
                  <a:pt x="371403" y="354503"/>
                </a:lnTo>
                <a:cubicBezTo>
                  <a:pt x="367697" y="335621"/>
                  <a:pt x="354537" y="318653"/>
                  <a:pt x="334732" y="308064"/>
                </a:cubicBezTo>
                <a:cubicBezTo>
                  <a:pt x="322722" y="301685"/>
                  <a:pt x="322722" y="291607"/>
                  <a:pt x="322722" y="290458"/>
                </a:cubicBezTo>
                <a:lnTo>
                  <a:pt x="322722" y="289693"/>
                </a:lnTo>
                <a:lnTo>
                  <a:pt x="324127" y="280762"/>
                </a:lnTo>
                <a:cubicBezTo>
                  <a:pt x="327194" y="265070"/>
                  <a:pt x="341888" y="252695"/>
                  <a:pt x="357987" y="252695"/>
                </a:cubicBezTo>
                <a:close/>
                <a:moveTo>
                  <a:pt x="175276" y="50313"/>
                </a:moveTo>
                <a:cubicBezTo>
                  <a:pt x="246186" y="50313"/>
                  <a:pt x="303670" y="107718"/>
                  <a:pt x="303670" y="178531"/>
                </a:cubicBezTo>
                <a:cubicBezTo>
                  <a:pt x="303670" y="249344"/>
                  <a:pt x="246186" y="306749"/>
                  <a:pt x="175276" y="306749"/>
                </a:cubicBezTo>
                <a:cubicBezTo>
                  <a:pt x="104366" y="306749"/>
                  <a:pt x="46882" y="249344"/>
                  <a:pt x="46882" y="178531"/>
                </a:cubicBezTo>
                <a:cubicBezTo>
                  <a:pt x="46882" y="107718"/>
                  <a:pt x="104366" y="50313"/>
                  <a:pt x="175276" y="50313"/>
                </a:cubicBezTo>
                <a:close/>
                <a:moveTo>
                  <a:pt x="455527" y="0"/>
                </a:moveTo>
                <a:cubicBezTo>
                  <a:pt x="514843" y="0"/>
                  <a:pt x="562928" y="48022"/>
                  <a:pt x="562928" y="107260"/>
                </a:cubicBezTo>
                <a:cubicBezTo>
                  <a:pt x="562928" y="166498"/>
                  <a:pt x="514843" y="214520"/>
                  <a:pt x="455527" y="214520"/>
                </a:cubicBezTo>
                <a:cubicBezTo>
                  <a:pt x="396211" y="214520"/>
                  <a:pt x="348126" y="166498"/>
                  <a:pt x="348126" y="107260"/>
                </a:cubicBezTo>
                <a:cubicBezTo>
                  <a:pt x="348126" y="48022"/>
                  <a:pt x="396211" y="0"/>
                  <a:pt x="45552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a:solidFill>
                <a:schemeClr val="tx1">
                  <a:lumMod val="75000"/>
                  <a:lumOff val="25000"/>
                </a:schemeClr>
              </a:solidFill>
            </a:endParaRPr>
          </a:p>
        </p:txBody>
      </p:sp>
      <p:sp>
        <p:nvSpPr>
          <p:cNvPr id="92" name="iconfont-11145-7092363"/>
          <p:cNvSpPr/>
          <p:nvPr/>
        </p:nvSpPr>
        <p:spPr>
          <a:xfrm>
            <a:off x="4813346" y="13441473"/>
            <a:ext cx="818024" cy="833696"/>
          </a:xfrm>
          <a:custGeom>
            <a:avLst/>
            <a:gdLst>
              <a:gd name="T0" fmla="*/ 10400 w 11200"/>
              <a:gd name="T1" fmla="*/ 2000 h 8800"/>
              <a:gd name="T2" fmla="*/ 10400 w 11200"/>
              <a:gd name="T3" fmla="*/ 900 h 8800"/>
              <a:gd name="T4" fmla="*/ 10300 w 11200"/>
              <a:gd name="T5" fmla="*/ 800 h 8800"/>
              <a:gd name="T6" fmla="*/ 900 w 11200"/>
              <a:gd name="T7" fmla="*/ 800 h 8800"/>
              <a:gd name="T8" fmla="*/ 800 w 11200"/>
              <a:gd name="T9" fmla="*/ 900 h 8800"/>
              <a:gd name="T10" fmla="*/ 800 w 11200"/>
              <a:gd name="T11" fmla="*/ 2000 h 8800"/>
              <a:gd name="T12" fmla="*/ 900 w 11200"/>
              <a:gd name="T13" fmla="*/ 2100 h 8800"/>
              <a:gd name="T14" fmla="*/ 10300 w 11200"/>
              <a:gd name="T15" fmla="*/ 2100 h 8800"/>
              <a:gd name="T16" fmla="*/ 10400 w 11200"/>
              <a:gd name="T17" fmla="*/ 2000 h 8800"/>
              <a:gd name="T18" fmla="*/ 10300 w 11200"/>
              <a:gd name="T19" fmla="*/ 3700 h 8800"/>
              <a:gd name="T20" fmla="*/ 900 w 11200"/>
              <a:gd name="T21" fmla="*/ 3700 h 8800"/>
              <a:gd name="T22" fmla="*/ 800 w 11200"/>
              <a:gd name="T23" fmla="*/ 3800 h 8800"/>
              <a:gd name="T24" fmla="*/ 800 w 11200"/>
              <a:gd name="T25" fmla="*/ 7900 h 8800"/>
              <a:gd name="T26" fmla="*/ 900 w 11200"/>
              <a:gd name="T27" fmla="*/ 8000 h 8800"/>
              <a:gd name="T28" fmla="*/ 10300 w 11200"/>
              <a:gd name="T29" fmla="*/ 8000 h 8800"/>
              <a:gd name="T30" fmla="*/ 10400 w 11200"/>
              <a:gd name="T31" fmla="*/ 7900 h 8800"/>
              <a:gd name="T32" fmla="*/ 10400 w 11200"/>
              <a:gd name="T33" fmla="*/ 3800 h 8800"/>
              <a:gd name="T34" fmla="*/ 10300 w 11200"/>
              <a:gd name="T35" fmla="*/ 3700 h 8800"/>
              <a:gd name="T36" fmla="*/ 400 w 11200"/>
              <a:gd name="T37" fmla="*/ 0 h 8800"/>
              <a:gd name="T38" fmla="*/ 10800 w 11200"/>
              <a:gd name="T39" fmla="*/ 0 h 8800"/>
              <a:gd name="T40" fmla="*/ 11200 w 11200"/>
              <a:gd name="T41" fmla="*/ 400 h 8800"/>
              <a:gd name="T42" fmla="*/ 11200 w 11200"/>
              <a:gd name="T43" fmla="*/ 8400 h 8800"/>
              <a:gd name="T44" fmla="*/ 10800 w 11200"/>
              <a:gd name="T45" fmla="*/ 8800 h 8800"/>
              <a:gd name="T46" fmla="*/ 400 w 11200"/>
              <a:gd name="T47" fmla="*/ 8800 h 8800"/>
              <a:gd name="T48" fmla="*/ 0 w 11200"/>
              <a:gd name="T49" fmla="*/ 8400 h 8800"/>
              <a:gd name="T50" fmla="*/ 0 w 11200"/>
              <a:gd name="T51" fmla="*/ 400 h 8800"/>
              <a:gd name="T52" fmla="*/ 400 w 11200"/>
              <a:gd name="T53" fmla="*/ 0 h 8800"/>
              <a:gd name="T54" fmla="*/ 1763 w 11200"/>
              <a:gd name="T55" fmla="*/ 5600 h 8800"/>
              <a:gd name="T56" fmla="*/ 3638 w 11200"/>
              <a:gd name="T57" fmla="*/ 5600 h 8800"/>
              <a:gd name="T58" fmla="*/ 4038 w 11200"/>
              <a:gd name="T59" fmla="*/ 6000 h 8800"/>
              <a:gd name="T60" fmla="*/ 3638 w 11200"/>
              <a:gd name="T61" fmla="*/ 6400 h 8800"/>
              <a:gd name="T62" fmla="*/ 1763 w 11200"/>
              <a:gd name="T63" fmla="*/ 6400 h 8800"/>
              <a:gd name="T64" fmla="*/ 1363 w 11200"/>
              <a:gd name="T65" fmla="*/ 6000 h 8800"/>
              <a:gd name="T66" fmla="*/ 1763 w 11200"/>
              <a:gd name="T67" fmla="*/ 5600 h 8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00" h="8800">
                <a:moveTo>
                  <a:pt x="10400" y="2000"/>
                </a:moveTo>
                <a:lnTo>
                  <a:pt x="10400" y="900"/>
                </a:lnTo>
                <a:cubicBezTo>
                  <a:pt x="10400" y="845"/>
                  <a:pt x="10355" y="800"/>
                  <a:pt x="10300" y="800"/>
                </a:cubicBezTo>
                <a:lnTo>
                  <a:pt x="900" y="800"/>
                </a:lnTo>
                <a:cubicBezTo>
                  <a:pt x="845" y="800"/>
                  <a:pt x="800" y="845"/>
                  <a:pt x="800" y="900"/>
                </a:cubicBezTo>
                <a:lnTo>
                  <a:pt x="800" y="2000"/>
                </a:lnTo>
                <a:cubicBezTo>
                  <a:pt x="800" y="2055"/>
                  <a:pt x="845" y="2100"/>
                  <a:pt x="900" y="2100"/>
                </a:cubicBezTo>
                <a:lnTo>
                  <a:pt x="10300" y="2100"/>
                </a:lnTo>
                <a:cubicBezTo>
                  <a:pt x="10355" y="2100"/>
                  <a:pt x="10400" y="2055"/>
                  <a:pt x="10400" y="2000"/>
                </a:cubicBezTo>
                <a:close/>
                <a:moveTo>
                  <a:pt x="10300" y="3700"/>
                </a:moveTo>
                <a:lnTo>
                  <a:pt x="900" y="3700"/>
                </a:lnTo>
                <a:cubicBezTo>
                  <a:pt x="845" y="3700"/>
                  <a:pt x="800" y="3745"/>
                  <a:pt x="800" y="3800"/>
                </a:cubicBezTo>
                <a:lnTo>
                  <a:pt x="800" y="7900"/>
                </a:lnTo>
                <a:cubicBezTo>
                  <a:pt x="800" y="7955"/>
                  <a:pt x="845" y="8000"/>
                  <a:pt x="900" y="8000"/>
                </a:cubicBezTo>
                <a:lnTo>
                  <a:pt x="10300" y="8000"/>
                </a:lnTo>
                <a:cubicBezTo>
                  <a:pt x="10355" y="8000"/>
                  <a:pt x="10400" y="7955"/>
                  <a:pt x="10400" y="7900"/>
                </a:cubicBezTo>
                <a:lnTo>
                  <a:pt x="10400" y="3800"/>
                </a:lnTo>
                <a:cubicBezTo>
                  <a:pt x="10400" y="3745"/>
                  <a:pt x="10355" y="3700"/>
                  <a:pt x="10300" y="3700"/>
                </a:cubicBezTo>
                <a:close/>
                <a:moveTo>
                  <a:pt x="400" y="0"/>
                </a:moveTo>
                <a:lnTo>
                  <a:pt x="10800" y="0"/>
                </a:lnTo>
                <a:cubicBezTo>
                  <a:pt x="11021" y="0"/>
                  <a:pt x="11200" y="179"/>
                  <a:pt x="11200" y="400"/>
                </a:cubicBezTo>
                <a:lnTo>
                  <a:pt x="11200" y="8400"/>
                </a:lnTo>
                <a:cubicBezTo>
                  <a:pt x="11200" y="8621"/>
                  <a:pt x="11021" y="8800"/>
                  <a:pt x="10800" y="8800"/>
                </a:cubicBezTo>
                <a:lnTo>
                  <a:pt x="400" y="8800"/>
                </a:lnTo>
                <a:cubicBezTo>
                  <a:pt x="179" y="8800"/>
                  <a:pt x="0" y="8621"/>
                  <a:pt x="0" y="8400"/>
                </a:cubicBezTo>
                <a:lnTo>
                  <a:pt x="0" y="400"/>
                </a:lnTo>
                <a:cubicBezTo>
                  <a:pt x="0" y="179"/>
                  <a:pt x="179" y="0"/>
                  <a:pt x="400" y="0"/>
                </a:cubicBezTo>
                <a:close/>
                <a:moveTo>
                  <a:pt x="1763" y="5600"/>
                </a:moveTo>
                <a:lnTo>
                  <a:pt x="3638" y="5600"/>
                </a:lnTo>
                <a:cubicBezTo>
                  <a:pt x="3858" y="5600"/>
                  <a:pt x="4038" y="5779"/>
                  <a:pt x="4038" y="6000"/>
                </a:cubicBezTo>
                <a:cubicBezTo>
                  <a:pt x="4038" y="6221"/>
                  <a:pt x="3858" y="6400"/>
                  <a:pt x="3638" y="6400"/>
                </a:cubicBezTo>
                <a:lnTo>
                  <a:pt x="1763" y="6400"/>
                </a:lnTo>
                <a:cubicBezTo>
                  <a:pt x="1542" y="6400"/>
                  <a:pt x="1363" y="6221"/>
                  <a:pt x="1363" y="6000"/>
                </a:cubicBezTo>
                <a:cubicBezTo>
                  <a:pt x="1363" y="5779"/>
                  <a:pt x="1542" y="5600"/>
                  <a:pt x="1763" y="560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a:solidFill>
                <a:schemeClr val="tx1">
                  <a:lumMod val="75000"/>
                  <a:lumOff val="25000"/>
                </a:schemeClr>
              </a:solidFill>
            </a:endParaRPr>
          </a:p>
        </p:txBody>
      </p:sp>
      <p:sp>
        <p:nvSpPr>
          <p:cNvPr id="93" name="文本框 92"/>
          <p:cNvSpPr txBox="1"/>
          <p:nvPr/>
        </p:nvSpPr>
        <p:spPr>
          <a:xfrm>
            <a:off x="6079071" y="13260172"/>
            <a:ext cx="8989856" cy="1296317"/>
          </a:xfrm>
          <a:prstGeom prst="rect">
            <a:avLst/>
          </a:prstGeom>
          <a:noFill/>
        </p:spPr>
        <p:txBody>
          <a:bodyPr wrap="square">
            <a:spAutoFit/>
          </a:bodyPr>
          <a:lstStyle/>
          <a:p>
            <a:r>
              <a:rPr lang="zh-CN" altLang="en-US" sz="2610" b="1" dirty="0">
                <a:solidFill>
                  <a:schemeClr val="tx1">
                    <a:lumMod val="75000"/>
                    <a:lumOff val="25000"/>
                  </a:schemeClr>
                </a:solidFill>
                <a:latin typeface="微软雅黑" panose="020B0503020204020204" pitchFamily="34" charset="-122"/>
                <a:ea typeface="微软雅黑" panose="020B0503020204020204" pitchFamily="34" charset="-122"/>
              </a:rPr>
              <a:t>支付习惯：</a:t>
            </a:r>
            <a:r>
              <a:rPr lang="zh-CN" altLang="en-US" sz="2610" dirty="0">
                <a:solidFill>
                  <a:schemeClr val="tx1">
                    <a:lumMod val="75000"/>
                    <a:lumOff val="25000"/>
                  </a:schemeClr>
                </a:solidFill>
                <a:latin typeface="微软雅黑" panose="020B0503020204020204" pitchFamily="34" charset="-122"/>
                <a:ea typeface="微软雅黑" panose="020B0503020204020204" pitchFamily="34" charset="-122"/>
              </a:rPr>
              <a:t>信用卡支付和便利店支付是日本电商用户在支付时首选支付方式，占比分别为</a:t>
            </a:r>
            <a:r>
              <a:rPr lang="en-US" altLang="zh-CN" sz="2610" dirty="0">
                <a:solidFill>
                  <a:schemeClr val="tx1">
                    <a:lumMod val="75000"/>
                    <a:lumOff val="25000"/>
                  </a:schemeClr>
                </a:solidFill>
                <a:latin typeface="微软雅黑" panose="020B0503020204020204" pitchFamily="34" charset="-122"/>
                <a:ea typeface="微软雅黑" panose="020B0503020204020204" pitchFamily="34" charset="-122"/>
              </a:rPr>
              <a:t>79.7%</a:t>
            </a:r>
            <a:r>
              <a:rPr lang="zh-CN" altLang="en-US" sz="2610" dirty="0">
                <a:solidFill>
                  <a:schemeClr val="tx1">
                    <a:lumMod val="75000"/>
                    <a:lumOff val="25000"/>
                  </a:schemeClr>
                </a:solidFill>
                <a:latin typeface="微软雅黑" panose="020B0503020204020204" pitchFamily="34" charset="-122"/>
                <a:ea typeface="微软雅黑" panose="020B0503020204020204" pitchFamily="34" charset="-122"/>
              </a:rPr>
              <a:t>和</a:t>
            </a:r>
            <a:r>
              <a:rPr lang="en-US" altLang="zh-CN" sz="2610" dirty="0">
                <a:solidFill>
                  <a:schemeClr val="tx1">
                    <a:lumMod val="75000"/>
                    <a:lumOff val="25000"/>
                  </a:schemeClr>
                </a:solidFill>
                <a:latin typeface="微软雅黑" panose="020B0503020204020204" pitchFamily="34" charset="-122"/>
                <a:ea typeface="微软雅黑" panose="020B0503020204020204" pitchFamily="34" charset="-122"/>
              </a:rPr>
              <a:t>34.4%</a:t>
            </a:r>
            <a:r>
              <a:rPr lang="zh-CN" altLang="en-US" sz="2610" dirty="0">
                <a:solidFill>
                  <a:schemeClr val="tx1">
                    <a:lumMod val="75000"/>
                    <a:lumOff val="25000"/>
                  </a:schemeClr>
                </a:solidFill>
                <a:latin typeface="微软雅黑" panose="020B0503020204020204" pitchFamily="34" charset="-122"/>
                <a:ea typeface="微软雅黑" panose="020B0503020204020204" pitchFamily="34" charset="-122"/>
              </a:rPr>
              <a:t>；选择第三方支付的比例为</a:t>
            </a:r>
            <a:r>
              <a:rPr lang="en-US" altLang="zh-CN" sz="2610" dirty="0">
                <a:solidFill>
                  <a:schemeClr val="tx1">
                    <a:lumMod val="75000"/>
                    <a:lumOff val="25000"/>
                  </a:schemeClr>
                </a:solidFill>
                <a:latin typeface="微软雅黑" panose="020B0503020204020204" pitchFamily="34" charset="-122"/>
                <a:ea typeface="微软雅黑" panose="020B0503020204020204" pitchFamily="34" charset="-122"/>
              </a:rPr>
              <a:t>16.4%</a:t>
            </a:r>
            <a:r>
              <a:rPr lang="zh-CN" altLang="en-US" sz="2610" dirty="0">
                <a:solidFill>
                  <a:schemeClr val="tx1">
                    <a:lumMod val="75000"/>
                    <a:lumOff val="25000"/>
                  </a:schemeClr>
                </a:solidFill>
                <a:latin typeface="微软雅黑" panose="020B0503020204020204" pitchFamily="34" charset="-122"/>
                <a:ea typeface="微软雅黑" panose="020B0503020204020204" pitchFamily="34" charset="-122"/>
              </a:rPr>
              <a:t>，选择</a:t>
            </a:r>
            <a:r>
              <a:rPr lang="en-US" altLang="zh-CN" sz="2610" dirty="0" err="1">
                <a:solidFill>
                  <a:schemeClr val="tx1">
                    <a:lumMod val="75000"/>
                    <a:lumOff val="25000"/>
                  </a:schemeClr>
                </a:solidFill>
                <a:latin typeface="微软雅黑" panose="020B0503020204020204" pitchFamily="34" charset="-122"/>
                <a:ea typeface="微软雅黑" panose="020B0503020204020204" pitchFamily="34" charset="-122"/>
              </a:rPr>
              <a:t>Paypal</a:t>
            </a:r>
            <a:r>
              <a:rPr lang="zh-CN" altLang="en-US" sz="2610" dirty="0">
                <a:solidFill>
                  <a:schemeClr val="tx1">
                    <a:lumMod val="75000"/>
                    <a:lumOff val="25000"/>
                  </a:schemeClr>
                </a:solidFill>
                <a:latin typeface="微软雅黑" panose="020B0503020204020204" pitchFamily="34" charset="-122"/>
                <a:ea typeface="微软雅黑" panose="020B0503020204020204" pitchFamily="34" charset="-122"/>
              </a:rPr>
              <a:t>支付的比例为</a:t>
            </a:r>
            <a:r>
              <a:rPr lang="en-US" altLang="zh-CN" sz="2610" dirty="0">
                <a:solidFill>
                  <a:schemeClr val="tx1">
                    <a:lumMod val="75000"/>
                    <a:lumOff val="25000"/>
                  </a:schemeClr>
                </a:solidFill>
                <a:latin typeface="微软雅黑" panose="020B0503020204020204" pitchFamily="34" charset="-122"/>
                <a:ea typeface="微软雅黑" panose="020B0503020204020204" pitchFamily="34" charset="-122"/>
              </a:rPr>
              <a:t>9.8%</a:t>
            </a:r>
            <a:endParaRPr lang="zh-CN" altLang="en-US" sz="26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6" name="share_208919"/>
          <p:cNvSpPr/>
          <p:nvPr/>
        </p:nvSpPr>
        <p:spPr>
          <a:xfrm>
            <a:off x="26760970" y="8995012"/>
            <a:ext cx="836185" cy="822717"/>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 name="connsiteX128" fmla="*/ 373273 h 605239"/>
              <a:gd name="connsiteY128" fmla="*/ 373273 h 605239"/>
              <a:gd name="connsiteX129" fmla="*/ 373273 h 605239"/>
              <a:gd name="connsiteY129" fmla="*/ 373273 h 605239"/>
              <a:gd name="connsiteX130" fmla="*/ 373273 h 605239"/>
              <a:gd name="connsiteY130" fmla="*/ 373273 h 605239"/>
              <a:gd name="connsiteX131" fmla="*/ 373273 h 605239"/>
              <a:gd name="connsiteY131" fmla="*/ 373273 h 605239"/>
              <a:gd name="connsiteX132" fmla="*/ 373273 h 605239"/>
              <a:gd name="connsiteY132" fmla="*/ 373273 h 605239"/>
              <a:gd name="connsiteX133" fmla="*/ 373273 h 605239"/>
              <a:gd name="connsiteY133" fmla="*/ 373273 h 605239"/>
              <a:gd name="connsiteX134" fmla="*/ 373273 h 605239"/>
              <a:gd name="connsiteY134" fmla="*/ 373273 h 605239"/>
              <a:gd name="connsiteX135" fmla="*/ 373273 h 605239"/>
              <a:gd name="connsiteY135" fmla="*/ 373273 h 605239"/>
              <a:gd name="connsiteX136" fmla="*/ 373273 h 605239"/>
              <a:gd name="connsiteY136" fmla="*/ 373273 h 605239"/>
              <a:gd name="connsiteX137" fmla="*/ 373273 h 605239"/>
              <a:gd name="connsiteY137" fmla="*/ 373273 h 605239"/>
              <a:gd name="connsiteX138" fmla="*/ 373273 h 605239"/>
              <a:gd name="connsiteY138" fmla="*/ 373273 h 605239"/>
              <a:gd name="connsiteX139" fmla="*/ 373273 h 605239"/>
              <a:gd name="connsiteY139" fmla="*/ 373273 h 605239"/>
              <a:gd name="connsiteX140" fmla="*/ 373273 h 605239"/>
              <a:gd name="connsiteY140" fmla="*/ 373273 h 605239"/>
              <a:gd name="connsiteX141" fmla="*/ 373273 h 605239"/>
              <a:gd name="connsiteY141" fmla="*/ 373273 h 605239"/>
              <a:gd name="connsiteX142" fmla="*/ 373273 h 605239"/>
              <a:gd name="connsiteY142" fmla="*/ 373273 h 605239"/>
              <a:gd name="connsiteX143" fmla="*/ 373273 h 605239"/>
              <a:gd name="connsiteY143" fmla="*/ 373273 h 605239"/>
              <a:gd name="connsiteX144" fmla="*/ 373273 h 605239"/>
              <a:gd name="connsiteY144" fmla="*/ 373273 h 605239"/>
              <a:gd name="connsiteX145" fmla="*/ 373273 h 605239"/>
              <a:gd name="connsiteY145" fmla="*/ 373273 h 605239"/>
              <a:gd name="connsiteX146" fmla="*/ 373273 h 605239"/>
              <a:gd name="connsiteY146" fmla="*/ 373273 h 605239"/>
              <a:gd name="connsiteX147" fmla="*/ 373273 h 605239"/>
              <a:gd name="connsiteY147" fmla="*/ 373273 h 605239"/>
              <a:gd name="connsiteX148" fmla="*/ 373273 h 605239"/>
              <a:gd name="connsiteY148" fmla="*/ 373273 h 605239"/>
              <a:gd name="connsiteX149" fmla="*/ 373273 h 605239"/>
              <a:gd name="connsiteY149" fmla="*/ 373273 h 605239"/>
              <a:gd name="connsiteX150" fmla="*/ 373273 h 605239"/>
              <a:gd name="connsiteY150" fmla="*/ 373273 h 605239"/>
              <a:gd name="connsiteX151" fmla="*/ 373273 h 605239"/>
              <a:gd name="connsiteY151" fmla="*/ 373273 h 605239"/>
              <a:gd name="connsiteX152" fmla="*/ 373273 h 605239"/>
              <a:gd name="connsiteY152" fmla="*/ 373273 h 605239"/>
              <a:gd name="connsiteX153" fmla="*/ 373273 h 605239"/>
              <a:gd name="connsiteY153" fmla="*/ 373273 h 605239"/>
              <a:gd name="connsiteX154" fmla="*/ 373273 h 605239"/>
              <a:gd name="connsiteY154" fmla="*/ 373273 h 605239"/>
              <a:gd name="connsiteX155" fmla="*/ 373273 h 605239"/>
              <a:gd name="connsiteY155" fmla="*/ 373273 h 605239"/>
              <a:gd name="connsiteX156" fmla="*/ 373273 h 605239"/>
              <a:gd name="connsiteY156" fmla="*/ 373273 h 605239"/>
              <a:gd name="connsiteX157" fmla="*/ 373273 h 605239"/>
              <a:gd name="connsiteY157" fmla="*/ 373273 h 605239"/>
              <a:gd name="connsiteX158" fmla="*/ 373273 h 605239"/>
              <a:gd name="connsiteY158" fmla="*/ 373273 h 605239"/>
              <a:gd name="connsiteX159" fmla="*/ 373273 h 605239"/>
              <a:gd name="connsiteY159" fmla="*/ 373273 h 605239"/>
              <a:gd name="connsiteX160" fmla="*/ 373273 h 605239"/>
              <a:gd name="connsiteY160" fmla="*/ 373273 h 605239"/>
              <a:gd name="connsiteX161" fmla="*/ 373273 h 605239"/>
              <a:gd name="connsiteY161" fmla="*/ 373273 h 605239"/>
              <a:gd name="connsiteX162" fmla="*/ 373273 h 605239"/>
              <a:gd name="connsiteY162" fmla="*/ 373273 h 605239"/>
              <a:gd name="connsiteX163" fmla="*/ 373273 h 605239"/>
              <a:gd name="connsiteY163" fmla="*/ 373273 h 605239"/>
              <a:gd name="connsiteX164" fmla="*/ 373273 h 605239"/>
              <a:gd name="connsiteY164" fmla="*/ 373273 h 605239"/>
              <a:gd name="connsiteX165" fmla="*/ 373273 h 605239"/>
              <a:gd name="connsiteY165" fmla="*/ 373273 h 605239"/>
              <a:gd name="connsiteX166" fmla="*/ 373273 h 605239"/>
              <a:gd name="connsiteY166" fmla="*/ 373273 h 605239"/>
              <a:gd name="connsiteX167" fmla="*/ 373273 h 605239"/>
              <a:gd name="connsiteY167" fmla="*/ 373273 h 605239"/>
              <a:gd name="connsiteX168" fmla="*/ 373273 h 605239"/>
              <a:gd name="connsiteY168" fmla="*/ 373273 h 605239"/>
              <a:gd name="connsiteX169" fmla="*/ 373273 h 605239"/>
              <a:gd name="connsiteY169" fmla="*/ 373273 h 605239"/>
              <a:gd name="connsiteX170" fmla="*/ 373273 h 605239"/>
              <a:gd name="connsiteY170" fmla="*/ 373273 h 605239"/>
              <a:gd name="connsiteX171" fmla="*/ 373273 h 605239"/>
              <a:gd name="connsiteY171" fmla="*/ 373273 h 605239"/>
              <a:gd name="connsiteX172" fmla="*/ 373273 h 605239"/>
              <a:gd name="connsiteY172" fmla="*/ 373273 h 605239"/>
              <a:gd name="connsiteX173" fmla="*/ 373273 h 605239"/>
              <a:gd name="connsiteY173" fmla="*/ 373273 h 605239"/>
              <a:gd name="connsiteX174" fmla="*/ 373273 h 605239"/>
              <a:gd name="connsiteY174" fmla="*/ 373273 h 605239"/>
              <a:gd name="connsiteX175" fmla="*/ 373273 h 605239"/>
              <a:gd name="connsiteY175"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606510" h="605804">
                <a:moveTo>
                  <a:pt x="303348" y="527564"/>
                </a:moveTo>
                <a:cubicBezTo>
                  <a:pt x="291834" y="527564"/>
                  <a:pt x="282549" y="536834"/>
                  <a:pt x="282549" y="548329"/>
                </a:cubicBezTo>
                <a:cubicBezTo>
                  <a:pt x="282549" y="559824"/>
                  <a:pt x="291834" y="569094"/>
                  <a:pt x="303348" y="569094"/>
                </a:cubicBezTo>
                <a:cubicBezTo>
                  <a:pt x="314862" y="569094"/>
                  <a:pt x="324147" y="559824"/>
                  <a:pt x="324147" y="548329"/>
                </a:cubicBezTo>
                <a:cubicBezTo>
                  <a:pt x="324147" y="536834"/>
                  <a:pt x="314862" y="527564"/>
                  <a:pt x="303348" y="527564"/>
                </a:cubicBezTo>
                <a:close/>
                <a:moveTo>
                  <a:pt x="477167" y="455628"/>
                </a:moveTo>
                <a:cubicBezTo>
                  <a:pt x="471828" y="455628"/>
                  <a:pt x="466489" y="457667"/>
                  <a:pt x="462404" y="461746"/>
                </a:cubicBezTo>
                <a:cubicBezTo>
                  <a:pt x="454233" y="469904"/>
                  <a:pt x="454233" y="483067"/>
                  <a:pt x="462404" y="491225"/>
                </a:cubicBezTo>
                <a:cubicBezTo>
                  <a:pt x="470575" y="499383"/>
                  <a:pt x="483760" y="499383"/>
                  <a:pt x="491931" y="491225"/>
                </a:cubicBezTo>
                <a:cubicBezTo>
                  <a:pt x="499916" y="483067"/>
                  <a:pt x="499916" y="469811"/>
                  <a:pt x="491931" y="461746"/>
                </a:cubicBezTo>
                <a:cubicBezTo>
                  <a:pt x="487845" y="457667"/>
                  <a:pt x="482506" y="455628"/>
                  <a:pt x="477167" y="455628"/>
                </a:cubicBezTo>
                <a:close/>
                <a:moveTo>
                  <a:pt x="129528" y="455628"/>
                </a:moveTo>
                <a:cubicBezTo>
                  <a:pt x="124189" y="455628"/>
                  <a:pt x="118850" y="457667"/>
                  <a:pt x="114765" y="461746"/>
                </a:cubicBezTo>
                <a:cubicBezTo>
                  <a:pt x="106594" y="469904"/>
                  <a:pt x="106594" y="483067"/>
                  <a:pt x="114765" y="491225"/>
                </a:cubicBezTo>
                <a:cubicBezTo>
                  <a:pt x="122936" y="499383"/>
                  <a:pt x="136121" y="499383"/>
                  <a:pt x="144292" y="491225"/>
                </a:cubicBezTo>
                <a:cubicBezTo>
                  <a:pt x="152463" y="483067"/>
                  <a:pt x="152463" y="469811"/>
                  <a:pt x="144292" y="461746"/>
                </a:cubicBezTo>
                <a:cubicBezTo>
                  <a:pt x="140206" y="457667"/>
                  <a:pt x="134867" y="455628"/>
                  <a:pt x="129528" y="455628"/>
                </a:cubicBezTo>
                <a:close/>
                <a:moveTo>
                  <a:pt x="350822" y="298209"/>
                </a:moveTo>
                <a:cubicBezTo>
                  <a:pt x="352122" y="311835"/>
                  <a:pt x="347571" y="326017"/>
                  <a:pt x="337167" y="336399"/>
                </a:cubicBezTo>
                <a:cubicBezTo>
                  <a:pt x="326763" y="346780"/>
                  <a:pt x="312923" y="351415"/>
                  <a:pt x="299268" y="350303"/>
                </a:cubicBezTo>
                <a:lnTo>
                  <a:pt x="303077" y="335564"/>
                </a:lnTo>
                <a:cubicBezTo>
                  <a:pt x="311623" y="335472"/>
                  <a:pt x="320075" y="332227"/>
                  <a:pt x="326671" y="325646"/>
                </a:cubicBezTo>
                <a:cubicBezTo>
                  <a:pt x="333173" y="319158"/>
                  <a:pt x="336424" y="310630"/>
                  <a:pt x="336424" y="302102"/>
                </a:cubicBezTo>
                <a:close/>
                <a:moveTo>
                  <a:pt x="302831" y="286236"/>
                </a:moveTo>
                <a:cubicBezTo>
                  <a:pt x="306928" y="286236"/>
                  <a:pt x="311014" y="287812"/>
                  <a:pt x="314124" y="290962"/>
                </a:cubicBezTo>
                <a:cubicBezTo>
                  <a:pt x="320438" y="297263"/>
                  <a:pt x="320438" y="307363"/>
                  <a:pt x="314124" y="313572"/>
                </a:cubicBezTo>
                <a:cubicBezTo>
                  <a:pt x="307903" y="319873"/>
                  <a:pt x="297783" y="319873"/>
                  <a:pt x="291469" y="313572"/>
                </a:cubicBezTo>
                <a:cubicBezTo>
                  <a:pt x="285155" y="307271"/>
                  <a:pt x="285155" y="297078"/>
                  <a:pt x="291469" y="290962"/>
                </a:cubicBezTo>
                <a:cubicBezTo>
                  <a:pt x="294626" y="287812"/>
                  <a:pt x="298735" y="286236"/>
                  <a:pt x="302831" y="286236"/>
                </a:cubicBezTo>
                <a:close/>
                <a:moveTo>
                  <a:pt x="549128" y="282183"/>
                </a:moveTo>
                <a:cubicBezTo>
                  <a:pt x="537614" y="282183"/>
                  <a:pt x="528329" y="291453"/>
                  <a:pt x="528329" y="302948"/>
                </a:cubicBezTo>
                <a:cubicBezTo>
                  <a:pt x="528329" y="314443"/>
                  <a:pt x="537614" y="323713"/>
                  <a:pt x="549128" y="323713"/>
                </a:cubicBezTo>
                <a:cubicBezTo>
                  <a:pt x="560641" y="323713"/>
                  <a:pt x="569926" y="314443"/>
                  <a:pt x="569926" y="302948"/>
                </a:cubicBezTo>
                <a:cubicBezTo>
                  <a:pt x="569926" y="291453"/>
                  <a:pt x="560641" y="282183"/>
                  <a:pt x="549128" y="282183"/>
                </a:cubicBezTo>
                <a:close/>
                <a:moveTo>
                  <a:pt x="57568" y="282183"/>
                </a:moveTo>
                <a:cubicBezTo>
                  <a:pt x="46054" y="282183"/>
                  <a:pt x="36769" y="291453"/>
                  <a:pt x="36769" y="302948"/>
                </a:cubicBezTo>
                <a:cubicBezTo>
                  <a:pt x="36769" y="314443"/>
                  <a:pt x="46054" y="323713"/>
                  <a:pt x="57568" y="323713"/>
                </a:cubicBezTo>
                <a:cubicBezTo>
                  <a:pt x="69082" y="323713"/>
                  <a:pt x="78367" y="314443"/>
                  <a:pt x="78367" y="302948"/>
                </a:cubicBezTo>
                <a:cubicBezTo>
                  <a:pt x="78367" y="291453"/>
                  <a:pt x="69082" y="282183"/>
                  <a:pt x="57568" y="282183"/>
                </a:cubicBezTo>
                <a:close/>
                <a:moveTo>
                  <a:pt x="263985" y="276122"/>
                </a:moveTo>
                <a:lnTo>
                  <a:pt x="273627" y="285770"/>
                </a:lnTo>
                <a:cubicBezTo>
                  <a:pt x="266303" y="298479"/>
                  <a:pt x="268157" y="315085"/>
                  <a:pt x="279189" y="325939"/>
                </a:cubicBezTo>
                <a:cubicBezTo>
                  <a:pt x="281322" y="328073"/>
                  <a:pt x="283640" y="329743"/>
                  <a:pt x="286143" y="331227"/>
                </a:cubicBezTo>
                <a:lnTo>
                  <a:pt x="282249" y="345699"/>
                </a:lnTo>
                <a:cubicBezTo>
                  <a:pt x="277706" y="343473"/>
                  <a:pt x="273534" y="340504"/>
                  <a:pt x="269640" y="336700"/>
                </a:cubicBezTo>
                <a:cubicBezTo>
                  <a:pt x="253138" y="320280"/>
                  <a:pt x="251284" y="294676"/>
                  <a:pt x="263985" y="276122"/>
                </a:cubicBezTo>
                <a:close/>
                <a:moveTo>
                  <a:pt x="307574" y="255469"/>
                </a:moveTo>
                <a:cubicBezTo>
                  <a:pt x="318319" y="256395"/>
                  <a:pt x="328809" y="260934"/>
                  <a:pt x="337071" y="269084"/>
                </a:cubicBezTo>
                <a:cubicBezTo>
                  <a:pt x="340784" y="272789"/>
                  <a:pt x="343754" y="276864"/>
                  <a:pt x="345982" y="281124"/>
                </a:cubicBezTo>
                <a:lnTo>
                  <a:pt x="331872" y="285014"/>
                </a:lnTo>
                <a:cubicBezTo>
                  <a:pt x="330480" y="282606"/>
                  <a:pt x="328623" y="280291"/>
                  <a:pt x="326674" y="278346"/>
                </a:cubicBezTo>
                <a:cubicBezTo>
                  <a:pt x="315627" y="267602"/>
                  <a:pt x="298918" y="265842"/>
                  <a:pt x="286200" y="273159"/>
                </a:cubicBezTo>
                <a:lnTo>
                  <a:pt x="276546" y="263527"/>
                </a:lnTo>
                <a:cubicBezTo>
                  <a:pt x="285829" y="257229"/>
                  <a:pt x="296830" y="254543"/>
                  <a:pt x="307574" y="255469"/>
                </a:cubicBezTo>
                <a:close/>
                <a:moveTo>
                  <a:pt x="297498" y="214975"/>
                </a:moveTo>
                <a:cubicBezTo>
                  <a:pt x="293413" y="214975"/>
                  <a:pt x="290070" y="218312"/>
                  <a:pt x="290070" y="222391"/>
                </a:cubicBezTo>
                <a:lnTo>
                  <a:pt x="290070" y="233330"/>
                </a:lnTo>
                <a:cubicBezTo>
                  <a:pt x="280692" y="235091"/>
                  <a:pt x="271499" y="238799"/>
                  <a:pt x="263236" y="244454"/>
                </a:cubicBezTo>
                <a:lnTo>
                  <a:pt x="255436" y="236852"/>
                </a:lnTo>
                <a:cubicBezTo>
                  <a:pt x="252558" y="233886"/>
                  <a:pt x="247915" y="233886"/>
                  <a:pt x="244944" y="236852"/>
                </a:cubicBezTo>
                <a:lnTo>
                  <a:pt x="236773" y="245010"/>
                </a:lnTo>
                <a:cubicBezTo>
                  <a:pt x="233801" y="247791"/>
                  <a:pt x="233801" y="252519"/>
                  <a:pt x="236773" y="255485"/>
                </a:cubicBezTo>
                <a:lnTo>
                  <a:pt x="244572" y="263179"/>
                </a:lnTo>
                <a:cubicBezTo>
                  <a:pt x="239001" y="271337"/>
                  <a:pt x="235287" y="280607"/>
                  <a:pt x="233523" y="289970"/>
                </a:cubicBezTo>
                <a:lnTo>
                  <a:pt x="222473" y="289970"/>
                </a:lnTo>
                <a:cubicBezTo>
                  <a:pt x="218388" y="289970"/>
                  <a:pt x="215045" y="293307"/>
                  <a:pt x="215045" y="297386"/>
                </a:cubicBezTo>
                <a:lnTo>
                  <a:pt x="215045" y="308881"/>
                </a:lnTo>
                <a:cubicBezTo>
                  <a:pt x="215045" y="312960"/>
                  <a:pt x="218388" y="316297"/>
                  <a:pt x="222473" y="316297"/>
                </a:cubicBezTo>
                <a:lnTo>
                  <a:pt x="233523" y="316297"/>
                </a:lnTo>
                <a:cubicBezTo>
                  <a:pt x="235380" y="325660"/>
                  <a:pt x="239094" y="334838"/>
                  <a:pt x="244758" y="342995"/>
                </a:cubicBezTo>
                <a:lnTo>
                  <a:pt x="236958" y="350875"/>
                </a:lnTo>
                <a:cubicBezTo>
                  <a:pt x="233987" y="353749"/>
                  <a:pt x="233987" y="358477"/>
                  <a:pt x="236958" y="361443"/>
                </a:cubicBezTo>
                <a:lnTo>
                  <a:pt x="245129" y="369601"/>
                </a:lnTo>
                <a:cubicBezTo>
                  <a:pt x="248008" y="372567"/>
                  <a:pt x="252836" y="372567"/>
                  <a:pt x="255714" y="369601"/>
                </a:cubicBezTo>
                <a:lnTo>
                  <a:pt x="263607" y="361628"/>
                </a:lnTo>
                <a:cubicBezTo>
                  <a:pt x="271871" y="367190"/>
                  <a:pt x="280970" y="370806"/>
                  <a:pt x="290349" y="372567"/>
                </a:cubicBezTo>
                <a:lnTo>
                  <a:pt x="290349" y="383784"/>
                </a:lnTo>
                <a:cubicBezTo>
                  <a:pt x="290349" y="387863"/>
                  <a:pt x="293691" y="391200"/>
                  <a:pt x="297777" y="391200"/>
                </a:cubicBezTo>
                <a:lnTo>
                  <a:pt x="309291" y="391200"/>
                </a:lnTo>
                <a:cubicBezTo>
                  <a:pt x="313376" y="391200"/>
                  <a:pt x="316719" y="387863"/>
                  <a:pt x="316719" y="383784"/>
                </a:cubicBezTo>
                <a:lnTo>
                  <a:pt x="316719" y="372382"/>
                </a:lnTo>
                <a:cubicBezTo>
                  <a:pt x="326004" y="370528"/>
                  <a:pt x="335011" y="366820"/>
                  <a:pt x="343182" y="361258"/>
                </a:cubicBezTo>
                <a:lnTo>
                  <a:pt x="351260" y="369323"/>
                </a:lnTo>
                <a:cubicBezTo>
                  <a:pt x="354138" y="372289"/>
                  <a:pt x="358967" y="372289"/>
                  <a:pt x="361752" y="369323"/>
                </a:cubicBezTo>
                <a:lnTo>
                  <a:pt x="369923" y="361165"/>
                </a:lnTo>
                <a:cubicBezTo>
                  <a:pt x="372894" y="358291"/>
                  <a:pt x="372894" y="353471"/>
                  <a:pt x="369923" y="350690"/>
                </a:cubicBezTo>
                <a:lnTo>
                  <a:pt x="361938" y="342625"/>
                </a:lnTo>
                <a:cubicBezTo>
                  <a:pt x="367509" y="334467"/>
                  <a:pt x="371223" y="325289"/>
                  <a:pt x="372894" y="316019"/>
                </a:cubicBezTo>
                <a:lnTo>
                  <a:pt x="384315" y="316019"/>
                </a:lnTo>
                <a:cubicBezTo>
                  <a:pt x="388401" y="315927"/>
                  <a:pt x="391743" y="312589"/>
                  <a:pt x="391465" y="308603"/>
                </a:cubicBezTo>
                <a:lnTo>
                  <a:pt x="391465" y="297108"/>
                </a:lnTo>
                <a:cubicBezTo>
                  <a:pt x="391465" y="293029"/>
                  <a:pt x="388122" y="289692"/>
                  <a:pt x="384037" y="289692"/>
                </a:cubicBezTo>
                <a:lnTo>
                  <a:pt x="372801" y="289692"/>
                </a:lnTo>
                <a:cubicBezTo>
                  <a:pt x="371037" y="280422"/>
                  <a:pt x="367323" y="271337"/>
                  <a:pt x="361752" y="263179"/>
                </a:cubicBezTo>
                <a:lnTo>
                  <a:pt x="369737" y="255207"/>
                </a:lnTo>
                <a:cubicBezTo>
                  <a:pt x="372709" y="252426"/>
                  <a:pt x="372709" y="247606"/>
                  <a:pt x="369737" y="244732"/>
                </a:cubicBezTo>
                <a:lnTo>
                  <a:pt x="361566" y="236574"/>
                </a:lnTo>
                <a:cubicBezTo>
                  <a:pt x="358688" y="233608"/>
                  <a:pt x="353860" y="233608"/>
                  <a:pt x="350981" y="236574"/>
                </a:cubicBezTo>
                <a:lnTo>
                  <a:pt x="343182" y="244454"/>
                </a:lnTo>
                <a:cubicBezTo>
                  <a:pt x="335011" y="238799"/>
                  <a:pt x="325911" y="235091"/>
                  <a:pt x="316440" y="233330"/>
                </a:cubicBezTo>
                <a:lnTo>
                  <a:pt x="316440" y="222391"/>
                </a:lnTo>
                <a:cubicBezTo>
                  <a:pt x="316440" y="218312"/>
                  <a:pt x="313098" y="214975"/>
                  <a:pt x="309012" y="214975"/>
                </a:cubicBezTo>
                <a:close/>
                <a:moveTo>
                  <a:pt x="477167" y="108554"/>
                </a:moveTo>
                <a:cubicBezTo>
                  <a:pt x="471828" y="108554"/>
                  <a:pt x="466489" y="110593"/>
                  <a:pt x="462404" y="114672"/>
                </a:cubicBezTo>
                <a:cubicBezTo>
                  <a:pt x="454233" y="122829"/>
                  <a:pt x="454233" y="136086"/>
                  <a:pt x="462404" y="144151"/>
                </a:cubicBezTo>
                <a:cubicBezTo>
                  <a:pt x="470575" y="152308"/>
                  <a:pt x="483760" y="152308"/>
                  <a:pt x="491931" y="144151"/>
                </a:cubicBezTo>
                <a:cubicBezTo>
                  <a:pt x="500102" y="135993"/>
                  <a:pt x="500102" y="122829"/>
                  <a:pt x="491931" y="114672"/>
                </a:cubicBezTo>
                <a:cubicBezTo>
                  <a:pt x="487845" y="110593"/>
                  <a:pt x="482506" y="108554"/>
                  <a:pt x="477167" y="108554"/>
                </a:cubicBezTo>
                <a:close/>
                <a:moveTo>
                  <a:pt x="129528" y="108554"/>
                </a:moveTo>
                <a:cubicBezTo>
                  <a:pt x="124189" y="108554"/>
                  <a:pt x="118850" y="110593"/>
                  <a:pt x="114765" y="114672"/>
                </a:cubicBezTo>
                <a:cubicBezTo>
                  <a:pt x="106594" y="122829"/>
                  <a:pt x="106594" y="135993"/>
                  <a:pt x="114765" y="144151"/>
                </a:cubicBezTo>
                <a:cubicBezTo>
                  <a:pt x="122936" y="152308"/>
                  <a:pt x="136121" y="152308"/>
                  <a:pt x="144292" y="144151"/>
                </a:cubicBezTo>
                <a:cubicBezTo>
                  <a:pt x="152463" y="136086"/>
                  <a:pt x="152463" y="122829"/>
                  <a:pt x="144292" y="114672"/>
                </a:cubicBezTo>
                <a:cubicBezTo>
                  <a:pt x="140206" y="110593"/>
                  <a:pt x="134867" y="108554"/>
                  <a:pt x="129528" y="108554"/>
                </a:cubicBezTo>
                <a:close/>
                <a:moveTo>
                  <a:pt x="303348" y="36802"/>
                </a:moveTo>
                <a:cubicBezTo>
                  <a:pt x="291834" y="36802"/>
                  <a:pt x="282549" y="46073"/>
                  <a:pt x="282549" y="57568"/>
                </a:cubicBezTo>
                <a:cubicBezTo>
                  <a:pt x="282549" y="69063"/>
                  <a:pt x="291834" y="78333"/>
                  <a:pt x="303348" y="78333"/>
                </a:cubicBezTo>
                <a:cubicBezTo>
                  <a:pt x="314862" y="78333"/>
                  <a:pt x="324147" y="69063"/>
                  <a:pt x="324147" y="57568"/>
                </a:cubicBezTo>
                <a:cubicBezTo>
                  <a:pt x="324147" y="46073"/>
                  <a:pt x="314862" y="36802"/>
                  <a:pt x="303348" y="36802"/>
                </a:cubicBezTo>
                <a:close/>
                <a:moveTo>
                  <a:pt x="303255" y="0"/>
                </a:moveTo>
                <a:cubicBezTo>
                  <a:pt x="335011" y="0"/>
                  <a:pt x="360824" y="25678"/>
                  <a:pt x="360824" y="57475"/>
                </a:cubicBezTo>
                <a:cubicBezTo>
                  <a:pt x="360824" y="82319"/>
                  <a:pt x="344853" y="103455"/>
                  <a:pt x="322661" y="111520"/>
                </a:cubicBezTo>
                <a:lnTo>
                  <a:pt x="322661" y="186793"/>
                </a:lnTo>
                <a:cubicBezTo>
                  <a:pt x="340767" y="189760"/>
                  <a:pt x="357295" y="196805"/>
                  <a:pt x="371687" y="206910"/>
                </a:cubicBezTo>
                <a:lnTo>
                  <a:pt x="424892" y="153792"/>
                </a:lnTo>
                <a:cubicBezTo>
                  <a:pt x="414863" y="132378"/>
                  <a:pt x="418763" y="106143"/>
                  <a:pt x="436312" y="88623"/>
                </a:cubicBezTo>
                <a:cubicBezTo>
                  <a:pt x="458875" y="66096"/>
                  <a:pt x="495273" y="66096"/>
                  <a:pt x="517744" y="88623"/>
                </a:cubicBezTo>
                <a:cubicBezTo>
                  <a:pt x="540307" y="111149"/>
                  <a:pt x="540307" y="147488"/>
                  <a:pt x="517744" y="169922"/>
                </a:cubicBezTo>
                <a:cubicBezTo>
                  <a:pt x="499916" y="187720"/>
                  <a:pt x="473360" y="191336"/>
                  <a:pt x="451911" y="180953"/>
                </a:cubicBezTo>
                <a:lnTo>
                  <a:pt x="398893" y="233886"/>
                </a:lnTo>
                <a:cubicBezTo>
                  <a:pt x="409478" y="248347"/>
                  <a:pt x="416628" y="265126"/>
                  <a:pt x="419692" y="283388"/>
                </a:cubicBezTo>
                <a:lnTo>
                  <a:pt x="494902" y="283388"/>
                </a:lnTo>
                <a:cubicBezTo>
                  <a:pt x="502794" y="261140"/>
                  <a:pt x="524058" y="245381"/>
                  <a:pt x="548942" y="245381"/>
                </a:cubicBezTo>
                <a:cubicBezTo>
                  <a:pt x="580790" y="245381"/>
                  <a:pt x="606510" y="271059"/>
                  <a:pt x="606510" y="302856"/>
                </a:cubicBezTo>
                <a:cubicBezTo>
                  <a:pt x="606510" y="334560"/>
                  <a:pt x="580790" y="360331"/>
                  <a:pt x="548942" y="360331"/>
                </a:cubicBezTo>
                <a:cubicBezTo>
                  <a:pt x="523872" y="360331"/>
                  <a:pt x="502423" y="344108"/>
                  <a:pt x="494623" y="321581"/>
                </a:cubicBezTo>
                <a:lnTo>
                  <a:pt x="419692" y="321581"/>
                </a:lnTo>
                <a:cubicBezTo>
                  <a:pt x="416721" y="339936"/>
                  <a:pt x="409664" y="356808"/>
                  <a:pt x="399264" y="371269"/>
                </a:cubicBezTo>
                <a:lnTo>
                  <a:pt x="452561" y="424480"/>
                </a:lnTo>
                <a:cubicBezTo>
                  <a:pt x="473917" y="414468"/>
                  <a:pt x="500195" y="418269"/>
                  <a:pt x="517744" y="435790"/>
                </a:cubicBezTo>
                <a:cubicBezTo>
                  <a:pt x="540307" y="458223"/>
                  <a:pt x="540307" y="494655"/>
                  <a:pt x="518022" y="516996"/>
                </a:cubicBezTo>
                <a:cubicBezTo>
                  <a:pt x="495459" y="539522"/>
                  <a:pt x="459061" y="539522"/>
                  <a:pt x="436591" y="516996"/>
                </a:cubicBezTo>
                <a:cubicBezTo>
                  <a:pt x="418763" y="499197"/>
                  <a:pt x="415142" y="472685"/>
                  <a:pt x="425541" y="451271"/>
                </a:cubicBezTo>
                <a:lnTo>
                  <a:pt x="372523" y="398338"/>
                </a:lnTo>
                <a:cubicBezTo>
                  <a:pt x="358038" y="408721"/>
                  <a:pt x="341232" y="416044"/>
                  <a:pt x="322940" y="419011"/>
                </a:cubicBezTo>
                <a:lnTo>
                  <a:pt x="322940" y="494284"/>
                </a:lnTo>
                <a:cubicBezTo>
                  <a:pt x="345224" y="502164"/>
                  <a:pt x="361009" y="523485"/>
                  <a:pt x="361009" y="548329"/>
                </a:cubicBezTo>
                <a:cubicBezTo>
                  <a:pt x="361009" y="580033"/>
                  <a:pt x="335289" y="605804"/>
                  <a:pt x="303441" y="605804"/>
                </a:cubicBezTo>
                <a:cubicBezTo>
                  <a:pt x="271685" y="605804"/>
                  <a:pt x="245872" y="580033"/>
                  <a:pt x="245872" y="548329"/>
                </a:cubicBezTo>
                <a:cubicBezTo>
                  <a:pt x="245872" y="523207"/>
                  <a:pt x="262121" y="501793"/>
                  <a:pt x="284684" y="494006"/>
                </a:cubicBezTo>
                <a:lnTo>
                  <a:pt x="284684" y="419103"/>
                </a:lnTo>
                <a:cubicBezTo>
                  <a:pt x="266114" y="416137"/>
                  <a:pt x="249122" y="408906"/>
                  <a:pt x="234544" y="398338"/>
                </a:cubicBezTo>
                <a:lnTo>
                  <a:pt x="181433" y="451363"/>
                </a:lnTo>
                <a:cubicBezTo>
                  <a:pt x="191832" y="472777"/>
                  <a:pt x="188211" y="499383"/>
                  <a:pt x="170383" y="517181"/>
                </a:cubicBezTo>
                <a:cubicBezTo>
                  <a:pt x="147820" y="539615"/>
                  <a:pt x="111422" y="539615"/>
                  <a:pt x="88952" y="517181"/>
                </a:cubicBezTo>
                <a:cubicBezTo>
                  <a:pt x="66389" y="494655"/>
                  <a:pt x="66389" y="458316"/>
                  <a:pt x="88952" y="435790"/>
                </a:cubicBezTo>
                <a:cubicBezTo>
                  <a:pt x="106594" y="418176"/>
                  <a:pt x="132871" y="414468"/>
                  <a:pt x="154134" y="424480"/>
                </a:cubicBezTo>
                <a:lnTo>
                  <a:pt x="207524" y="371177"/>
                </a:lnTo>
                <a:cubicBezTo>
                  <a:pt x="197218" y="356808"/>
                  <a:pt x="190161" y="340029"/>
                  <a:pt x="187190" y="321767"/>
                </a:cubicBezTo>
                <a:lnTo>
                  <a:pt x="111979" y="321767"/>
                </a:lnTo>
                <a:cubicBezTo>
                  <a:pt x="104180" y="344201"/>
                  <a:pt x="82824" y="360423"/>
                  <a:pt x="57568" y="360423"/>
                </a:cubicBezTo>
                <a:cubicBezTo>
                  <a:pt x="25813" y="360423"/>
                  <a:pt x="0" y="334745"/>
                  <a:pt x="0" y="302948"/>
                </a:cubicBezTo>
                <a:cubicBezTo>
                  <a:pt x="0" y="271152"/>
                  <a:pt x="25813" y="245473"/>
                  <a:pt x="57475" y="245381"/>
                </a:cubicBezTo>
                <a:cubicBezTo>
                  <a:pt x="82360" y="245381"/>
                  <a:pt x="103530" y="261325"/>
                  <a:pt x="111608" y="283388"/>
                </a:cubicBezTo>
                <a:lnTo>
                  <a:pt x="187097" y="283388"/>
                </a:lnTo>
                <a:cubicBezTo>
                  <a:pt x="190068" y="265219"/>
                  <a:pt x="197218" y="248440"/>
                  <a:pt x="207617" y="234071"/>
                </a:cubicBezTo>
                <a:lnTo>
                  <a:pt x="154506" y="181046"/>
                </a:lnTo>
                <a:cubicBezTo>
                  <a:pt x="133150" y="191429"/>
                  <a:pt x="106501" y="187906"/>
                  <a:pt x="88674" y="170107"/>
                </a:cubicBezTo>
                <a:cubicBezTo>
                  <a:pt x="66110" y="147581"/>
                  <a:pt x="66110" y="111242"/>
                  <a:pt x="88674" y="88715"/>
                </a:cubicBezTo>
                <a:cubicBezTo>
                  <a:pt x="111237" y="66282"/>
                  <a:pt x="147635" y="66282"/>
                  <a:pt x="170105" y="88715"/>
                </a:cubicBezTo>
                <a:cubicBezTo>
                  <a:pt x="187747" y="106421"/>
                  <a:pt x="191461" y="132656"/>
                  <a:pt x="181433" y="153884"/>
                </a:cubicBezTo>
                <a:lnTo>
                  <a:pt x="234730" y="207188"/>
                </a:lnTo>
                <a:cubicBezTo>
                  <a:pt x="249215" y="196805"/>
                  <a:pt x="266114" y="189760"/>
                  <a:pt x="284406" y="186793"/>
                </a:cubicBezTo>
                <a:lnTo>
                  <a:pt x="284406" y="111705"/>
                </a:lnTo>
                <a:cubicBezTo>
                  <a:pt x="261843" y="103918"/>
                  <a:pt x="245686" y="82690"/>
                  <a:pt x="245686" y="57475"/>
                </a:cubicBezTo>
                <a:cubicBezTo>
                  <a:pt x="245686" y="25678"/>
                  <a:pt x="271406" y="0"/>
                  <a:pt x="303255" y="0"/>
                </a:cubicBez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tx1">
                  <a:lumMod val="75000"/>
                  <a:lumOff val="25000"/>
                </a:schemeClr>
              </a:solidFill>
            </a:endParaRPr>
          </a:p>
        </p:txBody>
      </p:sp>
      <p:sp>
        <p:nvSpPr>
          <p:cNvPr id="97" name="scale_156738"/>
          <p:cNvSpPr/>
          <p:nvPr/>
        </p:nvSpPr>
        <p:spPr>
          <a:xfrm>
            <a:off x="26667285" y="10272836"/>
            <a:ext cx="943286" cy="1004578"/>
          </a:xfrm>
          <a:custGeom>
            <a:avLst/>
            <a:gdLst>
              <a:gd name="T0" fmla="*/ 8028 w 12800"/>
              <a:gd name="T1" fmla="*/ 5903 h 12358"/>
              <a:gd name="T2" fmla="*/ 442 w 12800"/>
              <a:gd name="T3" fmla="*/ 9490 h 12358"/>
              <a:gd name="T4" fmla="*/ 1103 w 12800"/>
              <a:gd name="T5" fmla="*/ 6317 h 12358"/>
              <a:gd name="T6" fmla="*/ 3352 w 12800"/>
              <a:gd name="T7" fmla="*/ 704 h 12358"/>
              <a:gd name="T8" fmla="*/ 7505 w 12800"/>
              <a:gd name="T9" fmla="*/ 2428 h 12358"/>
              <a:gd name="T10" fmla="*/ 3668 w 12800"/>
              <a:gd name="T11" fmla="*/ 3835 h 12358"/>
              <a:gd name="T12" fmla="*/ 7062 w 12800"/>
              <a:gd name="T13" fmla="*/ 2428 h 12358"/>
              <a:gd name="T14" fmla="*/ 3670 w 12800"/>
              <a:gd name="T15" fmla="*/ 1021 h 12358"/>
              <a:gd name="T16" fmla="*/ 9932 w 12800"/>
              <a:gd name="T17" fmla="*/ 12358 h 12358"/>
              <a:gd name="T18" fmla="*/ 9048 w 12800"/>
              <a:gd name="T19" fmla="*/ 11613 h 12358"/>
              <a:gd name="T20" fmla="*/ 7725 w 12800"/>
              <a:gd name="T21" fmla="*/ 11558 h 12358"/>
              <a:gd name="T22" fmla="*/ 7585 w 12800"/>
              <a:gd name="T23" fmla="*/ 10455 h 12358"/>
              <a:gd name="T24" fmla="*/ 6620 w 12800"/>
              <a:gd name="T25" fmla="*/ 9490 h 12358"/>
              <a:gd name="T26" fmla="*/ 7365 w 12800"/>
              <a:gd name="T27" fmla="*/ 8607 h 12358"/>
              <a:gd name="T28" fmla="*/ 7420 w 12800"/>
              <a:gd name="T29" fmla="*/ 7283 h 12358"/>
              <a:gd name="T30" fmla="*/ 8524 w 12800"/>
              <a:gd name="T31" fmla="*/ 7145 h 12358"/>
              <a:gd name="T32" fmla="*/ 9489 w 12800"/>
              <a:gd name="T33" fmla="*/ 6179 h 12358"/>
              <a:gd name="T34" fmla="*/ 10372 w 12800"/>
              <a:gd name="T35" fmla="*/ 6924 h 12358"/>
              <a:gd name="T36" fmla="*/ 11695 w 12800"/>
              <a:gd name="T37" fmla="*/ 6979 h 12358"/>
              <a:gd name="T38" fmla="*/ 11835 w 12800"/>
              <a:gd name="T39" fmla="*/ 8083 h 12358"/>
              <a:gd name="T40" fmla="*/ 12800 w 12800"/>
              <a:gd name="T41" fmla="*/ 9048 h 12358"/>
              <a:gd name="T42" fmla="*/ 12055 w 12800"/>
              <a:gd name="T43" fmla="*/ 9932 h 12358"/>
              <a:gd name="T44" fmla="*/ 12000 w 12800"/>
              <a:gd name="T45" fmla="*/ 11255 h 12358"/>
              <a:gd name="T46" fmla="*/ 10897 w 12800"/>
              <a:gd name="T47" fmla="*/ 11393 h 12358"/>
              <a:gd name="T48" fmla="*/ 9932 w 12800"/>
              <a:gd name="T49" fmla="*/ 12358 h 12358"/>
              <a:gd name="T50" fmla="*/ 9324 w 12800"/>
              <a:gd name="T51" fmla="*/ 11228 h 12358"/>
              <a:gd name="T52" fmla="*/ 9930 w 12800"/>
              <a:gd name="T53" fmla="*/ 11917 h 12358"/>
              <a:gd name="T54" fmla="*/ 10812 w 12800"/>
              <a:gd name="T55" fmla="*/ 10924 h 12358"/>
              <a:gd name="T56" fmla="*/ 11695 w 12800"/>
              <a:gd name="T57" fmla="*/ 10952 h 12358"/>
              <a:gd name="T58" fmla="*/ 11668 w 12800"/>
              <a:gd name="T59" fmla="*/ 9655 h 12358"/>
              <a:gd name="T60" fmla="*/ 12358 w 12800"/>
              <a:gd name="T61" fmla="*/ 9048 h 12358"/>
              <a:gd name="T62" fmla="*/ 11365 w 12800"/>
              <a:gd name="T63" fmla="*/ 8166 h 12358"/>
              <a:gd name="T64" fmla="*/ 11393 w 12800"/>
              <a:gd name="T65" fmla="*/ 7283 h 12358"/>
              <a:gd name="T66" fmla="*/ 10097 w 12800"/>
              <a:gd name="T67" fmla="*/ 7310 h 12358"/>
              <a:gd name="T68" fmla="*/ 9490 w 12800"/>
              <a:gd name="T69" fmla="*/ 6620 h 12358"/>
              <a:gd name="T70" fmla="*/ 8607 w 12800"/>
              <a:gd name="T71" fmla="*/ 7613 h 12358"/>
              <a:gd name="T72" fmla="*/ 7724 w 12800"/>
              <a:gd name="T73" fmla="*/ 7587 h 12358"/>
              <a:gd name="T74" fmla="*/ 7752 w 12800"/>
              <a:gd name="T75" fmla="*/ 8883 h 12358"/>
              <a:gd name="T76" fmla="*/ 7062 w 12800"/>
              <a:gd name="T77" fmla="*/ 9490 h 12358"/>
              <a:gd name="T78" fmla="*/ 8055 w 12800"/>
              <a:gd name="T79" fmla="*/ 10372 h 12358"/>
              <a:gd name="T80" fmla="*/ 8027 w 12800"/>
              <a:gd name="T81" fmla="*/ 11255 h 12358"/>
              <a:gd name="T82" fmla="*/ 10648 w 12800"/>
              <a:gd name="T83" fmla="*/ 10207 h 12358"/>
              <a:gd name="T84" fmla="*/ 8387 w 12800"/>
              <a:gd name="T85" fmla="*/ 9268 h 12358"/>
              <a:gd name="T86" fmla="*/ 10650 w 12800"/>
              <a:gd name="T87" fmla="*/ 8330 h 12358"/>
              <a:gd name="T88" fmla="*/ 10345 w 12800"/>
              <a:gd name="T89" fmla="*/ 8635 h 12358"/>
              <a:gd name="T90" fmla="*/ 8828 w 12800"/>
              <a:gd name="T91" fmla="*/ 9268 h 12358"/>
              <a:gd name="T92" fmla="*/ 10345 w 12800"/>
              <a:gd name="T93" fmla="*/ 9903 h 1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00" h="12358">
                <a:moveTo>
                  <a:pt x="8303" y="5572"/>
                </a:moveTo>
                <a:cubicBezTo>
                  <a:pt x="8413" y="5683"/>
                  <a:pt x="8424" y="5784"/>
                  <a:pt x="8332" y="5875"/>
                </a:cubicBezTo>
                <a:cubicBezTo>
                  <a:pt x="8220" y="5987"/>
                  <a:pt x="8119" y="5996"/>
                  <a:pt x="8028" y="5903"/>
                </a:cubicBezTo>
                <a:cubicBezTo>
                  <a:pt x="7163" y="5204"/>
                  <a:pt x="6180" y="4855"/>
                  <a:pt x="5076" y="4855"/>
                </a:cubicBezTo>
                <a:cubicBezTo>
                  <a:pt x="3789" y="4855"/>
                  <a:pt x="2694" y="5306"/>
                  <a:pt x="1793" y="6207"/>
                </a:cubicBezTo>
                <a:cubicBezTo>
                  <a:pt x="892" y="7108"/>
                  <a:pt x="442" y="8202"/>
                  <a:pt x="442" y="9490"/>
                </a:cubicBezTo>
                <a:cubicBezTo>
                  <a:pt x="442" y="9637"/>
                  <a:pt x="369" y="9710"/>
                  <a:pt x="221" y="9710"/>
                </a:cubicBezTo>
                <a:cubicBezTo>
                  <a:pt x="74" y="9710"/>
                  <a:pt x="0" y="9637"/>
                  <a:pt x="0" y="9490"/>
                </a:cubicBezTo>
                <a:cubicBezTo>
                  <a:pt x="0" y="8294"/>
                  <a:pt x="367" y="7237"/>
                  <a:pt x="1103" y="6317"/>
                </a:cubicBezTo>
                <a:cubicBezTo>
                  <a:pt x="1839" y="5398"/>
                  <a:pt x="2778" y="4810"/>
                  <a:pt x="3917" y="4552"/>
                </a:cubicBezTo>
                <a:cubicBezTo>
                  <a:pt x="3071" y="4092"/>
                  <a:pt x="2648" y="3384"/>
                  <a:pt x="2648" y="2428"/>
                </a:cubicBezTo>
                <a:cubicBezTo>
                  <a:pt x="2648" y="1748"/>
                  <a:pt x="2883" y="1172"/>
                  <a:pt x="3352" y="704"/>
                </a:cubicBezTo>
                <a:cubicBezTo>
                  <a:pt x="3821" y="234"/>
                  <a:pt x="4396" y="0"/>
                  <a:pt x="5076" y="0"/>
                </a:cubicBezTo>
                <a:cubicBezTo>
                  <a:pt x="5757" y="0"/>
                  <a:pt x="6332" y="234"/>
                  <a:pt x="6801" y="704"/>
                </a:cubicBezTo>
                <a:cubicBezTo>
                  <a:pt x="7269" y="1172"/>
                  <a:pt x="7505" y="1748"/>
                  <a:pt x="7505" y="2428"/>
                </a:cubicBezTo>
                <a:cubicBezTo>
                  <a:pt x="7505" y="3384"/>
                  <a:pt x="7082" y="4093"/>
                  <a:pt x="6236" y="4552"/>
                </a:cubicBezTo>
                <a:cubicBezTo>
                  <a:pt x="7044" y="4754"/>
                  <a:pt x="7734" y="5094"/>
                  <a:pt x="8303" y="5572"/>
                </a:cubicBezTo>
                <a:close/>
                <a:moveTo>
                  <a:pt x="3668" y="3835"/>
                </a:moveTo>
                <a:cubicBezTo>
                  <a:pt x="4055" y="4221"/>
                  <a:pt x="4524" y="4415"/>
                  <a:pt x="5075" y="4415"/>
                </a:cubicBezTo>
                <a:cubicBezTo>
                  <a:pt x="5627" y="4415"/>
                  <a:pt x="6095" y="4221"/>
                  <a:pt x="6482" y="3835"/>
                </a:cubicBezTo>
                <a:cubicBezTo>
                  <a:pt x="6868" y="3448"/>
                  <a:pt x="7062" y="2980"/>
                  <a:pt x="7062" y="2428"/>
                </a:cubicBezTo>
                <a:cubicBezTo>
                  <a:pt x="7062" y="1876"/>
                  <a:pt x="6868" y="1408"/>
                  <a:pt x="6482" y="1021"/>
                </a:cubicBezTo>
                <a:cubicBezTo>
                  <a:pt x="6097" y="635"/>
                  <a:pt x="5628" y="442"/>
                  <a:pt x="5076" y="442"/>
                </a:cubicBezTo>
                <a:cubicBezTo>
                  <a:pt x="4525" y="442"/>
                  <a:pt x="4056" y="635"/>
                  <a:pt x="3670" y="1021"/>
                </a:cubicBezTo>
                <a:cubicBezTo>
                  <a:pt x="3283" y="1407"/>
                  <a:pt x="3090" y="1875"/>
                  <a:pt x="3090" y="2428"/>
                </a:cubicBezTo>
                <a:cubicBezTo>
                  <a:pt x="3090" y="2980"/>
                  <a:pt x="3283" y="3448"/>
                  <a:pt x="3668" y="3835"/>
                </a:cubicBezTo>
                <a:close/>
                <a:moveTo>
                  <a:pt x="9932" y="12358"/>
                </a:moveTo>
                <a:lnTo>
                  <a:pt x="9490" y="12358"/>
                </a:lnTo>
                <a:cubicBezTo>
                  <a:pt x="9196" y="12358"/>
                  <a:pt x="9048" y="12211"/>
                  <a:pt x="9048" y="11917"/>
                </a:cubicBezTo>
                <a:lnTo>
                  <a:pt x="9048" y="11613"/>
                </a:lnTo>
                <a:cubicBezTo>
                  <a:pt x="8919" y="11578"/>
                  <a:pt x="8745" y="11503"/>
                  <a:pt x="8524" y="11393"/>
                </a:cubicBezTo>
                <a:lnTo>
                  <a:pt x="8332" y="11558"/>
                </a:lnTo>
                <a:cubicBezTo>
                  <a:pt x="8129" y="11761"/>
                  <a:pt x="7927" y="11761"/>
                  <a:pt x="7725" y="11558"/>
                </a:cubicBezTo>
                <a:lnTo>
                  <a:pt x="7420" y="11255"/>
                </a:lnTo>
                <a:cubicBezTo>
                  <a:pt x="7181" y="11053"/>
                  <a:pt x="7181" y="10851"/>
                  <a:pt x="7420" y="10648"/>
                </a:cubicBezTo>
                <a:lnTo>
                  <a:pt x="7585" y="10455"/>
                </a:lnTo>
                <a:cubicBezTo>
                  <a:pt x="7476" y="10235"/>
                  <a:pt x="7402" y="10060"/>
                  <a:pt x="7365" y="9932"/>
                </a:cubicBezTo>
                <a:lnTo>
                  <a:pt x="7062" y="9932"/>
                </a:lnTo>
                <a:cubicBezTo>
                  <a:pt x="6767" y="9932"/>
                  <a:pt x="6620" y="9784"/>
                  <a:pt x="6620" y="9490"/>
                </a:cubicBezTo>
                <a:lnTo>
                  <a:pt x="6620" y="9048"/>
                </a:lnTo>
                <a:cubicBezTo>
                  <a:pt x="6620" y="8754"/>
                  <a:pt x="6767" y="8607"/>
                  <a:pt x="7062" y="8607"/>
                </a:cubicBezTo>
                <a:lnTo>
                  <a:pt x="7365" y="8607"/>
                </a:lnTo>
                <a:cubicBezTo>
                  <a:pt x="7402" y="8479"/>
                  <a:pt x="7475" y="8303"/>
                  <a:pt x="7585" y="8082"/>
                </a:cubicBezTo>
                <a:lnTo>
                  <a:pt x="7420" y="7890"/>
                </a:lnTo>
                <a:cubicBezTo>
                  <a:pt x="7181" y="7688"/>
                  <a:pt x="7181" y="7485"/>
                  <a:pt x="7420" y="7283"/>
                </a:cubicBezTo>
                <a:lnTo>
                  <a:pt x="7724" y="6980"/>
                </a:lnTo>
                <a:cubicBezTo>
                  <a:pt x="7926" y="6778"/>
                  <a:pt x="8128" y="6778"/>
                  <a:pt x="8330" y="6980"/>
                </a:cubicBezTo>
                <a:lnTo>
                  <a:pt x="8524" y="7145"/>
                </a:lnTo>
                <a:cubicBezTo>
                  <a:pt x="8744" y="7035"/>
                  <a:pt x="8919" y="6962"/>
                  <a:pt x="9047" y="6925"/>
                </a:cubicBezTo>
                <a:lnTo>
                  <a:pt x="9047" y="6620"/>
                </a:lnTo>
                <a:cubicBezTo>
                  <a:pt x="9047" y="6326"/>
                  <a:pt x="9194" y="6179"/>
                  <a:pt x="9489" y="6179"/>
                </a:cubicBezTo>
                <a:lnTo>
                  <a:pt x="9930" y="6179"/>
                </a:lnTo>
                <a:cubicBezTo>
                  <a:pt x="10225" y="6179"/>
                  <a:pt x="10372" y="6326"/>
                  <a:pt x="10372" y="6620"/>
                </a:cubicBezTo>
                <a:lnTo>
                  <a:pt x="10372" y="6924"/>
                </a:lnTo>
                <a:cubicBezTo>
                  <a:pt x="10501" y="6961"/>
                  <a:pt x="10675" y="7034"/>
                  <a:pt x="10895" y="7144"/>
                </a:cubicBezTo>
                <a:lnTo>
                  <a:pt x="11089" y="6979"/>
                </a:lnTo>
                <a:cubicBezTo>
                  <a:pt x="11291" y="6776"/>
                  <a:pt x="11493" y="6776"/>
                  <a:pt x="11695" y="6979"/>
                </a:cubicBezTo>
                <a:lnTo>
                  <a:pt x="12000" y="7283"/>
                </a:lnTo>
                <a:cubicBezTo>
                  <a:pt x="12239" y="7485"/>
                  <a:pt x="12239" y="7688"/>
                  <a:pt x="12000" y="7890"/>
                </a:cubicBezTo>
                <a:lnTo>
                  <a:pt x="11835" y="8083"/>
                </a:lnTo>
                <a:cubicBezTo>
                  <a:pt x="11945" y="8303"/>
                  <a:pt x="12019" y="8479"/>
                  <a:pt x="12055" y="8608"/>
                </a:cubicBezTo>
                <a:lnTo>
                  <a:pt x="12358" y="8608"/>
                </a:lnTo>
                <a:cubicBezTo>
                  <a:pt x="12653" y="8607"/>
                  <a:pt x="12800" y="8754"/>
                  <a:pt x="12800" y="9048"/>
                </a:cubicBezTo>
                <a:lnTo>
                  <a:pt x="12800" y="9490"/>
                </a:lnTo>
                <a:cubicBezTo>
                  <a:pt x="12800" y="9784"/>
                  <a:pt x="12653" y="9932"/>
                  <a:pt x="12358" y="9932"/>
                </a:cubicBezTo>
                <a:lnTo>
                  <a:pt x="12055" y="9932"/>
                </a:lnTo>
                <a:cubicBezTo>
                  <a:pt x="12018" y="10060"/>
                  <a:pt x="11945" y="10235"/>
                  <a:pt x="11835" y="10455"/>
                </a:cubicBezTo>
                <a:lnTo>
                  <a:pt x="12000" y="10648"/>
                </a:lnTo>
                <a:cubicBezTo>
                  <a:pt x="12239" y="10852"/>
                  <a:pt x="12239" y="11053"/>
                  <a:pt x="12000" y="11255"/>
                </a:cubicBezTo>
                <a:lnTo>
                  <a:pt x="11697" y="11558"/>
                </a:lnTo>
                <a:cubicBezTo>
                  <a:pt x="11494" y="11761"/>
                  <a:pt x="11292" y="11761"/>
                  <a:pt x="11090" y="11558"/>
                </a:cubicBezTo>
                <a:lnTo>
                  <a:pt x="10897" y="11393"/>
                </a:lnTo>
                <a:cubicBezTo>
                  <a:pt x="10676" y="11503"/>
                  <a:pt x="10501" y="11578"/>
                  <a:pt x="10372" y="11613"/>
                </a:cubicBezTo>
                <a:lnTo>
                  <a:pt x="10372" y="11917"/>
                </a:lnTo>
                <a:cubicBezTo>
                  <a:pt x="10372" y="12211"/>
                  <a:pt x="10226" y="12358"/>
                  <a:pt x="9932" y="12358"/>
                </a:cubicBezTo>
                <a:close/>
                <a:moveTo>
                  <a:pt x="8497" y="10897"/>
                </a:moveTo>
                <a:cubicBezTo>
                  <a:pt x="8552" y="10897"/>
                  <a:pt x="8589" y="10907"/>
                  <a:pt x="8607" y="10925"/>
                </a:cubicBezTo>
                <a:cubicBezTo>
                  <a:pt x="8864" y="11090"/>
                  <a:pt x="9103" y="11191"/>
                  <a:pt x="9324" y="11228"/>
                </a:cubicBezTo>
                <a:cubicBezTo>
                  <a:pt x="9434" y="11228"/>
                  <a:pt x="9489" y="11293"/>
                  <a:pt x="9489" y="11421"/>
                </a:cubicBezTo>
                <a:lnTo>
                  <a:pt x="9489" y="11917"/>
                </a:lnTo>
                <a:lnTo>
                  <a:pt x="9930" y="11917"/>
                </a:lnTo>
                <a:lnTo>
                  <a:pt x="9930" y="11420"/>
                </a:lnTo>
                <a:cubicBezTo>
                  <a:pt x="9930" y="11292"/>
                  <a:pt x="9985" y="11227"/>
                  <a:pt x="10095" y="11227"/>
                </a:cubicBezTo>
                <a:cubicBezTo>
                  <a:pt x="10316" y="11190"/>
                  <a:pt x="10555" y="11089"/>
                  <a:pt x="10812" y="10924"/>
                </a:cubicBezTo>
                <a:cubicBezTo>
                  <a:pt x="10904" y="10851"/>
                  <a:pt x="10996" y="10860"/>
                  <a:pt x="11089" y="10952"/>
                </a:cubicBezTo>
                <a:lnTo>
                  <a:pt x="11392" y="11255"/>
                </a:lnTo>
                <a:lnTo>
                  <a:pt x="11695" y="10952"/>
                </a:lnTo>
                <a:lnTo>
                  <a:pt x="11393" y="10648"/>
                </a:lnTo>
                <a:cubicBezTo>
                  <a:pt x="11301" y="10556"/>
                  <a:pt x="11292" y="10465"/>
                  <a:pt x="11365" y="10372"/>
                </a:cubicBezTo>
                <a:cubicBezTo>
                  <a:pt x="11530" y="10115"/>
                  <a:pt x="11631" y="9875"/>
                  <a:pt x="11668" y="9655"/>
                </a:cubicBezTo>
                <a:cubicBezTo>
                  <a:pt x="11668" y="9545"/>
                  <a:pt x="11732" y="9490"/>
                  <a:pt x="11862" y="9490"/>
                </a:cubicBezTo>
                <a:lnTo>
                  <a:pt x="12358" y="9490"/>
                </a:lnTo>
                <a:lnTo>
                  <a:pt x="12358" y="9048"/>
                </a:lnTo>
                <a:lnTo>
                  <a:pt x="11862" y="9048"/>
                </a:lnTo>
                <a:cubicBezTo>
                  <a:pt x="11732" y="9048"/>
                  <a:pt x="11668" y="8993"/>
                  <a:pt x="11668" y="8883"/>
                </a:cubicBezTo>
                <a:cubicBezTo>
                  <a:pt x="11613" y="8645"/>
                  <a:pt x="11512" y="8404"/>
                  <a:pt x="11365" y="8166"/>
                </a:cubicBezTo>
                <a:cubicBezTo>
                  <a:pt x="11292" y="8074"/>
                  <a:pt x="11301" y="7983"/>
                  <a:pt x="11393" y="7890"/>
                </a:cubicBezTo>
                <a:lnTo>
                  <a:pt x="11697" y="7587"/>
                </a:lnTo>
                <a:lnTo>
                  <a:pt x="11393" y="7283"/>
                </a:lnTo>
                <a:lnTo>
                  <a:pt x="11090" y="7587"/>
                </a:lnTo>
                <a:cubicBezTo>
                  <a:pt x="10998" y="7679"/>
                  <a:pt x="10906" y="7688"/>
                  <a:pt x="10813" y="7613"/>
                </a:cubicBezTo>
                <a:cubicBezTo>
                  <a:pt x="10556" y="7448"/>
                  <a:pt x="10317" y="7347"/>
                  <a:pt x="10097" y="7310"/>
                </a:cubicBezTo>
                <a:cubicBezTo>
                  <a:pt x="9987" y="7310"/>
                  <a:pt x="9932" y="7246"/>
                  <a:pt x="9932" y="7117"/>
                </a:cubicBezTo>
                <a:lnTo>
                  <a:pt x="9932" y="6620"/>
                </a:lnTo>
                <a:lnTo>
                  <a:pt x="9490" y="6620"/>
                </a:lnTo>
                <a:lnTo>
                  <a:pt x="9490" y="7117"/>
                </a:lnTo>
                <a:cubicBezTo>
                  <a:pt x="9490" y="7246"/>
                  <a:pt x="9435" y="7310"/>
                  <a:pt x="9325" y="7310"/>
                </a:cubicBezTo>
                <a:cubicBezTo>
                  <a:pt x="9103" y="7347"/>
                  <a:pt x="8864" y="7448"/>
                  <a:pt x="8607" y="7613"/>
                </a:cubicBezTo>
                <a:cubicBezTo>
                  <a:pt x="8515" y="7688"/>
                  <a:pt x="8424" y="7679"/>
                  <a:pt x="8332" y="7587"/>
                </a:cubicBezTo>
                <a:lnTo>
                  <a:pt x="8028" y="7283"/>
                </a:lnTo>
                <a:lnTo>
                  <a:pt x="7724" y="7587"/>
                </a:lnTo>
                <a:lnTo>
                  <a:pt x="8027" y="7890"/>
                </a:lnTo>
                <a:cubicBezTo>
                  <a:pt x="8119" y="7982"/>
                  <a:pt x="8128" y="8074"/>
                  <a:pt x="8055" y="8166"/>
                </a:cubicBezTo>
                <a:cubicBezTo>
                  <a:pt x="7890" y="8424"/>
                  <a:pt x="7789" y="8662"/>
                  <a:pt x="7752" y="8883"/>
                </a:cubicBezTo>
                <a:cubicBezTo>
                  <a:pt x="7752" y="8993"/>
                  <a:pt x="7688" y="9048"/>
                  <a:pt x="7558" y="9048"/>
                </a:cubicBezTo>
                <a:lnTo>
                  <a:pt x="7062" y="9048"/>
                </a:lnTo>
                <a:lnTo>
                  <a:pt x="7062" y="9490"/>
                </a:lnTo>
                <a:lnTo>
                  <a:pt x="7558" y="9490"/>
                </a:lnTo>
                <a:cubicBezTo>
                  <a:pt x="7688" y="9490"/>
                  <a:pt x="7752" y="9545"/>
                  <a:pt x="7752" y="9655"/>
                </a:cubicBezTo>
                <a:cubicBezTo>
                  <a:pt x="7807" y="9894"/>
                  <a:pt x="7908" y="10134"/>
                  <a:pt x="8055" y="10372"/>
                </a:cubicBezTo>
                <a:cubicBezTo>
                  <a:pt x="8128" y="10464"/>
                  <a:pt x="8119" y="10556"/>
                  <a:pt x="8027" y="10647"/>
                </a:cubicBezTo>
                <a:lnTo>
                  <a:pt x="7724" y="10952"/>
                </a:lnTo>
                <a:lnTo>
                  <a:pt x="8027" y="11255"/>
                </a:lnTo>
                <a:lnTo>
                  <a:pt x="8330" y="10952"/>
                </a:lnTo>
                <a:cubicBezTo>
                  <a:pt x="8367" y="10915"/>
                  <a:pt x="8424" y="10897"/>
                  <a:pt x="8497" y="10897"/>
                </a:cubicBezTo>
                <a:close/>
                <a:moveTo>
                  <a:pt x="10648" y="10207"/>
                </a:moveTo>
                <a:cubicBezTo>
                  <a:pt x="10391" y="10465"/>
                  <a:pt x="10079" y="10593"/>
                  <a:pt x="9710" y="10593"/>
                </a:cubicBezTo>
                <a:cubicBezTo>
                  <a:pt x="9341" y="10593"/>
                  <a:pt x="9029" y="10465"/>
                  <a:pt x="8772" y="10207"/>
                </a:cubicBezTo>
                <a:cubicBezTo>
                  <a:pt x="8515" y="9949"/>
                  <a:pt x="8387" y="9637"/>
                  <a:pt x="8387" y="9268"/>
                </a:cubicBezTo>
                <a:cubicBezTo>
                  <a:pt x="8387" y="8901"/>
                  <a:pt x="8516" y="8589"/>
                  <a:pt x="8773" y="8330"/>
                </a:cubicBezTo>
                <a:cubicBezTo>
                  <a:pt x="9030" y="8073"/>
                  <a:pt x="9343" y="7944"/>
                  <a:pt x="9711" y="7944"/>
                </a:cubicBezTo>
                <a:cubicBezTo>
                  <a:pt x="10080" y="7944"/>
                  <a:pt x="10392" y="8073"/>
                  <a:pt x="10650" y="8330"/>
                </a:cubicBezTo>
                <a:cubicBezTo>
                  <a:pt x="10906" y="8589"/>
                  <a:pt x="11035" y="8901"/>
                  <a:pt x="11035" y="9268"/>
                </a:cubicBezTo>
                <a:cubicBezTo>
                  <a:pt x="11035" y="9637"/>
                  <a:pt x="10906" y="9949"/>
                  <a:pt x="10648" y="10207"/>
                </a:cubicBezTo>
                <a:close/>
                <a:moveTo>
                  <a:pt x="10345" y="8635"/>
                </a:moveTo>
                <a:cubicBezTo>
                  <a:pt x="10180" y="8468"/>
                  <a:pt x="9967" y="8387"/>
                  <a:pt x="9710" y="8387"/>
                </a:cubicBezTo>
                <a:cubicBezTo>
                  <a:pt x="9453" y="8387"/>
                  <a:pt x="9242" y="8470"/>
                  <a:pt x="9075" y="8635"/>
                </a:cubicBezTo>
                <a:cubicBezTo>
                  <a:pt x="8910" y="8800"/>
                  <a:pt x="8828" y="9011"/>
                  <a:pt x="8828" y="9268"/>
                </a:cubicBezTo>
                <a:cubicBezTo>
                  <a:pt x="8828" y="9527"/>
                  <a:pt x="8911" y="9737"/>
                  <a:pt x="9076" y="9903"/>
                </a:cubicBezTo>
                <a:cubicBezTo>
                  <a:pt x="9242" y="10068"/>
                  <a:pt x="9453" y="10152"/>
                  <a:pt x="9710" y="10152"/>
                </a:cubicBezTo>
                <a:cubicBezTo>
                  <a:pt x="9967" y="10152"/>
                  <a:pt x="10179" y="10068"/>
                  <a:pt x="10345" y="9903"/>
                </a:cubicBezTo>
                <a:cubicBezTo>
                  <a:pt x="10510" y="9738"/>
                  <a:pt x="10593" y="9527"/>
                  <a:pt x="10593" y="9268"/>
                </a:cubicBezTo>
                <a:cubicBezTo>
                  <a:pt x="10593" y="9011"/>
                  <a:pt x="10510" y="8800"/>
                  <a:pt x="10345" y="8635"/>
                </a:cubicBez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4265">
              <a:solidFill>
                <a:schemeClr val="tx1">
                  <a:lumMod val="75000"/>
                  <a:lumOff val="25000"/>
                </a:schemeClr>
              </a:solidFill>
            </a:endParaRPr>
          </a:p>
        </p:txBody>
      </p:sp>
      <p:sp>
        <p:nvSpPr>
          <p:cNvPr id="99" name="iconfont-11538-3547509"/>
          <p:cNvSpPr/>
          <p:nvPr/>
        </p:nvSpPr>
        <p:spPr>
          <a:xfrm>
            <a:off x="26653958" y="11794219"/>
            <a:ext cx="1023194" cy="1004580"/>
          </a:xfrm>
          <a:custGeom>
            <a:avLst/>
            <a:gdLst>
              <a:gd name="connsiteX0" fmla="*/ 584589 w 607362"/>
              <a:gd name="connsiteY0" fmla="*/ 348643 h 604971"/>
              <a:gd name="connsiteX1" fmla="*/ 486810 w 607362"/>
              <a:gd name="connsiteY1" fmla="*/ 404070 h 604971"/>
              <a:gd name="connsiteX2" fmla="*/ 486810 w 607362"/>
              <a:gd name="connsiteY2" fmla="*/ 513738 h 604971"/>
              <a:gd name="connsiteX3" fmla="*/ 584589 w 607362"/>
              <a:gd name="connsiteY3" fmla="*/ 454799 h 604971"/>
              <a:gd name="connsiteX4" fmla="*/ 366116 w 607362"/>
              <a:gd name="connsiteY4" fmla="*/ 348643 h 604971"/>
              <a:gd name="connsiteX5" fmla="*/ 366116 w 607362"/>
              <a:gd name="connsiteY5" fmla="*/ 454799 h 604971"/>
              <a:gd name="connsiteX6" fmla="*/ 464037 w 607362"/>
              <a:gd name="connsiteY6" fmla="*/ 513880 h 604971"/>
              <a:gd name="connsiteX7" fmla="*/ 464037 w 607362"/>
              <a:gd name="connsiteY7" fmla="*/ 404070 h 604971"/>
              <a:gd name="connsiteX8" fmla="*/ 475424 w 607362"/>
              <a:gd name="connsiteY8" fmla="*/ 282586 h 604971"/>
              <a:gd name="connsiteX9" fmla="*/ 379921 w 607362"/>
              <a:gd name="connsiteY9" fmla="*/ 330278 h 604971"/>
              <a:gd name="connsiteX10" fmla="*/ 475424 w 607362"/>
              <a:gd name="connsiteY10" fmla="*/ 384471 h 604971"/>
              <a:gd name="connsiteX11" fmla="*/ 570784 w 607362"/>
              <a:gd name="connsiteY11" fmla="*/ 330278 h 604971"/>
              <a:gd name="connsiteX12" fmla="*/ 470252 w 607362"/>
              <a:gd name="connsiteY12" fmla="*/ 259666 h 604971"/>
              <a:gd name="connsiteX13" fmla="*/ 480453 w 607362"/>
              <a:gd name="connsiteY13" fmla="*/ 259666 h 604971"/>
              <a:gd name="connsiteX14" fmla="*/ 596877 w 607362"/>
              <a:gd name="connsiteY14" fmla="*/ 317845 h 604971"/>
              <a:gd name="connsiteX15" fmla="*/ 595976 w 607362"/>
              <a:gd name="connsiteY15" fmla="*/ 317845 h 604971"/>
              <a:gd name="connsiteX16" fmla="*/ 597019 w 607362"/>
              <a:gd name="connsiteY16" fmla="*/ 317987 h 604971"/>
              <a:gd name="connsiteX17" fmla="*/ 600056 w 607362"/>
              <a:gd name="connsiteY17" fmla="*/ 319506 h 604971"/>
              <a:gd name="connsiteX18" fmla="*/ 607362 w 607362"/>
              <a:gd name="connsiteY18" fmla="*/ 329234 h 604971"/>
              <a:gd name="connsiteX19" fmla="*/ 607362 w 607362"/>
              <a:gd name="connsiteY19" fmla="*/ 461158 h 604971"/>
              <a:gd name="connsiteX20" fmla="*/ 601906 w 607362"/>
              <a:gd name="connsiteY20" fmla="*/ 471029 h 604971"/>
              <a:gd name="connsiteX21" fmla="*/ 482113 w 607362"/>
              <a:gd name="connsiteY21" fmla="*/ 543017 h 604971"/>
              <a:gd name="connsiteX22" fmla="*/ 468260 w 607362"/>
              <a:gd name="connsiteY22" fmla="*/ 542448 h 604971"/>
              <a:gd name="connsiteX23" fmla="*/ 348941 w 607362"/>
              <a:gd name="connsiteY23" fmla="*/ 471029 h 604971"/>
              <a:gd name="connsiteX24" fmla="*/ 343343 w 607362"/>
              <a:gd name="connsiteY24" fmla="*/ 461158 h 604971"/>
              <a:gd name="connsiteX25" fmla="*/ 343343 w 607362"/>
              <a:gd name="connsiteY25" fmla="*/ 332461 h 604971"/>
              <a:gd name="connsiteX26" fmla="*/ 353970 w 607362"/>
              <a:gd name="connsiteY26" fmla="*/ 317845 h 604971"/>
              <a:gd name="connsiteX27" fmla="*/ 29686 w 607362"/>
              <a:gd name="connsiteY27" fmla="*/ 170912 h 604971"/>
              <a:gd name="connsiteX28" fmla="*/ 29686 w 607362"/>
              <a:gd name="connsiteY28" fmla="*/ 424498 h 604971"/>
              <a:gd name="connsiteX29" fmla="*/ 261184 w 607362"/>
              <a:gd name="connsiteY29" fmla="*/ 564008 h 604971"/>
              <a:gd name="connsiteX30" fmla="*/ 261184 w 607362"/>
              <a:gd name="connsiteY30" fmla="*/ 302403 h 604971"/>
              <a:gd name="connsiteX31" fmla="*/ 276033 w 607362"/>
              <a:gd name="connsiteY31" fmla="*/ 31496 h 604971"/>
              <a:gd name="connsiteX32" fmla="*/ 46385 w 607362"/>
              <a:gd name="connsiteY32" fmla="*/ 146284 h 604971"/>
              <a:gd name="connsiteX33" fmla="*/ 276033 w 607362"/>
              <a:gd name="connsiteY33" fmla="*/ 276588 h 604971"/>
              <a:gd name="connsiteX34" fmla="*/ 505728 w 607362"/>
              <a:gd name="connsiteY34" fmla="*/ 146284 h 604971"/>
              <a:gd name="connsiteX35" fmla="*/ 269391 w 607362"/>
              <a:gd name="connsiteY35" fmla="*/ 1601 h 604971"/>
              <a:gd name="connsiteX36" fmla="*/ 282721 w 607362"/>
              <a:gd name="connsiteY36" fmla="*/ 1601 h 604971"/>
              <a:gd name="connsiteX37" fmla="*/ 543821 w 607362"/>
              <a:gd name="connsiteY37" fmla="*/ 132191 h 604971"/>
              <a:gd name="connsiteX38" fmla="*/ 551885 w 607362"/>
              <a:gd name="connsiteY38" fmla="*/ 147043 h 604971"/>
              <a:gd name="connsiteX39" fmla="*/ 545623 w 607362"/>
              <a:gd name="connsiteY39" fmla="*/ 156866 h 604971"/>
              <a:gd name="connsiteX40" fmla="*/ 521952 w 607362"/>
              <a:gd name="connsiteY40" fmla="*/ 171196 h 604971"/>
              <a:gd name="connsiteX41" fmla="*/ 290928 w 607362"/>
              <a:gd name="connsiteY41" fmla="*/ 302403 h 604971"/>
              <a:gd name="connsiteX42" fmla="*/ 290928 w 607362"/>
              <a:gd name="connsiteY42" fmla="*/ 564767 h 604971"/>
              <a:gd name="connsiteX43" fmla="*/ 297000 w 607362"/>
              <a:gd name="connsiteY43" fmla="*/ 561446 h 604971"/>
              <a:gd name="connsiteX44" fmla="*/ 297000 w 607362"/>
              <a:gd name="connsiteY44" fmla="*/ 561588 h 604971"/>
              <a:gd name="connsiteX45" fmla="*/ 355729 w 607362"/>
              <a:gd name="connsiteY45" fmla="*/ 527422 h 604971"/>
              <a:gd name="connsiteX46" fmla="*/ 376412 w 607362"/>
              <a:gd name="connsiteY46" fmla="*/ 533069 h 604971"/>
              <a:gd name="connsiteX47" fmla="*/ 370909 w 607362"/>
              <a:gd name="connsiteY47" fmla="*/ 553853 h 604971"/>
              <a:gd name="connsiteX48" fmla="*/ 285900 w 607362"/>
              <a:gd name="connsiteY48" fmla="*/ 603061 h 604971"/>
              <a:gd name="connsiteX49" fmla="*/ 278268 w 607362"/>
              <a:gd name="connsiteY49" fmla="*/ 604971 h 604971"/>
              <a:gd name="connsiteX50" fmla="*/ 275020 w 607362"/>
              <a:gd name="connsiteY50" fmla="*/ 604098 h 604971"/>
              <a:gd name="connsiteX51" fmla="*/ 274940 w 607362"/>
              <a:gd name="connsiteY51" fmla="*/ 604076 h 604971"/>
              <a:gd name="connsiteX52" fmla="*/ 267114 w 607362"/>
              <a:gd name="connsiteY52" fmla="*/ 601970 h 604971"/>
              <a:gd name="connsiteX53" fmla="*/ 7201 w 607362"/>
              <a:gd name="connsiteY53" fmla="*/ 445567 h 604971"/>
              <a:gd name="connsiteX54" fmla="*/ 85 w 607362"/>
              <a:gd name="connsiteY54" fmla="*/ 432849 h 604971"/>
              <a:gd name="connsiteX55" fmla="*/ 85 w 607362"/>
              <a:gd name="connsiteY55" fmla="*/ 154208 h 604971"/>
              <a:gd name="connsiteX56" fmla="*/ 8292 w 607362"/>
              <a:gd name="connsiteY56" fmla="*/ 132191 h 604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07362" h="604971">
                <a:moveTo>
                  <a:pt x="584589" y="348643"/>
                </a:moveTo>
                <a:lnTo>
                  <a:pt x="486810" y="404070"/>
                </a:lnTo>
                <a:lnTo>
                  <a:pt x="486810" y="513738"/>
                </a:lnTo>
                <a:lnTo>
                  <a:pt x="584589" y="454799"/>
                </a:lnTo>
                <a:close/>
                <a:moveTo>
                  <a:pt x="366116" y="348643"/>
                </a:moveTo>
                <a:lnTo>
                  <a:pt x="366116" y="454799"/>
                </a:lnTo>
                <a:lnTo>
                  <a:pt x="464037" y="513880"/>
                </a:lnTo>
                <a:lnTo>
                  <a:pt x="464037" y="404070"/>
                </a:lnTo>
                <a:close/>
                <a:moveTo>
                  <a:pt x="475424" y="282586"/>
                </a:moveTo>
                <a:lnTo>
                  <a:pt x="379921" y="330278"/>
                </a:lnTo>
                <a:lnTo>
                  <a:pt x="475424" y="384471"/>
                </a:lnTo>
                <a:lnTo>
                  <a:pt x="570784" y="330278"/>
                </a:lnTo>
                <a:close/>
                <a:moveTo>
                  <a:pt x="470252" y="259666"/>
                </a:moveTo>
                <a:cubicBezTo>
                  <a:pt x="473431" y="258147"/>
                  <a:pt x="477226" y="258147"/>
                  <a:pt x="480453" y="259666"/>
                </a:cubicBezTo>
                <a:lnTo>
                  <a:pt x="596877" y="317845"/>
                </a:lnTo>
                <a:lnTo>
                  <a:pt x="595976" y="317845"/>
                </a:lnTo>
                <a:cubicBezTo>
                  <a:pt x="596260" y="317845"/>
                  <a:pt x="596735" y="317845"/>
                  <a:pt x="597019" y="317987"/>
                </a:cubicBezTo>
                <a:lnTo>
                  <a:pt x="600056" y="319506"/>
                </a:lnTo>
                <a:cubicBezTo>
                  <a:pt x="603851" y="321309"/>
                  <a:pt x="607362" y="324584"/>
                  <a:pt x="607362" y="329234"/>
                </a:cubicBezTo>
                <a:lnTo>
                  <a:pt x="607362" y="461158"/>
                </a:lnTo>
                <a:cubicBezTo>
                  <a:pt x="607362" y="465287"/>
                  <a:pt x="605227" y="468941"/>
                  <a:pt x="601906" y="471029"/>
                </a:cubicBezTo>
                <a:lnTo>
                  <a:pt x="482113" y="543017"/>
                </a:lnTo>
                <a:cubicBezTo>
                  <a:pt x="475329" y="547668"/>
                  <a:pt x="468260" y="542448"/>
                  <a:pt x="468260" y="542448"/>
                </a:cubicBezTo>
                <a:cubicBezTo>
                  <a:pt x="467690" y="542306"/>
                  <a:pt x="348941" y="471029"/>
                  <a:pt x="348941" y="471029"/>
                </a:cubicBezTo>
                <a:cubicBezTo>
                  <a:pt x="345478" y="468941"/>
                  <a:pt x="343343" y="465287"/>
                  <a:pt x="343343" y="461158"/>
                </a:cubicBezTo>
                <a:lnTo>
                  <a:pt x="343343" y="332461"/>
                </a:lnTo>
                <a:cubicBezTo>
                  <a:pt x="343343" y="328380"/>
                  <a:pt x="345478" y="321072"/>
                  <a:pt x="353970" y="317845"/>
                </a:cubicBezTo>
                <a:close/>
                <a:moveTo>
                  <a:pt x="29686" y="170912"/>
                </a:moveTo>
                <a:lnTo>
                  <a:pt x="29686" y="424498"/>
                </a:lnTo>
                <a:lnTo>
                  <a:pt x="261184" y="564008"/>
                </a:lnTo>
                <a:lnTo>
                  <a:pt x="261184" y="302403"/>
                </a:lnTo>
                <a:close/>
                <a:moveTo>
                  <a:pt x="276033" y="31496"/>
                </a:moveTo>
                <a:lnTo>
                  <a:pt x="46385" y="146284"/>
                </a:lnTo>
                <a:lnTo>
                  <a:pt x="276033" y="276588"/>
                </a:lnTo>
                <a:lnTo>
                  <a:pt x="505728" y="146284"/>
                </a:lnTo>
                <a:close/>
                <a:moveTo>
                  <a:pt x="269391" y="1601"/>
                </a:moveTo>
                <a:cubicBezTo>
                  <a:pt x="273613" y="-534"/>
                  <a:pt x="278499" y="-534"/>
                  <a:pt x="282721" y="1601"/>
                </a:cubicBezTo>
                <a:lnTo>
                  <a:pt x="543821" y="132191"/>
                </a:lnTo>
                <a:cubicBezTo>
                  <a:pt x="549751" y="135228"/>
                  <a:pt x="552502" y="141301"/>
                  <a:pt x="551885" y="147043"/>
                </a:cubicBezTo>
                <a:cubicBezTo>
                  <a:pt x="551269" y="149843"/>
                  <a:pt x="550367" y="153781"/>
                  <a:pt x="545623" y="156866"/>
                </a:cubicBezTo>
                <a:lnTo>
                  <a:pt x="521952" y="171196"/>
                </a:lnTo>
                <a:lnTo>
                  <a:pt x="290928" y="302403"/>
                </a:lnTo>
                <a:lnTo>
                  <a:pt x="290928" y="564767"/>
                </a:lnTo>
                <a:lnTo>
                  <a:pt x="297000" y="561446"/>
                </a:lnTo>
                <a:lnTo>
                  <a:pt x="297000" y="561588"/>
                </a:lnTo>
                <a:lnTo>
                  <a:pt x="355729" y="527422"/>
                </a:lnTo>
                <a:cubicBezTo>
                  <a:pt x="362892" y="523341"/>
                  <a:pt x="372285" y="525761"/>
                  <a:pt x="376412" y="533069"/>
                </a:cubicBezTo>
                <a:cubicBezTo>
                  <a:pt x="380634" y="540282"/>
                  <a:pt x="378214" y="549630"/>
                  <a:pt x="370909" y="553853"/>
                </a:cubicBezTo>
                <a:lnTo>
                  <a:pt x="285900" y="603061"/>
                </a:lnTo>
                <a:cubicBezTo>
                  <a:pt x="283789" y="604129"/>
                  <a:pt x="281322" y="604959"/>
                  <a:pt x="278268" y="604971"/>
                </a:cubicBezTo>
                <a:lnTo>
                  <a:pt x="275020" y="604098"/>
                </a:lnTo>
                <a:lnTo>
                  <a:pt x="274940" y="604076"/>
                </a:lnTo>
                <a:lnTo>
                  <a:pt x="267114" y="601970"/>
                </a:lnTo>
                <a:cubicBezTo>
                  <a:pt x="262703" y="600024"/>
                  <a:pt x="7201" y="445567"/>
                  <a:pt x="7201" y="445567"/>
                </a:cubicBezTo>
                <a:cubicBezTo>
                  <a:pt x="2789" y="442862"/>
                  <a:pt x="85" y="437974"/>
                  <a:pt x="85" y="432849"/>
                </a:cubicBezTo>
                <a:lnTo>
                  <a:pt x="85" y="154208"/>
                </a:lnTo>
                <a:cubicBezTo>
                  <a:pt x="85" y="152690"/>
                  <a:pt x="-1433" y="138549"/>
                  <a:pt x="8292" y="13219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a:solidFill>
                <a:schemeClr val="tx1">
                  <a:lumMod val="75000"/>
                  <a:lumOff val="25000"/>
                </a:schemeClr>
              </a:solidFill>
            </a:endParaRPr>
          </a:p>
        </p:txBody>
      </p:sp>
      <p:sp>
        <p:nvSpPr>
          <p:cNvPr id="100" name="users_94970"/>
          <p:cNvSpPr/>
          <p:nvPr/>
        </p:nvSpPr>
        <p:spPr>
          <a:xfrm>
            <a:off x="26733760" y="6562776"/>
            <a:ext cx="836185" cy="867472"/>
          </a:xfrm>
          <a:custGeom>
            <a:avLst/>
            <a:gdLst>
              <a:gd name="connsiteX0" fmla="*/ 60025 w 605236"/>
              <a:gd name="connsiteY0" fmla="*/ 344571 h 595643"/>
              <a:gd name="connsiteX1" fmla="*/ 290527 w 605236"/>
              <a:gd name="connsiteY1" fmla="*/ 344571 h 595643"/>
              <a:gd name="connsiteX2" fmla="*/ 329370 w 605236"/>
              <a:gd name="connsiteY2" fmla="*/ 376465 h 595643"/>
              <a:gd name="connsiteX3" fmla="*/ 349814 w 605236"/>
              <a:gd name="connsiteY3" fmla="*/ 479931 h 595643"/>
              <a:gd name="connsiteX4" fmla="*/ 331031 w 605236"/>
              <a:gd name="connsiteY4" fmla="*/ 528793 h 595643"/>
              <a:gd name="connsiteX5" fmla="*/ 175276 w 605236"/>
              <a:gd name="connsiteY5" fmla="*/ 595643 h 595643"/>
              <a:gd name="connsiteX6" fmla="*/ 19393 w 605236"/>
              <a:gd name="connsiteY6" fmla="*/ 528793 h 595643"/>
              <a:gd name="connsiteX7" fmla="*/ 738 w 605236"/>
              <a:gd name="connsiteY7" fmla="*/ 479931 h 595643"/>
              <a:gd name="connsiteX8" fmla="*/ 21182 w 605236"/>
              <a:gd name="connsiteY8" fmla="*/ 376465 h 595643"/>
              <a:gd name="connsiteX9" fmla="*/ 60025 w 605236"/>
              <a:gd name="connsiteY9" fmla="*/ 344571 h 595643"/>
              <a:gd name="connsiteX10" fmla="*/ 357987 w 605236"/>
              <a:gd name="connsiteY10" fmla="*/ 252695 h 595643"/>
              <a:gd name="connsiteX11" fmla="*/ 553093 w 605236"/>
              <a:gd name="connsiteY11" fmla="*/ 252695 h 595643"/>
              <a:gd name="connsiteX12" fmla="*/ 587208 w 605236"/>
              <a:gd name="connsiteY12" fmla="*/ 280762 h 595643"/>
              <a:gd name="connsiteX13" fmla="*/ 604585 w 605236"/>
              <a:gd name="connsiteY13" fmla="*/ 368409 h 595643"/>
              <a:gd name="connsiteX14" fmla="*/ 588231 w 605236"/>
              <a:gd name="connsiteY14" fmla="*/ 411020 h 595643"/>
              <a:gd name="connsiteX15" fmla="*/ 455476 w 605236"/>
              <a:gd name="connsiteY15" fmla="*/ 467920 h 595643"/>
              <a:gd name="connsiteX16" fmla="*/ 402323 w 605236"/>
              <a:gd name="connsiteY16" fmla="*/ 455928 h 595643"/>
              <a:gd name="connsiteX17" fmla="*/ 388524 w 605236"/>
              <a:gd name="connsiteY17" fmla="*/ 440618 h 595643"/>
              <a:gd name="connsiteX18" fmla="*/ 388269 w 605236"/>
              <a:gd name="connsiteY18" fmla="*/ 439725 h 595643"/>
              <a:gd name="connsiteX19" fmla="*/ 371403 w 605236"/>
              <a:gd name="connsiteY19" fmla="*/ 354503 h 595643"/>
              <a:gd name="connsiteX20" fmla="*/ 334732 w 605236"/>
              <a:gd name="connsiteY20" fmla="*/ 308064 h 595643"/>
              <a:gd name="connsiteX21" fmla="*/ 322722 w 605236"/>
              <a:gd name="connsiteY21" fmla="*/ 290458 h 595643"/>
              <a:gd name="connsiteX22" fmla="*/ 322722 w 605236"/>
              <a:gd name="connsiteY22" fmla="*/ 289693 h 595643"/>
              <a:gd name="connsiteX23" fmla="*/ 324127 w 605236"/>
              <a:gd name="connsiteY23" fmla="*/ 280762 h 595643"/>
              <a:gd name="connsiteX24" fmla="*/ 357987 w 605236"/>
              <a:gd name="connsiteY24" fmla="*/ 252695 h 595643"/>
              <a:gd name="connsiteX25" fmla="*/ 175276 w 605236"/>
              <a:gd name="connsiteY25" fmla="*/ 50313 h 595643"/>
              <a:gd name="connsiteX26" fmla="*/ 303670 w 605236"/>
              <a:gd name="connsiteY26" fmla="*/ 178531 h 595643"/>
              <a:gd name="connsiteX27" fmla="*/ 175276 w 605236"/>
              <a:gd name="connsiteY27" fmla="*/ 306749 h 595643"/>
              <a:gd name="connsiteX28" fmla="*/ 46882 w 605236"/>
              <a:gd name="connsiteY28" fmla="*/ 178531 h 595643"/>
              <a:gd name="connsiteX29" fmla="*/ 175276 w 605236"/>
              <a:gd name="connsiteY29" fmla="*/ 50313 h 595643"/>
              <a:gd name="connsiteX30" fmla="*/ 455527 w 605236"/>
              <a:gd name="connsiteY30" fmla="*/ 0 h 595643"/>
              <a:gd name="connsiteX31" fmla="*/ 562928 w 605236"/>
              <a:gd name="connsiteY31" fmla="*/ 107260 h 595643"/>
              <a:gd name="connsiteX32" fmla="*/ 455527 w 605236"/>
              <a:gd name="connsiteY32" fmla="*/ 214520 h 595643"/>
              <a:gd name="connsiteX33" fmla="*/ 348126 w 605236"/>
              <a:gd name="connsiteY33" fmla="*/ 107260 h 595643"/>
              <a:gd name="connsiteX34" fmla="*/ 455527 w 605236"/>
              <a:gd name="connsiteY34" fmla="*/ 0 h 59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5236" h="595643">
                <a:moveTo>
                  <a:pt x="60025" y="344571"/>
                </a:moveTo>
                <a:lnTo>
                  <a:pt x="290527" y="344571"/>
                </a:lnTo>
                <a:cubicBezTo>
                  <a:pt x="308671" y="344571"/>
                  <a:pt x="325793" y="358605"/>
                  <a:pt x="329370" y="376465"/>
                </a:cubicBezTo>
                <a:lnTo>
                  <a:pt x="349814" y="479931"/>
                </a:lnTo>
                <a:cubicBezTo>
                  <a:pt x="353136" y="496898"/>
                  <a:pt x="344959" y="518331"/>
                  <a:pt x="331031" y="528793"/>
                </a:cubicBezTo>
                <a:cubicBezTo>
                  <a:pt x="327454" y="531472"/>
                  <a:pt x="241079" y="595643"/>
                  <a:pt x="175276" y="595643"/>
                </a:cubicBezTo>
                <a:cubicBezTo>
                  <a:pt x="109473" y="595643"/>
                  <a:pt x="23098" y="531472"/>
                  <a:pt x="19393" y="528793"/>
                </a:cubicBezTo>
                <a:cubicBezTo>
                  <a:pt x="5593" y="518331"/>
                  <a:pt x="-2584" y="496898"/>
                  <a:pt x="738" y="479931"/>
                </a:cubicBezTo>
                <a:lnTo>
                  <a:pt x="21182" y="376465"/>
                </a:lnTo>
                <a:cubicBezTo>
                  <a:pt x="24759" y="358605"/>
                  <a:pt x="41753" y="344571"/>
                  <a:pt x="60025" y="344571"/>
                </a:cubicBezTo>
                <a:close/>
                <a:moveTo>
                  <a:pt x="357987" y="252695"/>
                </a:moveTo>
                <a:lnTo>
                  <a:pt x="553093" y="252695"/>
                </a:lnTo>
                <a:cubicBezTo>
                  <a:pt x="569065" y="252695"/>
                  <a:pt x="584142" y="265070"/>
                  <a:pt x="587208" y="280762"/>
                </a:cubicBezTo>
                <a:lnTo>
                  <a:pt x="604585" y="368409"/>
                </a:lnTo>
                <a:cubicBezTo>
                  <a:pt x="607524" y="383208"/>
                  <a:pt x="600241" y="401834"/>
                  <a:pt x="588231" y="411020"/>
                </a:cubicBezTo>
                <a:cubicBezTo>
                  <a:pt x="585164" y="413316"/>
                  <a:pt x="511696" y="467920"/>
                  <a:pt x="455476" y="467920"/>
                </a:cubicBezTo>
                <a:cubicBezTo>
                  <a:pt x="440272" y="467920"/>
                  <a:pt x="422384" y="463838"/>
                  <a:pt x="402323" y="455928"/>
                </a:cubicBezTo>
                <a:cubicBezTo>
                  <a:pt x="395679" y="453249"/>
                  <a:pt x="390824" y="447890"/>
                  <a:pt x="388524" y="440618"/>
                </a:cubicBezTo>
                <a:lnTo>
                  <a:pt x="388269" y="439725"/>
                </a:lnTo>
                <a:lnTo>
                  <a:pt x="371403" y="354503"/>
                </a:lnTo>
                <a:cubicBezTo>
                  <a:pt x="367697" y="335621"/>
                  <a:pt x="354537" y="318653"/>
                  <a:pt x="334732" y="308064"/>
                </a:cubicBezTo>
                <a:cubicBezTo>
                  <a:pt x="322722" y="301685"/>
                  <a:pt x="322722" y="291607"/>
                  <a:pt x="322722" y="290458"/>
                </a:cubicBezTo>
                <a:lnTo>
                  <a:pt x="322722" y="289693"/>
                </a:lnTo>
                <a:lnTo>
                  <a:pt x="324127" y="280762"/>
                </a:lnTo>
                <a:cubicBezTo>
                  <a:pt x="327194" y="265070"/>
                  <a:pt x="341888" y="252695"/>
                  <a:pt x="357987" y="252695"/>
                </a:cubicBezTo>
                <a:close/>
                <a:moveTo>
                  <a:pt x="175276" y="50313"/>
                </a:moveTo>
                <a:cubicBezTo>
                  <a:pt x="246186" y="50313"/>
                  <a:pt x="303670" y="107718"/>
                  <a:pt x="303670" y="178531"/>
                </a:cubicBezTo>
                <a:cubicBezTo>
                  <a:pt x="303670" y="249344"/>
                  <a:pt x="246186" y="306749"/>
                  <a:pt x="175276" y="306749"/>
                </a:cubicBezTo>
                <a:cubicBezTo>
                  <a:pt x="104366" y="306749"/>
                  <a:pt x="46882" y="249344"/>
                  <a:pt x="46882" y="178531"/>
                </a:cubicBezTo>
                <a:cubicBezTo>
                  <a:pt x="46882" y="107718"/>
                  <a:pt x="104366" y="50313"/>
                  <a:pt x="175276" y="50313"/>
                </a:cubicBezTo>
                <a:close/>
                <a:moveTo>
                  <a:pt x="455527" y="0"/>
                </a:moveTo>
                <a:cubicBezTo>
                  <a:pt x="514843" y="0"/>
                  <a:pt x="562928" y="48022"/>
                  <a:pt x="562928" y="107260"/>
                </a:cubicBezTo>
                <a:cubicBezTo>
                  <a:pt x="562928" y="166498"/>
                  <a:pt x="514843" y="214520"/>
                  <a:pt x="455527" y="214520"/>
                </a:cubicBezTo>
                <a:cubicBezTo>
                  <a:pt x="396211" y="214520"/>
                  <a:pt x="348126" y="166498"/>
                  <a:pt x="348126" y="107260"/>
                </a:cubicBezTo>
                <a:cubicBezTo>
                  <a:pt x="348126" y="48022"/>
                  <a:pt x="396211" y="0"/>
                  <a:pt x="45552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a:solidFill>
                <a:schemeClr val="tx1">
                  <a:lumMod val="75000"/>
                  <a:lumOff val="25000"/>
                </a:schemeClr>
              </a:solidFill>
            </a:endParaRPr>
          </a:p>
        </p:txBody>
      </p:sp>
      <p:sp>
        <p:nvSpPr>
          <p:cNvPr id="101" name="iconfont-11145-7092363"/>
          <p:cNvSpPr/>
          <p:nvPr/>
        </p:nvSpPr>
        <p:spPr>
          <a:xfrm>
            <a:off x="26785443" y="13441313"/>
            <a:ext cx="873742" cy="853455"/>
          </a:xfrm>
          <a:custGeom>
            <a:avLst/>
            <a:gdLst>
              <a:gd name="T0" fmla="*/ 10400 w 11200"/>
              <a:gd name="T1" fmla="*/ 2000 h 8800"/>
              <a:gd name="T2" fmla="*/ 10400 w 11200"/>
              <a:gd name="T3" fmla="*/ 900 h 8800"/>
              <a:gd name="T4" fmla="*/ 10300 w 11200"/>
              <a:gd name="T5" fmla="*/ 800 h 8800"/>
              <a:gd name="T6" fmla="*/ 900 w 11200"/>
              <a:gd name="T7" fmla="*/ 800 h 8800"/>
              <a:gd name="T8" fmla="*/ 800 w 11200"/>
              <a:gd name="T9" fmla="*/ 900 h 8800"/>
              <a:gd name="T10" fmla="*/ 800 w 11200"/>
              <a:gd name="T11" fmla="*/ 2000 h 8800"/>
              <a:gd name="T12" fmla="*/ 900 w 11200"/>
              <a:gd name="T13" fmla="*/ 2100 h 8800"/>
              <a:gd name="T14" fmla="*/ 10300 w 11200"/>
              <a:gd name="T15" fmla="*/ 2100 h 8800"/>
              <a:gd name="T16" fmla="*/ 10400 w 11200"/>
              <a:gd name="T17" fmla="*/ 2000 h 8800"/>
              <a:gd name="T18" fmla="*/ 10300 w 11200"/>
              <a:gd name="T19" fmla="*/ 3700 h 8800"/>
              <a:gd name="T20" fmla="*/ 900 w 11200"/>
              <a:gd name="T21" fmla="*/ 3700 h 8800"/>
              <a:gd name="T22" fmla="*/ 800 w 11200"/>
              <a:gd name="T23" fmla="*/ 3800 h 8800"/>
              <a:gd name="T24" fmla="*/ 800 w 11200"/>
              <a:gd name="T25" fmla="*/ 7900 h 8800"/>
              <a:gd name="T26" fmla="*/ 900 w 11200"/>
              <a:gd name="T27" fmla="*/ 8000 h 8800"/>
              <a:gd name="T28" fmla="*/ 10300 w 11200"/>
              <a:gd name="T29" fmla="*/ 8000 h 8800"/>
              <a:gd name="T30" fmla="*/ 10400 w 11200"/>
              <a:gd name="T31" fmla="*/ 7900 h 8800"/>
              <a:gd name="T32" fmla="*/ 10400 w 11200"/>
              <a:gd name="T33" fmla="*/ 3800 h 8800"/>
              <a:gd name="T34" fmla="*/ 10300 w 11200"/>
              <a:gd name="T35" fmla="*/ 3700 h 8800"/>
              <a:gd name="T36" fmla="*/ 400 w 11200"/>
              <a:gd name="T37" fmla="*/ 0 h 8800"/>
              <a:gd name="T38" fmla="*/ 10800 w 11200"/>
              <a:gd name="T39" fmla="*/ 0 h 8800"/>
              <a:gd name="T40" fmla="*/ 11200 w 11200"/>
              <a:gd name="T41" fmla="*/ 400 h 8800"/>
              <a:gd name="T42" fmla="*/ 11200 w 11200"/>
              <a:gd name="T43" fmla="*/ 8400 h 8800"/>
              <a:gd name="T44" fmla="*/ 10800 w 11200"/>
              <a:gd name="T45" fmla="*/ 8800 h 8800"/>
              <a:gd name="T46" fmla="*/ 400 w 11200"/>
              <a:gd name="T47" fmla="*/ 8800 h 8800"/>
              <a:gd name="T48" fmla="*/ 0 w 11200"/>
              <a:gd name="T49" fmla="*/ 8400 h 8800"/>
              <a:gd name="T50" fmla="*/ 0 w 11200"/>
              <a:gd name="T51" fmla="*/ 400 h 8800"/>
              <a:gd name="T52" fmla="*/ 400 w 11200"/>
              <a:gd name="T53" fmla="*/ 0 h 8800"/>
              <a:gd name="T54" fmla="*/ 1763 w 11200"/>
              <a:gd name="T55" fmla="*/ 5600 h 8800"/>
              <a:gd name="T56" fmla="*/ 3638 w 11200"/>
              <a:gd name="T57" fmla="*/ 5600 h 8800"/>
              <a:gd name="T58" fmla="*/ 4038 w 11200"/>
              <a:gd name="T59" fmla="*/ 6000 h 8800"/>
              <a:gd name="T60" fmla="*/ 3638 w 11200"/>
              <a:gd name="T61" fmla="*/ 6400 h 8800"/>
              <a:gd name="T62" fmla="*/ 1763 w 11200"/>
              <a:gd name="T63" fmla="*/ 6400 h 8800"/>
              <a:gd name="T64" fmla="*/ 1363 w 11200"/>
              <a:gd name="T65" fmla="*/ 6000 h 8800"/>
              <a:gd name="T66" fmla="*/ 1763 w 11200"/>
              <a:gd name="T67" fmla="*/ 5600 h 8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00" h="8800">
                <a:moveTo>
                  <a:pt x="10400" y="2000"/>
                </a:moveTo>
                <a:lnTo>
                  <a:pt x="10400" y="900"/>
                </a:lnTo>
                <a:cubicBezTo>
                  <a:pt x="10400" y="845"/>
                  <a:pt x="10355" y="800"/>
                  <a:pt x="10300" y="800"/>
                </a:cubicBezTo>
                <a:lnTo>
                  <a:pt x="900" y="800"/>
                </a:lnTo>
                <a:cubicBezTo>
                  <a:pt x="845" y="800"/>
                  <a:pt x="800" y="845"/>
                  <a:pt x="800" y="900"/>
                </a:cubicBezTo>
                <a:lnTo>
                  <a:pt x="800" y="2000"/>
                </a:lnTo>
                <a:cubicBezTo>
                  <a:pt x="800" y="2055"/>
                  <a:pt x="845" y="2100"/>
                  <a:pt x="900" y="2100"/>
                </a:cubicBezTo>
                <a:lnTo>
                  <a:pt x="10300" y="2100"/>
                </a:lnTo>
                <a:cubicBezTo>
                  <a:pt x="10355" y="2100"/>
                  <a:pt x="10400" y="2055"/>
                  <a:pt x="10400" y="2000"/>
                </a:cubicBezTo>
                <a:close/>
                <a:moveTo>
                  <a:pt x="10300" y="3700"/>
                </a:moveTo>
                <a:lnTo>
                  <a:pt x="900" y="3700"/>
                </a:lnTo>
                <a:cubicBezTo>
                  <a:pt x="845" y="3700"/>
                  <a:pt x="800" y="3745"/>
                  <a:pt x="800" y="3800"/>
                </a:cubicBezTo>
                <a:lnTo>
                  <a:pt x="800" y="7900"/>
                </a:lnTo>
                <a:cubicBezTo>
                  <a:pt x="800" y="7955"/>
                  <a:pt x="845" y="8000"/>
                  <a:pt x="900" y="8000"/>
                </a:cubicBezTo>
                <a:lnTo>
                  <a:pt x="10300" y="8000"/>
                </a:lnTo>
                <a:cubicBezTo>
                  <a:pt x="10355" y="8000"/>
                  <a:pt x="10400" y="7955"/>
                  <a:pt x="10400" y="7900"/>
                </a:cubicBezTo>
                <a:lnTo>
                  <a:pt x="10400" y="3800"/>
                </a:lnTo>
                <a:cubicBezTo>
                  <a:pt x="10400" y="3745"/>
                  <a:pt x="10355" y="3700"/>
                  <a:pt x="10300" y="3700"/>
                </a:cubicBezTo>
                <a:close/>
                <a:moveTo>
                  <a:pt x="400" y="0"/>
                </a:moveTo>
                <a:lnTo>
                  <a:pt x="10800" y="0"/>
                </a:lnTo>
                <a:cubicBezTo>
                  <a:pt x="11021" y="0"/>
                  <a:pt x="11200" y="179"/>
                  <a:pt x="11200" y="400"/>
                </a:cubicBezTo>
                <a:lnTo>
                  <a:pt x="11200" y="8400"/>
                </a:lnTo>
                <a:cubicBezTo>
                  <a:pt x="11200" y="8621"/>
                  <a:pt x="11021" y="8800"/>
                  <a:pt x="10800" y="8800"/>
                </a:cubicBezTo>
                <a:lnTo>
                  <a:pt x="400" y="8800"/>
                </a:lnTo>
                <a:cubicBezTo>
                  <a:pt x="179" y="8800"/>
                  <a:pt x="0" y="8621"/>
                  <a:pt x="0" y="8400"/>
                </a:cubicBezTo>
                <a:lnTo>
                  <a:pt x="0" y="400"/>
                </a:lnTo>
                <a:cubicBezTo>
                  <a:pt x="0" y="179"/>
                  <a:pt x="179" y="0"/>
                  <a:pt x="400" y="0"/>
                </a:cubicBezTo>
                <a:close/>
                <a:moveTo>
                  <a:pt x="1763" y="5600"/>
                </a:moveTo>
                <a:lnTo>
                  <a:pt x="3638" y="5600"/>
                </a:lnTo>
                <a:cubicBezTo>
                  <a:pt x="3858" y="5600"/>
                  <a:pt x="4038" y="5779"/>
                  <a:pt x="4038" y="6000"/>
                </a:cubicBezTo>
                <a:cubicBezTo>
                  <a:pt x="4038" y="6221"/>
                  <a:pt x="3858" y="6400"/>
                  <a:pt x="3638" y="6400"/>
                </a:cubicBezTo>
                <a:lnTo>
                  <a:pt x="1763" y="6400"/>
                </a:lnTo>
                <a:cubicBezTo>
                  <a:pt x="1542" y="6400"/>
                  <a:pt x="1363" y="6221"/>
                  <a:pt x="1363" y="6000"/>
                </a:cubicBezTo>
                <a:cubicBezTo>
                  <a:pt x="1363" y="5779"/>
                  <a:pt x="1542" y="5600"/>
                  <a:pt x="1763" y="560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a:solidFill>
                <a:schemeClr val="tx1">
                  <a:lumMod val="75000"/>
                  <a:lumOff val="25000"/>
                </a:schemeClr>
              </a:solidFill>
            </a:endParaRPr>
          </a:p>
        </p:txBody>
      </p:sp>
      <p:sp>
        <p:nvSpPr>
          <p:cNvPr id="102" name="iconfont-1188-857516"/>
          <p:cNvSpPr/>
          <p:nvPr/>
        </p:nvSpPr>
        <p:spPr>
          <a:xfrm>
            <a:off x="26745111" y="7894106"/>
            <a:ext cx="804959" cy="636831"/>
          </a:xfrm>
          <a:custGeom>
            <a:avLst/>
            <a:gdLst>
              <a:gd name="T0" fmla="*/ 7485 w 12641"/>
              <a:gd name="T1" fmla="*/ 5640 h 10187"/>
              <a:gd name="T2" fmla="*/ 6906 w 12641"/>
              <a:gd name="T3" fmla="*/ 4187 h 10187"/>
              <a:gd name="T4" fmla="*/ 10281 w 12641"/>
              <a:gd name="T5" fmla="*/ 2687 h 10187"/>
              <a:gd name="T6" fmla="*/ 9844 w 12641"/>
              <a:gd name="T7" fmla="*/ 5156 h 10187"/>
              <a:gd name="T8" fmla="*/ 10281 w 12641"/>
              <a:gd name="T9" fmla="*/ 2687 h 10187"/>
              <a:gd name="T10" fmla="*/ 10172 w 12641"/>
              <a:gd name="T11" fmla="*/ 6781 h 10187"/>
              <a:gd name="T12" fmla="*/ 7703 w 12641"/>
              <a:gd name="T13" fmla="*/ 6781 h 10187"/>
              <a:gd name="T14" fmla="*/ 8938 w 12641"/>
              <a:gd name="T15" fmla="*/ 6171 h 10187"/>
              <a:gd name="T16" fmla="*/ 8938 w 12641"/>
              <a:gd name="T17" fmla="*/ 7421 h 10187"/>
              <a:gd name="T18" fmla="*/ 8938 w 12641"/>
              <a:gd name="T19" fmla="*/ 6171 h 10187"/>
              <a:gd name="T20" fmla="*/ 12641 w 12641"/>
              <a:gd name="T21" fmla="*/ 1234 h 10187"/>
              <a:gd name="T22" fmla="*/ 10172 w 12641"/>
              <a:gd name="T23" fmla="*/ 1234 h 10187"/>
              <a:gd name="T24" fmla="*/ 11406 w 12641"/>
              <a:gd name="T25" fmla="*/ 609 h 10187"/>
              <a:gd name="T26" fmla="*/ 11406 w 12641"/>
              <a:gd name="T27" fmla="*/ 1859 h 10187"/>
              <a:gd name="T28" fmla="*/ 11406 w 12641"/>
              <a:gd name="T29" fmla="*/ 609 h 10187"/>
              <a:gd name="T30" fmla="*/ 2375 w 12641"/>
              <a:gd name="T31" fmla="*/ 5953 h 10187"/>
              <a:gd name="T32" fmla="*/ 4110 w 12641"/>
              <a:gd name="T33" fmla="*/ 4859 h 10187"/>
              <a:gd name="T34" fmla="*/ 2469 w 12641"/>
              <a:gd name="T35" fmla="*/ 7406 h 10187"/>
              <a:gd name="T36" fmla="*/ 0 w 12641"/>
              <a:gd name="T37" fmla="*/ 7406 h 10187"/>
              <a:gd name="T38" fmla="*/ 2469 w 12641"/>
              <a:gd name="T39" fmla="*/ 7406 h 10187"/>
              <a:gd name="T40" fmla="*/ 1235 w 12641"/>
              <a:gd name="T41" fmla="*/ 6781 h 10187"/>
              <a:gd name="T42" fmla="*/ 1235 w 12641"/>
              <a:gd name="T43" fmla="*/ 8031 h 10187"/>
              <a:gd name="T44" fmla="*/ 11719 w 12641"/>
              <a:gd name="T45" fmla="*/ 8953 h 10187"/>
              <a:gd name="T46" fmla="*/ 2469 w 12641"/>
              <a:gd name="T47" fmla="*/ 9578 h 10187"/>
              <a:gd name="T48" fmla="*/ 1235 w 12641"/>
              <a:gd name="T49" fmla="*/ 9265 h 10187"/>
              <a:gd name="T50" fmla="*/ 11406 w 12641"/>
              <a:gd name="T51" fmla="*/ 10187 h 10187"/>
              <a:gd name="T52" fmla="*/ 12328 w 12641"/>
              <a:gd name="T53" fmla="*/ 2843 h 10187"/>
              <a:gd name="T54" fmla="*/ 11719 w 12641"/>
              <a:gd name="T55" fmla="*/ 8953 h 10187"/>
              <a:gd name="T56" fmla="*/ 2469 w 12641"/>
              <a:gd name="T57" fmla="*/ 906 h 10187"/>
              <a:gd name="T58" fmla="*/ 9797 w 12641"/>
              <a:gd name="T59" fmla="*/ 281 h 10187"/>
              <a:gd name="T60" fmla="*/ 1235 w 12641"/>
              <a:gd name="T61" fmla="*/ 1203 h 10187"/>
              <a:gd name="T62" fmla="*/ 1844 w 12641"/>
              <a:gd name="T63" fmla="*/ 5640 h 10187"/>
              <a:gd name="T64" fmla="*/ 1860 w 12641"/>
              <a:gd name="T65" fmla="*/ 1531 h 10187"/>
              <a:gd name="T66" fmla="*/ 6485 w 12641"/>
              <a:gd name="T67" fmla="*/ 3390 h 10187"/>
              <a:gd name="T68" fmla="*/ 4016 w 12641"/>
              <a:gd name="T69" fmla="*/ 3390 h 10187"/>
              <a:gd name="T70" fmla="*/ 5250 w 12641"/>
              <a:gd name="T71" fmla="*/ 2765 h 10187"/>
              <a:gd name="T72" fmla="*/ 5250 w 12641"/>
              <a:gd name="T73" fmla="*/ 4015 h 10187"/>
              <a:gd name="T74" fmla="*/ 5250 w 12641"/>
              <a:gd name="T75" fmla="*/ 2765 h 10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641" h="10187">
                <a:moveTo>
                  <a:pt x="6547" y="4703"/>
                </a:moveTo>
                <a:lnTo>
                  <a:pt x="7485" y="5640"/>
                </a:lnTo>
                <a:cubicBezTo>
                  <a:pt x="7610" y="5484"/>
                  <a:pt x="7766" y="5343"/>
                  <a:pt x="7938" y="5218"/>
                </a:cubicBezTo>
                <a:lnTo>
                  <a:pt x="6906" y="4187"/>
                </a:lnTo>
                <a:cubicBezTo>
                  <a:pt x="6813" y="4390"/>
                  <a:pt x="6688" y="4562"/>
                  <a:pt x="6547" y="4703"/>
                </a:cubicBezTo>
                <a:close/>
                <a:moveTo>
                  <a:pt x="10281" y="2687"/>
                </a:moveTo>
                <a:lnTo>
                  <a:pt x="9266" y="4953"/>
                </a:lnTo>
                <a:cubicBezTo>
                  <a:pt x="9469" y="4984"/>
                  <a:pt x="9672" y="5062"/>
                  <a:pt x="9844" y="5156"/>
                </a:cubicBezTo>
                <a:lnTo>
                  <a:pt x="10813" y="2968"/>
                </a:lnTo>
                <a:cubicBezTo>
                  <a:pt x="10625" y="2921"/>
                  <a:pt x="10438" y="2812"/>
                  <a:pt x="10281" y="2687"/>
                </a:cubicBezTo>
                <a:close/>
                <a:moveTo>
                  <a:pt x="8938" y="8015"/>
                </a:moveTo>
                <a:cubicBezTo>
                  <a:pt x="9625" y="8015"/>
                  <a:pt x="10172" y="7468"/>
                  <a:pt x="10172" y="6781"/>
                </a:cubicBezTo>
                <a:cubicBezTo>
                  <a:pt x="10172" y="6093"/>
                  <a:pt x="9625" y="5546"/>
                  <a:pt x="8938" y="5546"/>
                </a:cubicBezTo>
                <a:cubicBezTo>
                  <a:pt x="8250" y="5546"/>
                  <a:pt x="7703" y="6093"/>
                  <a:pt x="7703" y="6781"/>
                </a:cubicBezTo>
                <a:cubicBezTo>
                  <a:pt x="7703" y="7468"/>
                  <a:pt x="8266" y="8015"/>
                  <a:pt x="8938" y="8015"/>
                </a:cubicBezTo>
                <a:close/>
                <a:moveTo>
                  <a:pt x="8938" y="6171"/>
                </a:moveTo>
                <a:cubicBezTo>
                  <a:pt x="9281" y="6171"/>
                  <a:pt x="9547" y="6453"/>
                  <a:pt x="9547" y="6796"/>
                </a:cubicBezTo>
                <a:cubicBezTo>
                  <a:pt x="9547" y="7140"/>
                  <a:pt x="9266" y="7421"/>
                  <a:pt x="8938" y="7421"/>
                </a:cubicBezTo>
                <a:cubicBezTo>
                  <a:pt x="8594" y="7421"/>
                  <a:pt x="8328" y="7140"/>
                  <a:pt x="8328" y="6796"/>
                </a:cubicBezTo>
                <a:cubicBezTo>
                  <a:pt x="8328" y="6437"/>
                  <a:pt x="8610" y="6171"/>
                  <a:pt x="8938" y="6171"/>
                </a:cubicBezTo>
                <a:close/>
                <a:moveTo>
                  <a:pt x="11406" y="2468"/>
                </a:moveTo>
                <a:cubicBezTo>
                  <a:pt x="12094" y="2468"/>
                  <a:pt x="12641" y="1921"/>
                  <a:pt x="12641" y="1234"/>
                </a:cubicBezTo>
                <a:cubicBezTo>
                  <a:pt x="12641" y="546"/>
                  <a:pt x="12094" y="0"/>
                  <a:pt x="11406" y="0"/>
                </a:cubicBezTo>
                <a:cubicBezTo>
                  <a:pt x="10719" y="0"/>
                  <a:pt x="10172" y="546"/>
                  <a:pt x="10172" y="1234"/>
                </a:cubicBezTo>
                <a:cubicBezTo>
                  <a:pt x="10172" y="1906"/>
                  <a:pt x="10735" y="2468"/>
                  <a:pt x="11406" y="2468"/>
                </a:cubicBezTo>
                <a:close/>
                <a:moveTo>
                  <a:pt x="11406" y="609"/>
                </a:moveTo>
                <a:cubicBezTo>
                  <a:pt x="11750" y="609"/>
                  <a:pt x="12016" y="890"/>
                  <a:pt x="12016" y="1234"/>
                </a:cubicBezTo>
                <a:cubicBezTo>
                  <a:pt x="12016" y="1578"/>
                  <a:pt x="11735" y="1859"/>
                  <a:pt x="11406" y="1859"/>
                </a:cubicBezTo>
                <a:cubicBezTo>
                  <a:pt x="11063" y="1859"/>
                  <a:pt x="10797" y="1578"/>
                  <a:pt x="10797" y="1234"/>
                </a:cubicBezTo>
                <a:cubicBezTo>
                  <a:pt x="10797" y="890"/>
                  <a:pt x="11063" y="609"/>
                  <a:pt x="11406" y="609"/>
                </a:cubicBezTo>
                <a:close/>
                <a:moveTo>
                  <a:pt x="3688" y="4390"/>
                </a:moveTo>
                <a:lnTo>
                  <a:pt x="2375" y="5953"/>
                </a:lnTo>
                <a:cubicBezTo>
                  <a:pt x="2531" y="6078"/>
                  <a:pt x="2688" y="6234"/>
                  <a:pt x="2797" y="6421"/>
                </a:cubicBezTo>
                <a:lnTo>
                  <a:pt x="4110" y="4859"/>
                </a:lnTo>
                <a:cubicBezTo>
                  <a:pt x="3938" y="4718"/>
                  <a:pt x="3797" y="4562"/>
                  <a:pt x="3688" y="4390"/>
                </a:cubicBezTo>
                <a:close/>
                <a:moveTo>
                  <a:pt x="2469" y="7406"/>
                </a:moveTo>
                <a:cubicBezTo>
                  <a:pt x="2469" y="6718"/>
                  <a:pt x="1922" y="6171"/>
                  <a:pt x="1235" y="6171"/>
                </a:cubicBezTo>
                <a:cubicBezTo>
                  <a:pt x="547" y="6171"/>
                  <a:pt x="0" y="6718"/>
                  <a:pt x="0" y="7406"/>
                </a:cubicBezTo>
                <a:cubicBezTo>
                  <a:pt x="0" y="8093"/>
                  <a:pt x="547" y="8640"/>
                  <a:pt x="1235" y="8640"/>
                </a:cubicBezTo>
                <a:cubicBezTo>
                  <a:pt x="1922" y="8640"/>
                  <a:pt x="2469" y="8093"/>
                  <a:pt x="2469" y="7406"/>
                </a:cubicBezTo>
                <a:close/>
                <a:moveTo>
                  <a:pt x="625" y="7406"/>
                </a:moveTo>
                <a:cubicBezTo>
                  <a:pt x="625" y="7062"/>
                  <a:pt x="906" y="6781"/>
                  <a:pt x="1235" y="6781"/>
                </a:cubicBezTo>
                <a:cubicBezTo>
                  <a:pt x="1563" y="6781"/>
                  <a:pt x="1844" y="7062"/>
                  <a:pt x="1844" y="7406"/>
                </a:cubicBezTo>
                <a:cubicBezTo>
                  <a:pt x="1844" y="7750"/>
                  <a:pt x="1563" y="8031"/>
                  <a:pt x="1235" y="8031"/>
                </a:cubicBezTo>
                <a:cubicBezTo>
                  <a:pt x="906" y="8031"/>
                  <a:pt x="625" y="7750"/>
                  <a:pt x="625" y="7406"/>
                </a:cubicBezTo>
                <a:close/>
                <a:moveTo>
                  <a:pt x="11719" y="8953"/>
                </a:moveTo>
                <a:cubicBezTo>
                  <a:pt x="11719" y="9296"/>
                  <a:pt x="11438" y="9578"/>
                  <a:pt x="11110" y="9578"/>
                </a:cubicBezTo>
                <a:lnTo>
                  <a:pt x="2469" y="9578"/>
                </a:lnTo>
                <a:cubicBezTo>
                  <a:pt x="2188" y="9578"/>
                  <a:pt x="1969" y="9406"/>
                  <a:pt x="1875" y="9156"/>
                </a:cubicBezTo>
                <a:cubicBezTo>
                  <a:pt x="1672" y="9234"/>
                  <a:pt x="1453" y="9265"/>
                  <a:pt x="1235" y="9265"/>
                </a:cubicBezTo>
                <a:cubicBezTo>
                  <a:pt x="1235" y="9781"/>
                  <a:pt x="1656" y="10187"/>
                  <a:pt x="2156" y="10187"/>
                </a:cubicBezTo>
                <a:lnTo>
                  <a:pt x="11406" y="10187"/>
                </a:lnTo>
                <a:cubicBezTo>
                  <a:pt x="11922" y="10187"/>
                  <a:pt x="12328" y="9765"/>
                  <a:pt x="12328" y="9265"/>
                </a:cubicBezTo>
                <a:lnTo>
                  <a:pt x="12328" y="2843"/>
                </a:lnTo>
                <a:cubicBezTo>
                  <a:pt x="12141" y="2953"/>
                  <a:pt x="11938" y="3031"/>
                  <a:pt x="11719" y="3062"/>
                </a:cubicBezTo>
                <a:lnTo>
                  <a:pt x="11719" y="8953"/>
                </a:lnTo>
                <a:close/>
                <a:moveTo>
                  <a:pt x="1860" y="1531"/>
                </a:moveTo>
                <a:cubicBezTo>
                  <a:pt x="1860" y="1187"/>
                  <a:pt x="2141" y="906"/>
                  <a:pt x="2469" y="906"/>
                </a:cubicBezTo>
                <a:lnTo>
                  <a:pt x="9578" y="906"/>
                </a:lnTo>
                <a:cubicBezTo>
                  <a:pt x="9610" y="687"/>
                  <a:pt x="9688" y="468"/>
                  <a:pt x="9797" y="281"/>
                </a:cubicBezTo>
                <a:lnTo>
                  <a:pt x="2156" y="281"/>
                </a:lnTo>
                <a:cubicBezTo>
                  <a:pt x="1641" y="281"/>
                  <a:pt x="1235" y="703"/>
                  <a:pt x="1235" y="1203"/>
                </a:cubicBezTo>
                <a:lnTo>
                  <a:pt x="1235" y="5531"/>
                </a:lnTo>
                <a:cubicBezTo>
                  <a:pt x="1453" y="5531"/>
                  <a:pt x="1656" y="5562"/>
                  <a:pt x="1844" y="5640"/>
                </a:cubicBezTo>
                <a:lnTo>
                  <a:pt x="1844" y="1531"/>
                </a:lnTo>
                <a:lnTo>
                  <a:pt x="1860" y="1531"/>
                </a:lnTo>
                <a:close/>
                <a:moveTo>
                  <a:pt x="5250" y="4625"/>
                </a:moveTo>
                <a:cubicBezTo>
                  <a:pt x="5938" y="4625"/>
                  <a:pt x="6485" y="4078"/>
                  <a:pt x="6485" y="3390"/>
                </a:cubicBezTo>
                <a:cubicBezTo>
                  <a:pt x="6485" y="2703"/>
                  <a:pt x="5938" y="2156"/>
                  <a:pt x="5250" y="2156"/>
                </a:cubicBezTo>
                <a:cubicBezTo>
                  <a:pt x="4563" y="2156"/>
                  <a:pt x="4016" y="2703"/>
                  <a:pt x="4016" y="3390"/>
                </a:cubicBezTo>
                <a:cubicBezTo>
                  <a:pt x="4016" y="4078"/>
                  <a:pt x="4563" y="4625"/>
                  <a:pt x="5250" y="4625"/>
                </a:cubicBezTo>
                <a:close/>
                <a:moveTo>
                  <a:pt x="5250" y="2765"/>
                </a:moveTo>
                <a:cubicBezTo>
                  <a:pt x="5594" y="2765"/>
                  <a:pt x="5860" y="3046"/>
                  <a:pt x="5860" y="3390"/>
                </a:cubicBezTo>
                <a:cubicBezTo>
                  <a:pt x="5860" y="3734"/>
                  <a:pt x="5578" y="4015"/>
                  <a:pt x="5250" y="4015"/>
                </a:cubicBezTo>
                <a:cubicBezTo>
                  <a:pt x="4906" y="4015"/>
                  <a:pt x="4641" y="3734"/>
                  <a:pt x="4641" y="3390"/>
                </a:cubicBezTo>
                <a:cubicBezTo>
                  <a:pt x="4625" y="3046"/>
                  <a:pt x="4906" y="2765"/>
                  <a:pt x="5250" y="2765"/>
                </a:cubicBez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tx1">
                  <a:lumMod val="75000"/>
                  <a:lumOff val="25000"/>
                </a:schemeClr>
              </a:solidFill>
            </a:endParaRPr>
          </a:p>
        </p:txBody>
      </p:sp>
      <p:sp>
        <p:nvSpPr>
          <p:cNvPr id="103" name="文本框 102"/>
          <p:cNvSpPr txBox="1"/>
          <p:nvPr/>
        </p:nvSpPr>
        <p:spPr>
          <a:xfrm>
            <a:off x="17090138" y="13262095"/>
            <a:ext cx="9437814" cy="1296317"/>
          </a:xfrm>
          <a:prstGeom prst="rect">
            <a:avLst/>
          </a:prstGeom>
          <a:noFill/>
        </p:spPr>
        <p:txBody>
          <a:bodyPr wrap="square">
            <a:spAutoFit/>
          </a:bodyPr>
          <a:lstStyle/>
          <a:p>
            <a:r>
              <a:rPr lang="zh-CN" altLang="en-US" sz="2610" b="1" dirty="0">
                <a:solidFill>
                  <a:schemeClr val="tx1">
                    <a:lumMod val="75000"/>
                    <a:lumOff val="25000"/>
                  </a:schemeClr>
                </a:solidFill>
                <a:latin typeface="微软雅黑" panose="020B0503020204020204" pitchFamily="34" charset="-122"/>
                <a:ea typeface="微软雅黑" panose="020B0503020204020204" pitchFamily="34" charset="-122"/>
              </a:rPr>
              <a:t>支付习惯：</a:t>
            </a:r>
            <a:r>
              <a:rPr lang="zh-CN" altLang="en-US" sz="2610" dirty="0">
                <a:solidFill>
                  <a:schemeClr val="tx1">
                    <a:lumMod val="75000"/>
                    <a:lumOff val="25000"/>
                  </a:schemeClr>
                </a:solidFill>
                <a:latin typeface="微软雅黑" panose="020B0503020204020204" pitchFamily="34" charset="-122"/>
                <a:ea typeface="微软雅黑" panose="020B0503020204020204" pitchFamily="34" charset="-122"/>
              </a:rPr>
              <a:t>在线购物的信用卡渗透率接近</a:t>
            </a:r>
            <a:r>
              <a:rPr lang="en-US" altLang="zh-CN" sz="2610" dirty="0">
                <a:solidFill>
                  <a:schemeClr val="tx1">
                    <a:lumMod val="75000"/>
                    <a:lumOff val="25000"/>
                  </a:schemeClr>
                </a:solidFill>
                <a:latin typeface="微软雅黑" panose="020B0503020204020204" pitchFamily="34" charset="-122"/>
                <a:ea typeface="微软雅黑" panose="020B0503020204020204" pitchFamily="34" charset="-122"/>
              </a:rPr>
              <a:t>60%</a:t>
            </a:r>
            <a:r>
              <a:rPr lang="zh-CN" altLang="en-US" sz="2610" dirty="0">
                <a:solidFill>
                  <a:schemeClr val="tx1">
                    <a:lumMod val="75000"/>
                    <a:lumOff val="25000"/>
                  </a:schemeClr>
                </a:solidFill>
                <a:latin typeface="微软雅黑" panose="020B0503020204020204" pitchFamily="34" charset="-122"/>
                <a:ea typeface="微软雅黑" panose="020B0503020204020204" pitchFamily="34" charset="-122"/>
              </a:rPr>
              <a:t>，经济活跃人口</a:t>
            </a:r>
            <a:r>
              <a:rPr lang="en-US" altLang="zh-CN" sz="261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610" dirty="0">
                <a:solidFill>
                  <a:schemeClr val="tx1">
                    <a:lumMod val="75000"/>
                    <a:lumOff val="25000"/>
                  </a:schemeClr>
                </a:solidFill>
                <a:latin typeface="微软雅黑" panose="020B0503020204020204" pitchFamily="34" charset="-122"/>
                <a:ea typeface="微软雅黑" panose="020B0503020204020204" pitchFamily="34" charset="-122"/>
              </a:rPr>
              <a:t>即</a:t>
            </a:r>
            <a:r>
              <a:rPr lang="en-US" altLang="zh-CN" sz="2610" dirty="0">
                <a:solidFill>
                  <a:schemeClr val="tx1">
                    <a:lumMod val="75000"/>
                    <a:lumOff val="25000"/>
                  </a:schemeClr>
                </a:solidFill>
                <a:latin typeface="微软雅黑" panose="020B0503020204020204" pitchFamily="34" charset="-122"/>
                <a:ea typeface="微软雅黑" panose="020B0503020204020204" pitchFamily="34" charset="-122"/>
              </a:rPr>
              <a:t>15</a:t>
            </a:r>
            <a:r>
              <a:rPr lang="zh-CN" altLang="en-US" sz="2610" dirty="0">
                <a:solidFill>
                  <a:schemeClr val="tx1">
                    <a:lumMod val="75000"/>
                    <a:lumOff val="25000"/>
                  </a:schemeClr>
                </a:solidFill>
                <a:latin typeface="微软雅黑" panose="020B0503020204020204" pitchFamily="34" charset="-122"/>
                <a:ea typeface="微软雅黑" panose="020B0503020204020204" pitchFamily="34" charset="-122"/>
              </a:rPr>
              <a:t>岁或以上愿意工作的人数</a:t>
            </a:r>
            <a:r>
              <a:rPr lang="en-US" altLang="zh-CN" sz="261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610" dirty="0">
                <a:solidFill>
                  <a:schemeClr val="tx1">
                    <a:lumMod val="75000"/>
                    <a:lumOff val="25000"/>
                  </a:schemeClr>
                </a:solidFill>
                <a:latin typeface="微软雅黑" panose="020B0503020204020204" pitchFamily="34" charset="-122"/>
                <a:ea typeface="微软雅黑" panose="020B0503020204020204" pitchFamily="34" charset="-122"/>
              </a:rPr>
              <a:t>人均持有</a:t>
            </a:r>
            <a:r>
              <a:rPr lang="en-US" altLang="zh-CN" sz="2610" dirty="0">
                <a:solidFill>
                  <a:schemeClr val="tx1">
                    <a:lumMod val="75000"/>
                    <a:lumOff val="25000"/>
                  </a:schemeClr>
                </a:solidFill>
                <a:latin typeface="微软雅黑" panose="020B0503020204020204" pitchFamily="34" charset="-122"/>
                <a:ea typeface="微软雅黑" panose="020B0503020204020204" pitchFamily="34" charset="-122"/>
              </a:rPr>
              <a:t>3.9</a:t>
            </a:r>
            <a:r>
              <a:rPr lang="zh-CN" altLang="en-US" sz="2610" dirty="0">
                <a:solidFill>
                  <a:schemeClr val="tx1">
                    <a:lumMod val="75000"/>
                    <a:lumOff val="25000"/>
                  </a:schemeClr>
                </a:solidFill>
                <a:latin typeface="微软雅黑" panose="020B0503020204020204" pitchFamily="34" charset="-122"/>
                <a:ea typeface="微软雅黑" panose="020B0503020204020204" pitchFamily="34" charset="-122"/>
              </a:rPr>
              <a:t>张信用卡</a:t>
            </a:r>
          </a:p>
          <a:p>
            <a:endParaRPr lang="zh-CN" altLang="en-US" sz="26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3918620" y="2434967"/>
            <a:ext cx="25173108" cy="2300566"/>
          </a:xfrm>
          <a:prstGeom prst="rect">
            <a:avLst/>
          </a:prstGeom>
          <a:noFill/>
        </p:spPr>
        <p:txBody>
          <a:bodyPr wrap="square">
            <a:spAutoFit/>
          </a:bodyPr>
          <a:lstStyle/>
          <a:p>
            <a:pPr marL="29845" algn="just">
              <a:lnSpc>
                <a:spcPct val="150000"/>
              </a:lnSpc>
              <a:spcBef>
                <a:spcPts val="235"/>
              </a:spcBef>
            </a:pPr>
            <a:r>
              <a:rPr lang="zh-CN" altLang="en-US" sz="3320" dirty="0">
                <a:solidFill>
                  <a:schemeClr val="tx1">
                    <a:lumMod val="75000"/>
                    <a:lumOff val="25000"/>
                  </a:schemeClr>
                </a:solidFill>
                <a:latin typeface="微软雅黑" panose="020B0503020204020204" pitchFamily="34" charset="-122"/>
                <a:ea typeface="微软雅黑" panose="020B0503020204020204" pitchFamily="34" charset="-122"/>
              </a:rPr>
              <a:t>根据</a:t>
            </a:r>
            <a:r>
              <a:rPr lang="en-GB" altLang="zh-CN" sz="3320" dirty="0">
                <a:solidFill>
                  <a:schemeClr val="tx1">
                    <a:lumMod val="75000"/>
                    <a:lumOff val="25000"/>
                  </a:schemeClr>
                </a:solidFill>
                <a:latin typeface="微软雅黑" panose="020B0503020204020204" pitchFamily="34" charset="-122"/>
                <a:ea typeface="微软雅黑" panose="020B0503020204020204" pitchFamily="34" charset="-122"/>
              </a:rPr>
              <a:t>Statista</a:t>
            </a:r>
            <a:r>
              <a:rPr lang="zh-CN" altLang="en-US" sz="3320" dirty="0">
                <a:solidFill>
                  <a:schemeClr val="tx1">
                    <a:lumMod val="75000"/>
                    <a:lumOff val="25000"/>
                  </a:schemeClr>
                </a:solidFill>
                <a:latin typeface="微软雅黑" panose="020B0503020204020204" pitchFamily="34" charset="-122"/>
                <a:ea typeface="微软雅黑" panose="020B0503020204020204" pitchFamily="34" charset="-122"/>
              </a:rPr>
              <a:t>数据，</a:t>
            </a:r>
            <a:r>
              <a:rPr lang="en-US" altLang="zh-CN" sz="3320" dirty="0">
                <a:solidFill>
                  <a:schemeClr val="tx1">
                    <a:lumMod val="75000"/>
                    <a:lumOff val="25000"/>
                  </a:schemeClr>
                </a:solidFill>
                <a:latin typeface="微软雅黑" panose="020B0503020204020204" pitchFamily="34" charset="-122"/>
                <a:ea typeface="微软雅黑" panose="020B0503020204020204" pitchFamily="34" charset="-122"/>
              </a:rPr>
              <a:t>2021</a:t>
            </a:r>
            <a:r>
              <a:rPr lang="zh-CN" altLang="en-US" sz="3320" dirty="0">
                <a:solidFill>
                  <a:schemeClr val="tx1">
                    <a:lumMod val="75000"/>
                    <a:lumOff val="25000"/>
                  </a:schemeClr>
                </a:solidFill>
                <a:latin typeface="微软雅黑" panose="020B0503020204020204" pitchFamily="34" charset="-122"/>
                <a:ea typeface="微软雅黑" panose="020B0503020204020204" pitchFamily="34" charset="-122"/>
              </a:rPr>
              <a:t>年日本电商总收入是</a:t>
            </a:r>
            <a:r>
              <a:rPr lang="en-US" altLang="zh-CN" sz="3320" dirty="0">
                <a:solidFill>
                  <a:schemeClr val="tx1">
                    <a:lumMod val="75000"/>
                    <a:lumOff val="25000"/>
                  </a:schemeClr>
                </a:solidFill>
                <a:latin typeface="微软雅黑" panose="020B0503020204020204" pitchFamily="34" charset="-122"/>
                <a:ea typeface="微软雅黑" panose="020B0503020204020204" pitchFamily="34" charset="-122"/>
              </a:rPr>
              <a:t>1120</a:t>
            </a:r>
            <a:r>
              <a:rPr lang="zh-CN" altLang="en-US" sz="3320" dirty="0">
                <a:solidFill>
                  <a:schemeClr val="tx1">
                    <a:lumMod val="75000"/>
                    <a:lumOff val="25000"/>
                  </a:schemeClr>
                </a:solidFill>
                <a:latin typeface="微软雅黑" panose="020B0503020204020204" pitchFamily="34" charset="-122"/>
                <a:ea typeface="微软雅黑" panose="020B0503020204020204" pitchFamily="34" charset="-122"/>
              </a:rPr>
              <a:t>亿美元，预计到 </a:t>
            </a:r>
            <a:r>
              <a:rPr lang="en-US" altLang="zh-CN" sz="3320" dirty="0">
                <a:solidFill>
                  <a:schemeClr val="tx1">
                    <a:lumMod val="75000"/>
                    <a:lumOff val="25000"/>
                  </a:schemeClr>
                </a:solidFill>
                <a:latin typeface="微软雅黑" panose="020B0503020204020204" pitchFamily="34" charset="-122"/>
                <a:ea typeface="微软雅黑" panose="020B0503020204020204" pitchFamily="34" charset="-122"/>
              </a:rPr>
              <a:t>2025</a:t>
            </a:r>
            <a:r>
              <a:rPr lang="zh-CN" altLang="en-US" sz="3320" dirty="0">
                <a:solidFill>
                  <a:schemeClr val="tx1">
                    <a:lumMod val="75000"/>
                    <a:lumOff val="25000"/>
                  </a:schemeClr>
                </a:solidFill>
                <a:latin typeface="微软雅黑" panose="020B0503020204020204" pitchFamily="34" charset="-122"/>
                <a:ea typeface="微软雅黑" panose="020B0503020204020204" pitchFamily="34" charset="-122"/>
              </a:rPr>
              <a:t>年将达到</a:t>
            </a:r>
            <a:r>
              <a:rPr lang="en-US" altLang="zh-CN" sz="3320" dirty="0">
                <a:solidFill>
                  <a:schemeClr val="tx1">
                    <a:lumMod val="75000"/>
                    <a:lumOff val="25000"/>
                  </a:schemeClr>
                </a:solidFill>
                <a:latin typeface="微软雅黑" panose="020B0503020204020204" pitchFamily="34" charset="-122"/>
                <a:ea typeface="微软雅黑" panose="020B0503020204020204" pitchFamily="34" charset="-122"/>
              </a:rPr>
              <a:t>1430 </a:t>
            </a:r>
            <a:r>
              <a:rPr lang="zh-CN" altLang="en-US" sz="3320" dirty="0">
                <a:solidFill>
                  <a:schemeClr val="tx1">
                    <a:lumMod val="75000"/>
                    <a:lumOff val="25000"/>
                  </a:schemeClr>
                </a:solidFill>
                <a:latin typeface="微软雅黑" panose="020B0503020204020204" pitchFamily="34" charset="-122"/>
                <a:ea typeface="微软雅黑" panose="020B0503020204020204" pitchFamily="34" charset="-122"/>
              </a:rPr>
              <a:t>亿美元，韩国全年在线收入为</a:t>
            </a:r>
            <a:r>
              <a:rPr lang="en-US" altLang="zh-CN" sz="3320" dirty="0">
                <a:solidFill>
                  <a:schemeClr val="tx1">
                    <a:lumMod val="75000"/>
                    <a:lumOff val="25000"/>
                  </a:schemeClr>
                </a:solidFill>
                <a:latin typeface="微软雅黑" panose="020B0503020204020204" pitchFamily="34" charset="-122"/>
                <a:ea typeface="微软雅黑" panose="020B0503020204020204" pitchFamily="34" charset="-122"/>
              </a:rPr>
              <a:t>920</a:t>
            </a:r>
            <a:r>
              <a:rPr lang="zh-CN" altLang="en-US" sz="3320" dirty="0">
                <a:solidFill>
                  <a:schemeClr val="tx1">
                    <a:lumMod val="75000"/>
                    <a:lumOff val="25000"/>
                  </a:schemeClr>
                </a:solidFill>
                <a:latin typeface="微软雅黑" panose="020B0503020204020204" pitchFamily="34" charset="-122"/>
                <a:ea typeface="微软雅黑" panose="020B0503020204020204" pitchFamily="34" charset="-122"/>
              </a:rPr>
              <a:t>亿美元，增长了</a:t>
            </a:r>
            <a:r>
              <a:rPr lang="en-US" altLang="zh-CN" sz="3320" dirty="0">
                <a:solidFill>
                  <a:schemeClr val="tx1">
                    <a:lumMod val="75000"/>
                    <a:lumOff val="25000"/>
                  </a:schemeClr>
                </a:solidFill>
                <a:latin typeface="微软雅黑" panose="020B0503020204020204" pitchFamily="34" charset="-122"/>
                <a:ea typeface="微软雅黑" panose="020B0503020204020204" pitchFamily="34" charset="-122"/>
              </a:rPr>
              <a:t>14%</a:t>
            </a:r>
            <a:r>
              <a:rPr lang="zh-CN" altLang="en-US" sz="3320" dirty="0">
                <a:solidFill>
                  <a:schemeClr val="tx1">
                    <a:lumMod val="75000"/>
                    <a:lumOff val="25000"/>
                  </a:schemeClr>
                </a:solidFill>
                <a:latin typeface="微软雅黑" panose="020B0503020204020204" pitchFamily="34" charset="-122"/>
                <a:ea typeface="微软雅黑" panose="020B0503020204020204" pitchFamily="34" charset="-122"/>
              </a:rPr>
              <a:t>。日韩地区经济发达，数字化程度高，由于与中国相邻物流优势明显，已成为中国卖家出海亚洲的重要市场，与此同时，小语种营销、供应链及本土化运营也是顺利进入日韩市场实现增长的关键。</a:t>
            </a:r>
          </a:p>
        </p:txBody>
      </p:sp>
      <p:sp>
        <p:nvSpPr>
          <p:cNvPr id="5" name="五边形 4"/>
          <p:cNvSpPr/>
          <p:nvPr/>
        </p:nvSpPr>
        <p:spPr>
          <a:xfrm rot="10800000">
            <a:off x="30051327" y="3548729"/>
            <a:ext cx="655863" cy="1133861"/>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4265" dirty="0"/>
          </a:p>
        </p:txBody>
      </p:sp>
      <p:sp>
        <p:nvSpPr>
          <p:cNvPr id="7" name="标题 9"/>
          <p:cNvSpPr txBox="1"/>
          <p:nvPr/>
        </p:nvSpPr>
        <p:spPr>
          <a:xfrm>
            <a:off x="3891571" y="1189126"/>
            <a:ext cx="21233263" cy="15321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5690" b="1" dirty="0">
                <a:solidFill>
                  <a:srgbClr val="4472C5"/>
                </a:solidFill>
                <a:latin typeface="微软雅黑" panose="020B0503020204020204" pitchFamily="34" charset="-122"/>
                <a:ea typeface="微软雅黑" panose="020B0503020204020204" pitchFamily="34" charset="-122"/>
              </a:rPr>
              <a:t>主要市场特征 </a:t>
            </a:r>
            <a:r>
              <a:rPr lang="en-US" altLang="zh-CN" sz="5690" b="1" dirty="0">
                <a:solidFill>
                  <a:srgbClr val="4472C5"/>
                </a:solidFill>
                <a:latin typeface="微软雅黑" panose="020B0503020204020204" pitchFamily="34" charset="-122"/>
                <a:ea typeface="微软雅黑" panose="020B0503020204020204" pitchFamily="34" charset="-122"/>
              </a:rPr>
              <a:t>– </a:t>
            </a:r>
            <a:r>
              <a:rPr lang="zh-CN" altLang="en-US" sz="5690" b="1" dirty="0">
                <a:solidFill>
                  <a:srgbClr val="4472C5"/>
                </a:solidFill>
                <a:latin typeface="微软雅黑" panose="020B0503020204020204" pitchFamily="34" charset="-122"/>
                <a:ea typeface="微软雅黑" panose="020B0503020204020204" pitchFamily="34" charset="-122"/>
              </a:rPr>
              <a:t>日韩地区：与中国相邻的物流优势明显</a:t>
            </a:r>
          </a:p>
        </p:txBody>
      </p:sp>
      <p:sp>
        <p:nvSpPr>
          <p:cNvPr id="4" name="内容占位符 2"/>
          <p:cNvSpPr>
            <a:spLocks noChangeArrowheads="1"/>
          </p:cNvSpPr>
          <p:nvPr/>
        </p:nvSpPr>
        <p:spPr bwMode="auto">
          <a:xfrm>
            <a:off x="19117436" y="5265582"/>
            <a:ext cx="5066168" cy="1147236"/>
          </a:xfrm>
          <a:prstGeom prst="rect">
            <a:avLst/>
          </a:prstGeom>
          <a:noFill/>
          <a:ln w="9525">
            <a:noFill/>
            <a:miter lim="800000"/>
          </a:ln>
        </p:spPr>
        <p:txBody>
          <a:bodyPr/>
          <a:lstStyle/>
          <a:p>
            <a:pPr algn="ctr">
              <a:lnSpc>
                <a:spcPct val="150000"/>
              </a:lnSpc>
              <a:spcBef>
                <a:spcPts val="2370"/>
              </a:spcBef>
            </a:pPr>
            <a:r>
              <a:rPr lang="zh-CN" altLang="en-US" sz="2845" b="1" dirty="0">
                <a:solidFill>
                  <a:schemeClr val="bg1"/>
                </a:solidFill>
                <a:latin typeface="微软雅黑" panose="020B0503020204020204" pitchFamily="34" charset="-122"/>
                <a:ea typeface="微软雅黑" panose="020B0503020204020204" pitchFamily="34" charset="-122"/>
              </a:rPr>
              <a:t>韩国</a:t>
            </a:r>
          </a:p>
        </p:txBody>
      </p:sp>
      <p:sp>
        <p:nvSpPr>
          <p:cNvPr id="6" name="文本框 5"/>
          <p:cNvSpPr txBox="1"/>
          <p:nvPr/>
        </p:nvSpPr>
        <p:spPr>
          <a:xfrm>
            <a:off x="3918620" y="15139349"/>
            <a:ext cx="8807668" cy="457176"/>
          </a:xfrm>
          <a:prstGeom prst="rect">
            <a:avLst/>
          </a:prstGeom>
          <a:noFill/>
        </p:spPr>
        <p:txBody>
          <a:bodyPr wrap="square" rtlCol="0">
            <a:spAutoFit/>
          </a:bodyPr>
          <a:lstStyle/>
          <a:p>
            <a:r>
              <a:rPr kumimoji="1" lang="zh-CN" altLang="en-US" sz="2370" dirty="0">
                <a:solidFill>
                  <a:schemeClr val="tx1">
                    <a:lumMod val="50000"/>
                    <a:lumOff val="50000"/>
                  </a:schemeClr>
                </a:solidFill>
                <a:latin typeface="微软雅黑" panose="020B0503020204020204" pitchFamily="34" charset="-122"/>
                <a:ea typeface="微软雅黑" panose="020B0503020204020204" pitchFamily="34" charset="-122"/>
              </a:rPr>
              <a:t>数据来源：</a:t>
            </a:r>
            <a:r>
              <a:rPr kumimoji="1" lang="en-GB" altLang="zh-CN" sz="2370" dirty="0">
                <a:solidFill>
                  <a:schemeClr val="tx1">
                    <a:lumMod val="50000"/>
                    <a:lumOff val="50000"/>
                  </a:schemeClr>
                </a:solidFill>
                <a:latin typeface="微软雅黑" panose="020B0503020204020204" pitchFamily="34" charset="-122"/>
                <a:ea typeface="微软雅黑" panose="020B0503020204020204" pitchFamily="34" charset="-122"/>
              </a:rPr>
              <a:t>Statista</a:t>
            </a:r>
          </a:p>
        </p:txBody>
      </p:sp>
    </p:spTree>
    <p:custDataLst>
      <p:tags r:id="rId1"/>
    </p:custDataLst>
    <p:extLst>
      <p:ext uri="{BB962C8B-B14F-4D97-AF65-F5344CB8AC3E}">
        <p14:creationId xmlns:p14="http://schemas.microsoft.com/office/powerpoint/2010/main" val="1841020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BEBA8EAE-BF5A-486C-A8C5-ECC9F3942E4B}">
                <a14:imgProps xmlns:a14="http://schemas.microsoft.com/office/drawing/2010/main">
                  <a14:imgLayer r:embed="rId5">
                    <a14:imgEffect>
                      <a14:artisticPencilSketch/>
                    </a14:imgEffect>
                  </a14:imgLayer>
                </a14:imgProps>
              </a:ext>
            </a:extLst>
          </a:blip>
          <a:stretch>
            <a:fillRect/>
          </a:stretch>
        </p:blipFill>
        <p:spPr>
          <a:xfrm>
            <a:off x="5174501" y="7869460"/>
            <a:ext cx="2388206" cy="2182575"/>
          </a:xfrm>
          <a:prstGeom prst="rect">
            <a:avLst/>
          </a:prstGeom>
        </p:spPr>
      </p:pic>
      <p:grpSp>
        <p:nvGrpSpPr>
          <p:cNvPr id="6" name="组合 5"/>
          <p:cNvGrpSpPr/>
          <p:nvPr/>
        </p:nvGrpSpPr>
        <p:grpSpPr>
          <a:xfrm>
            <a:off x="2576657" y="932928"/>
            <a:ext cx="1051369" cy="1192306"/>
            <a:chOff x="296" y="268"/>
            <a:chExt cx="627" cy="711"/>
          </a:xfrm>
        </p:grpSpPr>
        <p:sp>
          <p:nvSpPr>
            <p:cNvPr id="7" name="Freeform 5"/>
            <p:cNvSpPr/>
            <p:nvPr userDrawn="1"/>
          </p:nvSpPr>
          <p:spPr bwMode="auto">
            <a:xfrm>
              <a:off x="296" y="268"/>
              <a:ext cx="627" cy="711"/>
            </a:xfrm>
            <a:custGeom>
              <a:avLst/>
              <a:gdLst>
                <a:gd name="T0" fmla="*/ 53 w 435"/>
                <a:gd name="T1" fmla="*/ 486 h 492"/>
                <a:gd name="T2" fmla="*/ 18 w 435"/>
                <a:gd name="T3" fmla="*/ 486 h 492"/>
                <a:gd name="T4" fmla="*/ 0 w 435"/>
                <a:gd name="T5" fmla="*/ 456 h 492"/>
                <a:gd name="T6" fmla="*/ 0 w 435"/>
                <a:gd name="T7" fmla="*/ 36 h 492"/>
                <a:gd name="T8" fmla="*/ 18 w 435"/>
                <a:gd name="T9" fmla="*/ 6 h 492"/>
                <a:gd name="T10" fmla="*/ 53 w 435"/>
                <a:gd name="T11" fmla="*/ 6 h 492"/>
                <a:gd name="T12" fmla="*/ 418 w 435"/>
                <a:gd name="T13" fmla="*/ 216 h 492"/>
                <a:gd name="T14" fmla="*/ 435 w 435"/>
                <a:gd name="T15" fmla="*/ 246 h 492"/>
                <a:gd name="T16" fmla="*/ 418 w 435"/>
                <a:gd name="T17" fmla="*/ 276 h 492"/>
                <a:gd name="T18" fmla="*/ 53 w 435"/>
                <a:gd name="T19" fmla="*/ 48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92">
                  <a:moveTo>
                    <a:pt x="53" y="486"/>
                  </a:moveTo>
                  <a:cubicBezTo>
                    <a:pt x="42" y="492"/>
                    <a:pt x="29" y="492"/>
                    <a:pt x="18" y="486"/>
                  </a:cubicBezTo>
                  <a:cubicBezTo>
                    <a:pt x="7" y="480"/>
                    <a:pt x="0" y="468"/>
                    <a:pt x="0" y="456"/>
                  </a:cubicBezTo>
                  <a:cubicBezTo>
                    <a:pt x="0" y="36"/>
                    <a:pt x="0" y="36"/>
                    <a:pt x="0" y="36"/>
                  </a:cubicBezTo>
                  <a:cubicBezTo>
                    <a:pt x="0" y="24"/>
                    <a:pt x="7" y="12"/>
                    <a:pt x="18" y="6"/>
                  </a:cubicBezTo>
                  <a:cubicBezTo>
                    <a:pt x="29" y="0"/>
                    <a:pt x="42" y="0"/>
                    <a:pt x="53" y="6"/>
                  </a:cubicBezTo>
                  <a:cubicBezTo>
                    <a:pt x="418" y="216"/>
                    <a:pt x="418" y="216"/>
                    <a:pt x="418" y="216"/>
                  </a:cubicBezTo>
                  <a:cubicBezTo>
                    <a:pt x="429" y="222"/>
                    <a:pt x="435" y="233"/>
                    <a:pt x="435" y="246"/>
                  </a:cubicBezTo>
                  <a:cubicBezTo>
                    <a:pt x="435" y="258"/>
                    <a:pt x="429" y="270"/>
                    <a:pt x="418" y="276"/>
                  </a:cubicBezTo>
                  <a:cubicBezTo>
                    <a:pt x="53" y="486"/>
                    <a:pt x="53" y="486"/>
                    <a:pt x="53" y="486"/>
                  </a:cubicBezTo>
                </a:path>
              </a:pathLst>
            </a:custGeom>
            <a:solidFill>
              <a:srgbClr val="4472C5"/>
            </a:solidFill>
            <a:ln>
              <a:noFill/>
            </a:ln>
            <a:extLst>
              <a:ext uri="{91240B29-F687-4F45-9708-019B960494DF}">
                <a14:hiddenLine xmlns:a14="http://schemas.microsoft.com/office/drawing/2010/main" w="9525">
                  <a:solidFill>
                    <a:srgbClr val="000000"/>
                  </a:solidFill>
                  <a:round/>
                </a14:hiddenLine>
              </a:ext>
            </a:extLst>
          </p:spPr>
          <p:txBody>
            <a:bodyPr vert="horz" wrap="square" lIns="216768" tIns="108384" rIns="216768" bIns="108384" numCol="1" anchor="t" anchorCtr="0" compatLnSpc="1"/>
            <a:lstStyle/>
            <a:p>
              <a:endParaRPr lang="zh-CN" altLang="en-US" sz="4265">
                <a:latin typeface="inpin heiti" panose="00000500000000000000" pitchFamily="2" charset="-122"/>
                <a:ea typeface="inpin heiti" panose="00000500000000000000" pitchFamily="2" charset="-122"/>
                <a:sym typeface="inpin heiti" panose="00000500000000000000" pitchFamily="2" charset="-122"/>
              </a:endParaRPr>
            </a:p>
          </p:txBody>
        </p:sp>
        <p:sp>
          <p:nvSpPr>
            <p:cNvPr id="8" name="Freeform 5"/>
            <p:cNvSpPr/>
            <p:nvPr userDrawn="1"/>
          </p:nvSpPr>
          <p:spPr bwMode="auto">
            <a:xfrm>
              <a:off x="534" y="537"/>
              <a:ext cx="389" cy="442"/>
            </a:xfrm>
            <a:custGeom>
              <a:avLst/>
              <a:gdLst>
                <a:gd name="T0" fmla="*/ 53 w 435"/>
                <a:gd name="T1" fmla="*/ 486 h 492"/>
                <a:gd name="T2" fmla="*/ 18 w 435"/>
                <a:gd name="T3" fmla="*/ 486 h 492"/>
                <a:gd name="T4" fmla="*/ 0 w 435"/>
                <a:gd name="T5" fmla="*/ 456 h 492"/>
                <a:gd name="T6" fmla="*/ 0 w 435"/>
                <a:gd name="T7" fmla="*/ 36 h 492"/>
                <a:gd name="T8" fmla="*/ 18 w 435"/>
                <a:gd name="T9" fmla="*/ 6 h 492"/>
                <a:gd name="T10" fmla="*/ 53 w 435"/>
                <a:gd name="T11" fmla="*/ 6 h 492"/>
                <a:gd name="T12" fmla="*/ 418 w 435"/>
                <a:gd name="T13" fmla="*/ 216 h 492"/>
                <a:gd name="T14" fmla="*/ 435 w 435"/>
                <a:gd name="T15" fmla="*/ 246 h 492"/>
                <a:gd name="T16" fmla="*/ 418 w 435"/>
                <a:gd name="T17" fmla="*/ 276 h 492"/>
                <a:gd name="T18" fmla="*/ 53 w 435"/>
                <a:gd name="T19" fmla="*/ 48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92">
                  <a:moveTo>
                    <a:pt x="53" y="486"/>
                  </a:moveTo>
                  <a:cubicBezTo>
                    <a:pt x="42" y="492"/>
                    <a:pt x="29" y="492"/>
                    <a:pt x="18" y="486"/>
                  </a:cubicBezTo>
                  <a:cubicBezTo>
                    <a:pt x="7" y="480"/>
                    <a:pt x="0" y="468"/>
                    <a:pt x="0" y="456"/>
                  </a:cubicBezTo>
                  <a:cubicBezTo>
                    <a:pt x="0" y="36"/>
                    <a:pt x="0" y="36"/>
                    <a:pt x="0" y="36"/>
                  </a:cubicBezTo>
                  <a:cubicBezTo>
                    <a:pt x="0" y="24"/>
                    <a:pt x="7" y="12"/>
                    <a:pt x="18" y="6"/>
                  </a:cubicBezTo>
                  <a:cubicBezTo>
                    <a:pt x="29" y="0"/>
                    <a:pt x="42" y="0"/>
                    <a:pt x="53" y="6"/>
                  </a:cubicBezTo>
                  <a:cubicBezTo>
                    <a:pt x="418" y="216"/>
                    <a:pt x="418" y="216"/>
                    <a:pt x="418" y="216"/>
                  </a:cubicBezTo>
                  <a:cubicBezTo>
                    <a:pt x="429" y="222"/>
                    <a:pt x="435" y="233"/>
                    <a:pt x="435" y="246"/>
                  </a:cubicBezTo>
                  <a:cubicBezTo>
                    <a:pt x="435" y="258"/>
                    <a:pt x="429" y="270"/>
                    <a:pt x="418" y="276"/>
                  </a:cubicBezTo>
                  <a:cubicBezTo>
                    <a:pt x="53" y="486"/>
                    <a:pt x="53" y="486"/>
                    <a:pt x="53" y="48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216768" tIns="108384" rIns="216768" bIns="108384" numCol="1" anchor="t" anchorCtr="0" compatLnSpc="1"/>
            <a:lstStyle/>
            <a:p>
              <a:endParaRPr lang="zh-CN" altLang="en-US" sz="4265">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165" name="object 52"/>
          <p:cNvSpPr txBox="1"/>
          <p:nvPr/>
        </p:nvSpPr>
        <p:spPr>
          <a:xfrm>
            <a:off x="13214993" y="6279464"/>
            <a:ext cx="6638901" cy="592854"/>
          </a:xfrm>
          <a:prstGeom prst="rect">
            <a:avLst/>
          </a:prstGeom>
        </p:spPr>
        <p:txBody>
          <a:bodyPr vert="horz" wrap="square" lIns="0" tIns="153542" rIns="0" bIns="0" rtlCol="0">
            <a:spAutoFit/>
          </a:bodyPr>
          <a:lstStyle/>
          <a:p>
            <a:pPr>
              <a:spcBef>
                <a:spcPts val="1205"/>
              </a:spcBef>
            </a:pPr>
            <a:r>
              <a:rPr lang="zh-CN" altLang="en-US" sz="2845"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交付效率和质量优先</a:t>
            </a:r>
            <a:endParaRPr lang="en-US" altLang="zh-CN" sz="2845"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0" name="object 45"/>
          <p:cNvSpPr/>
          <p:nvPr/>
        </p:nvSpPr>
        <p:spPr>
          <a:xfrm>
            <a:off x="3490048" y="5187470"/>
            <a:ext cx="6990763" cy="941864"/>
          </a:xfrm>
          <a:custGeom>
            <a:avLst/>
            <a:gdLst/>
            <a:ahLst/>
            <a:cxnLst/>
            <a:rect l="l" t="t" r="r" b="b"/>
            <a:pathLst>
              <a:path w="2402204" h="336550">
                <a:moveTo>
                  <a:pt x="2233769" y="0"/>
                </a:moveTo>
                <a:lnTo>
                  <a:pt x="168192" y="0"/>
                </a:lnTo>
                <a:lnTo>
                  <a:pt x="123480" y="6008"/>
                </a:lnTo>
                <a:lnTo>
                  <a:pt x="83302" y="22963"/>
                </a:lnTo>
                <a:lnTo>
                  <a:pt x="49262" y="49262"/>
                </a:lnTo>
                <a:lnTo>
                  <a:pt x="22963" y="83303"/>
                </a:lnTo>
                <a:lnTo>
                  <a:pt x="6007" y="123481"/>
                </a:lnTo>
                <a:lnTo>
                  <a:pt x="0" y="168193"/>
                </a:lnTo>
                <a:lnTo>
                  <a:pt x="6007" y="212905"/>
                </a:lnTo>
                <a:lnTo>
                  <a:pt x="22963" y="253083"/>
                </a:lnTo>
                <a:lnTo>
                  <a:pt x="49262" y="287123"/>
                </a:lnTo>
                <a:lnTo>
                  <a:pt x="83302" y="313422"/>
                </a:lnTo>
                <a:lnTo>
                  <a:pt x="123480" y="330378"/>
                </a:lnTo>
                <a:lnTo>
                  <a:pt x="168192" y="336386"/>
                </a:lnTo>
                <a:lnTo>
                  <a:pt x="2233769" y="336386"/>
                </a:lnTo>
                <a:lnTo>
                  <a:pt x="2278481" y="330378"/>
                </a:lnTo>
                <a:lnTo>
                  <a:pt x="2318659" y="313422"/>
                </a:lnTo>
                <a:lnTo>
                  <a:pt x="2352699" y="287123"/>
                </a:lnTo>
                <a:lnTo>
                  <a:pt x="2378998" y="253083"/>
                </a:lnTo>
                <a:lnTo>
                  <a:pt x="2395954" y="212905"/>
                </a:lnTo>
                <a:lnTo>
                  <a:pt x="2401962" y="168193"/>
                </a:lnTo>
                <a:lnTo>
                  <a:pt x="2395954" y="123481"/>
                </a:lnTo>
                <a:lnTo>
                  <a:pt x="2378998" y="83303"/>
                </a:lnTo>
                <a:lnTo>
                  <a:pt x="2352699" y="49262"/>
                </a:lnTo>
                <a:lnTo>
                  <a:pt x="2318659" y="22963"/>
                </a:lnTo>
                <a:lnTo>
                  <a:pt x="2278481" y="6008"/>
                </a:lnTo>
                <a:lnTo>
                  <a:pt x="2233769" y="0"/>
                </a:lnTo>
                <a:close/>
              </a:path>
            </a:pathLst>
          </a:custGeom>
          <a:solidFill>
            <a:srgbClr val="FFC000"/>
          </a:solidFill>
        </p:spPr>
        <p:txBody>
          <a:bodyPr wrap="square" lIns="0" tIns="0" rIns="0" bIns="0" rtlCol="0"/>
          <a:lstStyle/>
          <a:p>
            <a:endParaRPr sz="2845" dirty="0"/>
          </a:p>
        </p:txBody>
      </p:sp>
      <p:sp>
        <p:nvSpPr>
          <p:cNvPr id="179" name="文本框 178"/>
          <p:cNvSpPr txBox="1"/>
          <p:nvPr/>
        </p:nvSpPr>
        <p:spPr>
          <a:xfrm>
            <a:off x="2891682" y="5350924"/>
            <a:ext cx="7667437" cy="530145"/>
          </a:xfrm>
          <a:prstGeom prst="rect">
            <a:avLst/>
          </a:prstGeom>
          <a:noFill/>
        </p:spPr>
        <p:txBody>
          <a:bodyPr wrap="square">
            <a:spAutoFit/>
          </a:bodyPr>
          <a:lstStyle/>
          <a:p>
            <a:pPr algn="ctr"/>
            <a:r>
              <a:rPr lang="en-US" altLang="zh-CN" sz="2845" b="1" dirty="0">
                <a:solidFill>
                  <a:schemeClr val="bg1"/>
                </a:solidFill>
                <a:latin typeface="微软雅黑" panose="020B0503020204020204" pitchFamily="34" charset="-122"/>
                <a:ea typeface="微软雅黑" panose="020B0503020204020204" pitchFamily="34" charset="-122"/>
              </a:rPr>
              <a:t>2025E</a:t>
            </a:r>
            <a:r>
              <a:rPr lang="zh-CN" altLang="en-US" sz="2845" b="1" dirty="0">
                <a:solidFill>
                  <a:schemeClr val="bg1"/>
                </a:solidFill>
                <a:latin typeface="微软雅黑" panose="020B0503020204020204" pitchFamily="34" charset="-122"/>
                <a:ea typeface="微软雅黑" panose="020B0503020204020204" pitchFamily="34" charset="-122"/>
              </a:rPr>
              <a:t>欧洲电商主要国家市场份额</a:t>
            </a:r>
          </a:p>
        </p:txBody>
      </p:sp>
      <p:sp>
        <p:nvSpPr>
          <p:cNvPr id="182" name="圆角矩形 1"/>
          <p:cNvSpPr/>
          <p:nvPr/>
        </p:nvSpPr>
        <p:spPr>
          <a:xfrm>
            <a:off x="3249799" y="12349075"/>
            <a:ext cx="7667437" cy="2362959"/>
          </a:xfrm>
          <a:prstGeom prst="roundRect">
            <a:avLst/>
          </a:prstGeom>
          <a:noFill/>
          <a:ln>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6400" indent="-406400" defTabSz="2167890">
              <a:lnSpc>
                <a:spcPct val="120000"/>
              </a:lnSpc>
              <a:buFont typeface="Arial" panose="020B0604020202020204" pitchFamily="34" charset="0"/>
              <a:buChar char="•"/>
              <a:defRPr/>
            </a:pPr>
            <a:r>
              <a:rPr lang="en-US" altLang="zh-CN" sz="2490" b="1" dirty="0">
                <a:solidFill>
                  <a:schemeClr val="tx1">
                    <a:lumMod val="50000"/>
                    <a:lumOff val="50000"/>
                  </a:schemeClr>
                </a:solidFill>
                <a:latin typeface="微软雅黑" panose="020B0503020204020204" pitchFamily="34" charset="-122"/>
                <a:ea typeface="微软雅黑" panose="020B0503020204020204" pitchFamily="34" charset="-122"/>
              </a:rPr>
              <a:t>2021</a:t>
            </a:r>
            <a:r>
              <a:rPr lang="zh-CN" altLang="en-US" sz="2490" b="1" dirty="0">
                <a:solidFill>
                  <a:schemeClr val="tx1">
                    <a:lumMod val="50000"/>
                    <a:lumOff val="50000"/>
                  </a:schemeClr>
                </a:solidFill>
                <a:latin typeface="微软雅黑" panose="020B0503020204020204" pitchFamily="34" charset="-122"/>
                <a:ea typeface="微软雅黑" panose="020B0503020204020204" pitchFamily="34" charset="-122"/>
              </a:rPr>
              <a:t>年欧洲</a:t>
            </a:r>
            <a:r>
              <a:rPr lang="en-US" altLang="zh-CN" sz="2490" b="1" dirty="0">
                <a:solidFill>
                  <a:schemeClr val="tx1">
                    <a:lumMod val="50000"/>
                    <a:lumOff val="50000"/>
                  </a:schemeClr>
                </a:solidFill>
                <a:latin typeface="微软雅黑" panose="020B0503020204020204" pitchFamily="34" charset="-122"/>
                <a:ea typeface="微软雅黑" panose="020B0503020204020204" pitchFamily="34" charset="-122"/>
              </a:rPr>
              <a:t>GDP: 18333</a:t>
            </a:r>
            <a:r>
              <a:rPr lang="zh-CN" altLang="en-US" sz="2490" b="1" dirty="0">
                <a:solidFill>
                  <a:schemeClr val="tx1">
                    <a:lumMod val="50000"/>
                    <a:lumOff val="50000"/>
                  </a:schemeClr>
                </a:solidFill>
                <a:latin typeface="微软雅黑" panose="020B0503020204020204" pitchFamily="34" charset="-122"/>
                <a:ea typeface="微软雅黑" panose="020B0503020204020204" pitchFamily="34" charset="-122"/>
              </a:rPr>
              <a:t>亿欧元</a:t>
            </a:r>
            <a:endParaRPr lang="en-US" altLang="zh-CN" sz="2490" b="1" dirty="0">
              <a:solidFill>
                <a:schemeClr val="tx1">
                  <a:lumMod val="50000"/>
                  <a:lumOff val="50000"/>
                </a:schemeClr>
              </a:solidFill>
              <a:latin typeface="微软雅黑" panose="020B0503020204020204" pitchFamily="34" charset="-122"/>
              <a:ea typeface="微软雅黑" panose="020B0503020204020204" pitchFamily="34" charset="-122"/>
            </a:endParaRPr>
          </a:p>
          <a:p>
            <a:pPr marL="406400" indent="-406400" defTabSz="2167890">
              <a:lnSpc>
                <a:spcPct val="120000"/>
              </a:lnSpc>
              <a:buFont typeface="Arial" panose="020B0604020202020204" pitchFamily="34" charset="0"/>
              <a:buChar char="•"/>
              <a:defRPr/>
            </a:pPr>
            <a:r>
              <a:rPr lang="en-US" altLang="zh-CN" sz="2490" b="1" dirty="0">
                <a:solidFill>
                  <a:schemeClr val="tx1">
                    <a:lumMod val="50000"/>
                    <a:lumOff val="50000"/>
                  </a:schemeClr>
                </a:solidFill>
                <a:latin typeface="微软雅黑" panose="020B0503020204020204" pitchFamily="34" charset="-122"/>
                <a:ea typeface="微软雅黑" panose="020B0503020204020204" pitchFamily="34" charset="-122"/>
              </a:rPr>
              <a:t>2021</a:t>
            </a:r>
            <a:r>
              <a:rPr lang="zh-CN" altLang="en-US" sz="2490" b="1" dirty="0">
                <a:solidFill>
                  <a:schemeClr val="tx1">
                    <a:lumMod val="50000"/>
                    <a:lumOff val="50000"/>
                  </a:schemeClr>
                </a:solidFill>
                <a:latin typeface="微软雅黑" panose="020B0503020204020204" pitchFamily="34" charset="-122"/>
                <a:ea typeface="微软雅黑" panose="020B0503020204020204" pitchFamily="34" charset="-122"/>
              </a:rPr>
              <a:t>欧洲总人口：</a:t>
            </a:r>
            <a:r>
              <a:rPr lang="en-US" altLang="zh-CN" sz="2490" b="1" dirty="0">
                <a:solidFill>
                  <a:schemeClr val="tx1">
                    <a:lumMod val="50000"/>
                    <a:lumOff val="50000"/>
                  </a:schemeClr>
                </a:solidFill>
                <a:latin typeface="微软雅黑" panose="020B0503020204020204" pitchFamily="34" charset="-122"/>
                <a:ea typeface="微软雅黑" panose="020B0503020204020204" pitchFamily="34" charset="-122"/>
              </a:rPr>
              <a:t>7.35</a:t>
            </a:r>
            <a:r>
              <a:rPr lang="zh-CN" altLang="en-US" sz="2490" b="1" dirty="0">
                <a:solidFill>
                  <a:schemeClr val="tx1">
                    <a:lumMod val="50000"/>
                    <a:lumOff val="50000"/>
                  </a:schemeClr>
                </a:solidFill>
                <a:latin typeface="微软雅黑" panose="020B0503020204020204" pitchFamily="34" charset="-122"/>
                <a:ea typeface="微软雅黑" panose="020B0503020204020204" pitchFamily="34" charset="-122"/>
              </a:rPr>
              <a:t>亿</a:t>
            </a:r>
            <a:endParaRPr lang="en-US" altLang="zh-CN" sz="2490" b="1" dirty="0">
              <a:solidFill>
                <a:schemeClr val="tx1">
                  <a:lumMod val="50000"/>
                  <a:lumOff val="50000"/>
                </a:schemeClr>
              </a:solidFill>
              <a:latin typeface="微软雅黑" panose="020B0503020204020204" pitchFamily="34" charset="-122"/>
              <a:ea typeface="微软雅黑" panose="020B0503020204020204" pitchFamily="34" charset="-122"/>
            </a:endParaRPr>
          </a:p>
          <a:p>
            <a:pPr marL="406400" indent="-406400" defTabSz="2167890">
              <a:lnSpc>
                <a:spcPct val="120000"/>
              </a:lnSpc>
              <a:buFont typeface="Arial" panose="020B0604020202020204" pitchFamily="34" charset="0"/>
              <a:buChar char="•"/>
              <a:defRPr/>
            </a:pPr>
            <a:r>
              <a:rPr lang="zh-CN" altLang="en-US" sz="2490" b="1" dirty="0">
                <a:solidFill>
                  <a:schemeClr val="tx1">
                    <a:lumMod val="50000"/>
                    <a:lumOff val="50000"/>
                  </a:schemeClr>
                </a:solidFill>
                <a:latin typeface="微软雅黑" panose="020B0503020204020204" pitchFamily="34" charset="-122"/>
                <a:ea typeface="微软雅黑" panose="020B0503020204020204" pitchFamily="34" charset="-122"/>
              </a:rPr>
              <a:t>互联网渗透率：</a:t>
            </a:r>
            <a:r>
              <a:rPr lang="en-US" altLang="zh-CN" sz="2490" b="1" dirty="0">
                <a:solidFill>
                  <a:schemeClr val="tx1">
                    <a:lumMod val="50000"/>
                    <a:lumOff val="50000"/>
                  </a:schemeClr>
                </a:solidFill>
                <a:latin typeface="微软雅黑" panose="020B0503020204020204" pitchFamily="34" charset="-122"/>
                <a:ea typeface="微软雅黑" panose="020B0503020204020204" pitchFamily="34" charset="-122"/>
              </a:rPr>
              <a:t>89%</a:t>
            </a:r>
          </a:p>
          <a:p>
            <a:pPr marL="406400" indent="-406400" defTabSz="2167890">
              <a:lnSpc>
                <a:spcPct val="120000"/>
              </a:lnSpc>
              <a:buFont typeface="Arial" panose="020B0604020202020204" pitchFamily="34" charset="0"/>
              <a:buChar char="•"/>
              <a:defRPr/>
            </a:pPr>
            <a:r>
              <a:rPr lang="zh-CN" altLang="en-US" sz="2490" b="1" dirty="0">
                <a:solidFill>
                  <a:schemeClr val="tx1">
                    <a:lumMod val="50000"/>
                    <a:lumOff val="50000"/>
                  </a:schemeClr>
                </a:solidFill>
                <a:latin typeface="微软雅黑" panose="020B0503020204020204" pitchFamily="34" charset="-122"/>
                <a:ea typeface="微软雅黑" panose="020B0503020204020204" pitchFamily="34" charset="-122"/>
              </a:rPr>
              <a:t>网民网购渗透率：</a:t>
            </a:r>
            <a:r>
              <a:rPr lang="en-US" altLang="zh-CN" sz="2490" b="1" dirty="0">
                <a:solidFill>
                  <a:schemeClr val="tx1">
                    <a:lumMod val="50000"/>
                    <a:lumOff val="50000"/>
                  </a:schemeClr>
                </a:solidFill>
                <a:latin typeface="微软雅黑" panose="020B0503020204020204" pitchFamily="34" charset="-122"/>
                <a:ea typeface="微软雅黑" panose="020B0503020204020204" pitchFamily="34" charset="-122"/>
              </a:rPr>
              <a:t>73%</a:t>
            </a:r>
          </a:p>
        </p:txBody>
      </p:sp>
      <p:sp>
        <p:nvSpPr>
          <p:cNvPr id="184" name="demographics-of-a-population_31640"/>
          <p:cNvSpPr/>
          <p:nvPr/>
        </p:nvSpPr>
        <p:spPr>
          <a:xfrm>
            <a:off x="8942085" y="13006850"/>
            <a:ext cx="1458975" cy="1167265"/>
          </a:xfrm>
          <a:custGeom>
            <a:avLst/>
            <a:gdLst>
              <a:gd name="connsiteX0" fmla="*/ 217027 w 603461"/>
              <a:gd name="connsiteY0" fmla="*/ 228067 h 366093"/>
              <a:gd name="connsiteX1" fmla="*/ 243090 w 603461"/>
              <a:gd name="connsiteY1" fmla="*/ 240953 h 366093"/>
              <a:gd name="connsiteX2" fmla="*/ 243834 w 603461"/>
              <a:gd name="connsiteY2" fmla="*/ 241944 h 366093"/>
              <a:gd name="connsiteX3" fmla="*/ 244083 w 603461"/>
              <a:gd name="connsiteY3" fmla="*/ 242935 h 366093"/>
              <a:gd name="connsiteX4" fmla="*/ 244331 w 603461"/>
              <a:gd name="connsiteY4" fmla="*/ 243183 h 366093"/>
              <a:gd name="connsiteX5" fmla="*/ 255252 w 603461"/>
              <a:gd name="connsiteY5" fmla="*/ 287044 h 366093"/>
              <a:gd name="connsiteX6" fmla="*/ 251281 w 603461"/>
              <a:gd name="connsiteY6" fmla="*/ 293735 h 366093"/>
              <a:gd name="connsiteX7" fmla="*/ 250040 w 603461"/>
              <a:gd name="connsiteY7" fmla="*/ 293983 h 366093"/>
              <a:gd name="connsiteX8" fmla="*/ 244579 w 603461"/>
              <a:gd name="connsiteY8" fmla="*/ 289770 h 366093"/>
              <a:gd name="connsiteX9" fmla="*/ 234154 w 603461"/>
              <a:gd name="connsiteY9" fmla="*/ 247396 h 366093"/>
              <a:gd name="connsiteX10" fmla="*/ 231176 w 603461"/>
              <a:gd name="connsiteY10" fmla="*/ 273415 h 366093"/>
              <a:gd name="connsiteX11" fmla="*/ 249295 w 603461"/>
              <a:gd name="connsiteY11" fmla="*/ 308603 h 366093"/>
              <a:gd name="connsiteX12" fmla="*/ 231176 w 603461"/>
              <a:gd name="connsiteY12" fmla="*/ 314550 h 366093"/>
              <a:gd name="connsiteX13" fmla="*/ 234899 w 603461"/>
              <a:gd name="connsiteY13" fmla="*/ 358659 h 366093"/>
              <a:gd name="connsiteX14" fmla="*/ 228445 w 603461"/>
              <a:gd name="connsiteY14" fmla="*/ 366093 h 366093"/>
              <a:gd name="connsiteX15" fmla="*/ 227949 w 603461"/>
              <a:gd name="connsiteY15" fmla="*/ 366093 h 366093"/>
              <a:gd name="connsiteX16" fmla="*/ 220999 w 603461"/>
              <a:gd name="connsiteY16" fmla="*/ 359650 h 366093"/>
              <a:gd name="connsiteX17" fmla="*/ 217524 w 603461"/>
              <a:gd name="connsiteY17" fmla="*/ 315541 h 366093"/>
              <a:gd name="connsiteX18" fmla="*/ 217027 w 603461"/>
              <a:gd name="connsiteY18" fmla="*/ 315541 h 366093"/>
              <a:gd name="connsiteX19" fmla="*/ 216283 w 603461"/>
              <a:gd name="connsiteY19" fmla="*/ 315541 h 366093"/>
              <a:gd name="connsiteX20" fmla="*/ 212808 w 603461"/>
              <a:gd name="connsiteY20" fmla="*/ 359650 h 366093"/>
              <a:gd name="connsiteX21" fmla="*/ 205858 w 603461"/>
              <a:gd name="connsiteY21" fmla="*/ 366093 h 366093"/>
              <a:gd name="connsiteX22" fmla="*/ 205361 w 603461"/>
              <a:gd name="connsiteY22" fmla="*/ 366093 h 366093"/>
              <a:gd name="connsiteX23" fmla="*/ 199156 w 603461"/>
              <a:gd name="connsiteY23" fmla="*/ 358659 h 366093"/>
              <a:gd name="connsiteX24" fmla="*/ 202631 w 603461"/>
              <a:gd name="connsiteY24" fmla="*/ 314550 h 366093"/>
              <a:gd name="connsiteX25" fmla="*/ 184512 w 603461"/>
              <a:gd name="connsiteY25" fmla="*/ 308603 h 366093"/>
              <a:gd name="connsiteX26" fmla="*/ 202631 w 603461"/>
              <a:gd name="connsiteY26" fmla="*/ 273415 h 366093"/>
              <a:gd name="connsiteX27" fmla="*/ 199901 w 603461"/>
              <a:gd name="connsiteY27" fmla="*/ 247396 h 366093"/>
              <a:gd name="connsiteX28" fmla="*/ 189228 w 603461"/>
              <a:gd name="connsiteY28" fmla="*/ 289770 h 366093"/>
              <a:gd name="connsiteX29" fmla="*/ 184015 w 603461"/>
              <a:gd name="connsiteY29" fmla="*/ 293983 h 366093"/>
              <a:gd name="connsiteX30" fmla="*/ 182526 w 603461"/>
              <a:gd name="connsiteY30" fmla="*/ 293735 h 366093"/>
              <a:gd name="connsiteX31" fmla="*/ 178555 w 603461"/>
              <a:gd name="connsiteY31" fmla="*/ 287292 h 366093"/>
              <a:gd name="connsiteX32" fmla="*/ 189476 w 603461"/>
              <a:gd name="connsiteY32" fmla="*/ 243183 h 366093"/>
              <a:gd name="connsiteX33" fmla="*/ 189724 w 603461"/>
              <a:gd name="connsiteY33" fmla="*/ 242935 h 366093"/>
              <a:gd name="connsiteX34" fmla="*/ 189972 w 603461"/>
              <a:gd name="connsiteY34" fmla="*/ 241944 h 366093"/>
              <a:gd name="connsiteX35" fmla="*/ 190717 w 603461"/>
              <a:gd name="connsiteY35" fmla="*/ 240953 h 366093"/>
              <a:gd name="connsiteX36" fmla="*/ 217027 w 603461"/>
              <a:gd name="connsiteY36" fmla="*/ 228067 h 366093"/>
              <a:gd name="connsiteX37" fmla="*/ 38779 w 603461"/>
              <a:gd name="connsiteY37" fmla="*/ 228067 h 366093"/>
              <a:gd name="connsiteX38" fmla="*/ 64842 w 603461"/>
              <a:gd name="connsiteY38" fmla="*/ 240953 h 366093"/>
              <a:gd name="connsiteX39" fmla="*/ 65586 w 603461"/>
              <a:gd name="connsiteY39" fmla="*/ 241944 h 366093"/>
              <a:gd name="connsiteX40" fmla="*/ 65835 w 603461"/>
              <a:gd name="connsiteY40" fmla="*/ 242935 h 366093"/>
              <a:gd name="connsiteX41" fmla="*/ 66083 w 603461"/>
              <a:gd name="connsiteY41" fmla="*/ 243183 h 366093"/>
              <a:gd name="connsiteX42" fmla="*/ 77004 w 603461"/>
              <a:gd name="connsiteY42" fmla="*/ 287044 h 366093"/>
              <a:gd name="connsiteX43" fmla="*/ 73033 w 603461"/>
              <a:gd name="connsiteY43" fmla="*/ 293735 h 366093"/>
              <a:gd name="connsiteX44" fmla="*/ 71792 w 603461"/>
              <a:gd name="connsiteY44" fmla="*/ 293983 h 366093"/>
              <a:gd name="connsiteX45" fmla="*/ 66331 w 603461"/>
              <a:gd name="connsiteY45" fmla="*/ 289770 h 366093"/>
              <a:gd name="connsiteX46" fmla="*/ 55658 w 603461"/>
              <a:gd name="connsiteY46" fmla="*/ 247396 h 366093"/>
              <a:gd name="connsiteX47" fmla="*/ 52928 w 603461"/>
              <a:gd name="connsiteY47" fmla="*/ 273415 h 366093"/>
              <a:gd name="connsiteX48" fmla="*/ 71047 w 603461"/>
              <a:gd name="connsiteY48" fmla="*/ 308603 h 366093"/>
              <a:gd name="connsiteX49" fmla="*/ 52928 w 603461"/>
              <a:gd name="connsiteY49" fmla="*/ 314550 h 366093"/>
              <a:gd name="connsiteX50" fmla="*/ 56651 w 603461"/>
              <a:gd name="connsiteY50" fmla="*/ 358659 h 366093"/>
              <a:gd name="connsiteX51" fmla="*/ 50197 w 603461"/>
              <a:gd name="connsiteY51" fmla="*/ 366093 h 366093"/>
              <a:gd name="connsiteX52" fmla="*/ 49701 w 603461"/>
              <a:gd name="connsiteY52" fmla="*/ 366093 h 366093"/>
              <a:gd name="connsiteX53" fmla="*/ 42751 w 603461"/>
              <a:gd name="connsiteY53" fmla="*/ 359650 h 366093"/>
              <a:gd name="connsiteX54" fmla="*/ 39276 w 603461"/>
              <a:gd name="connsiteY54" fmla="*/ 315541 h 366093"/>
              <a:gd name="connsiteX55" fmla="*/ 38779 w 603461"/>
              <a:gd name="connsiteY55" fmla="*/ 315541 h 366093"/>
              <a:gd name="connsiteX56" fmla="*/ 38035 w 603461"/>
              <a:gd name="connsiteY56" fmla="*/ 315541 h 366093"/>
              <a:gd name="connsiteX57" fmla="*/ 34560 w 603461"/>
              <a:gd name="connsiteY57" fmla="*/ 359650 h 366093"/>
              <a:gd name="connsiteX58" fmla="*/ 27610 w 603461"/>
              <a:gd name="connsiteY58" fmla="*/ 366093 h 366093"/>
              <a:gd name="connsiteX59" fmla="*/ 27113 w 603461"/>
              <a:gd name="connsiteY59" fmla="*/ 366093 h 366093"/>
              <a:gd name="connsiteX60" fmla="*/ 20908 w 603461"/>
              <a:gd name="connsiteY60" fmla="*/ 358659 h 366093"/>
              <a:gd name="connsiteX61" fmla="*/ 24383 w 603461"/>
              <a:gd name="connsiteY61" fmla="*/ 314550 h 366093"/>
              <a:gd name="connsiteX62" fmla="*/ 6264 w 603461"/>
              <a:gd name="connsiteY62" fmla="*/ 308603 h 366093"/>
              <a:gd name="connsiteX63" fmla="*/ 24383 w 603461"/>
              <a:gd name="connsiteY63" fmla="*/ 273415 h 366093"/>
              <a:gd name="connsiteX64" fmla="*/ 21653 w 603461"/>
              <a:gd name="connsiteY64" fmla="*/ 247396 h 366093"/>
              <a:gd name="connsiteX65" fmla="*/ 10980 w 603461"/>
              <a:gd name="connsiteY65" fmla="*/ 289770 h 366093"/>
              <a:gd name="connsiteX66" fmla="*/ 5519 w 603461"/>
              <a:gd name="connsiteY66" fmla="*/ 293983 h 366093"/>
              <a:gd name="connsiteX67" fmla="*/ 4278 w 603461"/>
              <a:gd name="connsiteY67" fmla="*/ 293735 h 366093"/>
              <a:gd name="connsiteX68" fmla="*/ 307 w 603461"/>
              <a:gd name="connsiteY68" fmla="*/ 287292 h 366093"/>
              <a:gd name="connsiteX69" fmla="*/ 11228 w 603461"/>
              <a:gd name="connsiteY69" fmla="*/ 243183 h 366093"/>
              <a:gd name="connsiteX70" fmla="*/ 11476 w 603461"/>
              <a:gd name="connsiteY70" fmla="*/ 242935 h 366093"/>
              <a:gd name="connsiteX71" fmla="*/ 11724 w 603461"/>
              <a:gd name="connsiteY71" fmla="*/ 241944 h 366093"/>
              <a:gd name="connsiteX72" fmla="*/ 12469 w 603461"/>
              <a:gd name="connsiteY72" fmla="*/ 240953 h 366093"/>
              <a:gd name="connsiteX73" fmla="*/ 38779 w 603461"/>
              <a:gd name="connsiteY73" fmla="*/ 228067 h 366093"/>
              <a:gd name="connsiteX74" fmla="*/ 125138 w 603461"/>
              <a:gd name="connsiteY74" fmla="*/ 226585 h 366093"/>
              <a:gd name="connsiteX75" fmla="*/ 126875 w 603461"/>
              <a:gd name="connsiteY75" fmla="*/ 230055 h 366093"/>
              <a:gd name="connsiteX76" fmla="*/ 122408 w 603461"/>
              <a:gd name="connsiteY76" fmla="*/ 265747 h 366093"/>
              <a:gd name="connsiteX77" fmla="*/ 127868 w 603461"/>
              <a:gd name="connsiteY77" fmla="*/ 275165 h 366093"/>
              <a:gd name="connsiteX78" fmla="*/ 133328 w 603461"/>
              <a:gd name="connsiteY78" fmla="*/ 265747 h 366093"/>
              <a:gd name="connsiteX79" fmla="*/ 128613 w 603461"/>
              <a:gd name="connsiteY79" fmla="*/ 230055 h 366093"/>
              <a:gd name="connsiteX80" fmla="*/ 130350 w 603461"/>
              <a:gd name="connsiteY80" fmla="*/ 226585 h 366093"/>
              <a:gd name="connsiteX81" fmla="*/ 157402 w 603461"/>
              <a:gd name="connsiteY81" fmla="*/ 232286 h 366093"/>
              <a:gd name="connsiteX82" fmla="*/ 158395 w 603461"/>
              <a:gd name="connsiteY82" fmla="*/ 233029 h 366093"/>
              <a:gd name="connsiteX83" fmla="*/ 159388 w 603461"/>
              <a:gd name="connsiteY83" fmla="*/ 233525 h 366093"/>
              <a:gd name="connsiteX84" fmla="*/ 160380 w 603461"/>
              <a:gd name="connsiteY84" fmla="*/ 234764 h 366093"/>
              <a:gd name="connsiteX85" fmla="*/ 161125 w 603461"/>
              <a:gd name="connsiteY85" fmla="*/ 235508 h 366093"/>
              <a:gd name="connsiteX86" fmla="*/ 161621 w 603461"/>
              <a:gd name="connsiteY86" fmla="*/ 236995 h 366093"/>
              <a:gd name="connsiteX87" fmla="*/ 161870 w 603461"/>
              <a:gd name="connsiteY87" fmla="*/ 237987 h 366093"/>
              <a:gd name="connsiteX88" fmla="*/ 167330 w 603461"/>
              <a:gd name="connsiteY88" fmla="*/ 287062 h 366093"/>
              <a:gd name="connsiteX89" fmla="*/ 161125 w 603461"/>
              <a:gd name="connsiteY89" fmla="*/ 294498 h 366093"/>
              <a:gd name="connsiteX90" fmla="*/ 160380 w 603461"/>
              <a:gd name="connsiteY90" fmla="*/ 294498 h 366093"/>
              <a:gd name="connsiteX91" fmla="*/ 153679 w 603461"/>
              <a:gd name="connsiteY91" fmla="*/ 288550 h 366093"/>
              <a:gd name="connsiteX92" fmla="*/ 148716 w 603461"/>
              <a:gd name="connsiteY92" fmla="*/ 243687 h 366093"/>
              <a:gd name="connsiteX93" fmla="*/ 146730 w 603461"/>
              <a:gd name="connsiteY93" fmla="*/ 243192 h 366093"/>
              <a:gd name="connsiteX94" fmla="*/ 146730 w 603461"/>
              <a:gd name="connsiteY94" fmla="*/ 289789 h 366093"/>
              <a:gd name="connsiteX95" fmla="*/ 152190 w 603461"/>
              <a:gd name="connsiteY95" fmla="*/ 356958 h 366093"/>
              <a:gd name="connsiteX96" fmla="*/ 144745 w 603461"/>
              <a:gd name="connsiteY96" fmla="*/ 365881 h 366093"/>
              <a:gd name="connsiteX97" fmla="*/ 144000 w 603461"/>
              <a:gd name="connsiteY97" fmla="*/ 365881 h 366093"/>
              <a:gd name="connsiteX98" fmla="*/ 136058 w 603461"/>
              <a:gd name="connsiteY98" fmla="*/ 358445 h 366093"/>
              <a:gd name="connsiteX99" fmla="*/ 131094 w 603461"/>
              <a:gd name="connsiteY99" fmla="*/ 297472 h 366093"/>
              <a:gd name="connsiteX100" fmla="*/ 127868 w 603461"/>
              <a:gd name="connsiteY100" fmla="*/ 298216 h 366093"/>
              <a:gd name="connsiteX101" fmla="*/ 124393 w 603461"/>
              <a:gd name="connsiteY101" fmla="*/ 297472 h 366093"/>
              <a:gd name="connsiteX102" fmla="*/ 119430 w 603461"/>
              <a:gd name="connsiteY102" fmla="*/ 358445 h 366093"/>
              <a:gd name="connsiteX103" fmla="*/ 111488 w 603461"/>
              <a:gd name="connsiteY103" fmla="*/ 365881 h 366093"/>
              <a:gd name="connsiteX104" fmla="*/ 110743 w 603461"/>
              <a:gd name="connsiteY104" fmla="*/ 365881 h 366093"/>
              <a:gd name="connsiteX105" fmla="*/ 103297 w 603461"/>
              <a:gd name="connsiteY105" fmla="*/ 356958 h 366093"/>
              <a:gd name="connsiteX106" fmla="*/ 108758 w 603461"/>
              <a:gd name="connsiteY106" fmla="*/ 289789 h 366093"/>
              <a:gd name="connsiteX107" fmla="*/ 108758 w 603461"/>
              <a:gd name="connsiteY107" fmla="*/ 243192 h 366093"/>
              <a:gd name="connsiteX108" fmla="*/ 106772 w 603461"/>
              <a:gd name="connsiteY108" fmla="*/ 243687 h 366093"/>
              <a:gd name="connsiteX109" fmla="*/ 101808 w 603461"/>
              <a:gd name="connsiteY109" fmla="*/ 288550 h 366093"/>
              <a:gd name="connsiteX110" fmla="*/ 95107 w 603461"/>
              <a:gd name="connsiteY110" fmla="*/ 294498 h 366093"/>
              <a:gd name="connsiteX111" fmla="*/ 94363 w 603461"/>
              <a:gd name="connsiteY111" fmla="*/ 294498 h 366093"/>
              <a:gd name="connsiteX112" fmla="*/ 88406 w 603461"/>
              <a:gd name="connsiteY112" fmla="*/ 287062 h 366093"/>
              <a:gd name="connsiteX113" fmla="*/ 93618 w 603461"/>
              <a:gd name="connsiteY113" fmla="*/ 237987 h 366093"/>
              <a:gd name="connsiteX114" fmla="*/ 94115 w 603461"/>
              <a:gd name="connsiteY114" fmla="*/ 236995 h 366093"/>
              <a:gd name="connsiteX115" fmla="*/ 94611 w 603461"/>
              <a:gd name="connsiteY115" fmla="*/ 235508 h 366093"/>
              <a:gd name="connsiteX116" fmla="*/ 95107 w 603461"/>
              <a:gd name="connsiteY116" fmla="*/ 234764 h 366093"/>
              <a:gd name="connsiteX117" fmla="*/ 96100 w 603461"/>
              <a:gd name="connsiteY117" fmla="*/ 233525 h 366093"/>
              <a:gd name="connsiteX118" fmla="*/ 97093 w 603461"/>
              <a:gd name="connsiteY118" fmla="*/ 233029 h 366093"/>
              <a:gd name="connsiteX119" fmla="*/ 98086 w 603461"/>
              <a:gd name="connsiteY119" fmla="*/ 232286 h 366093"/>
              <a:gd name="connsiteX120" fmla="*/ 125138 w 603461"/>
              <a:gd name="connsiteY120" fmla="*/ 226585 h 366093"/>
              <a:gd name="connsiteX121" fmla="*/ 127744 w 603461"/>
              <a:gd name="connsiteY121" fmla="*/ 187422 h 366093"/>
              <a:gd name="connsiteX122" fmla="*/ 144997 w 603461"/>
              <a:gd name="connsiteY122" fmla="*/ 206263 h 366093"/>
              <a:gd name="connsiteX123" fmla="*/ 127744 w 603461"/>
              <a:gd name="connsiteY123" fmla="*/ 225104 h 366093"/>
              <a:gd name="connsiteX124" fmla="*/ 110491 w 603461"/>
              <a:gd name="connsiteY124" fmla="*/ 206263 h 366093"/>
              <a:gd name="connsiteX125" fmla="*/ 127744 w 603461"/>
              <a:gd name="connsiteY125" fmla="*/ 187422 h 366093"/>
              <a:gd name="connsiteX126" fmla="*/ 216903 w 603461"/>
              <a:gd name="connsiteY126" fmla="*/ 187139 h 366093"/>
              <a:gd name="connsiteX127" fmla="*/ 234403 w 603461"/>
              <a:gd name="connsiteY127" fmla="*/ 206121 h 366093"/>
              <a:gd name="connsiteX128" fmla="*/ 216903 w 603461"/>
              <a:gd name="connsiteY128" fmla="*/ 225103 h 366093"/>
              <a:gd name="connsiteX129" fmla="*/ 199403 w 603461"/>
              <a:gd name="connsiteY129" fmla="*/ 206121 h 366093"/>
              <a:gd name="connsiteX130" fmla="*/ 216903 w 603461"/>
              <a:gd name="connsiteY130" fmla="*/ 187139 h 366093"/>
              <a:gd name="connsiteX131" fmla="*/ 38655 w 603461"/>
              <a:gd name="connsiteY131" fmla="*/ 187139 h 366093"/>
              <a:gd name="connsiteX132" fmla="*/ 56155 w 603461"/>
              <a:gd name="connsiteY132" fmla="*/ 206121 h 366093"/>
              <a:gd name="connsiteX133" fmla="*/ 38655 w 603461"/>
              <a:gd name="connsiteY133" fmla="*/ 225103 h 366093"/>
              <a:gd name="connsiteX134" fmla="*/ 21155 w 603461"/>
              <a:gd name="connsiteY134" fmla="*/ 206121 h 366093"/>
              <a:gd name="connsiteX135" fmla="*/ 38655 w 603461"/>
              <a:gd name="connsiteY135" fmla="*/ 187139 h 366093"/>
              <a:gd name="connsiteX136" fmla="*/ 385767 w 603461"/>
              <a:gd name="connsiteY136" fmla="*/ 183188 h 366093"/>
              <a:gd name="connsiteX137" fmla="*/ 450828 w 603461"/>
              <a:gd name="connsiteY137" fmla="*/ 183188 h 366093"/>
              <a:gd name="connsiteX138" fmla="*/ 450828 w 603461"/>
              <a:gd name="connsiteY138" fmla="*/ 366093 h 366093"/>
              <a:gd name="connsiteX139" fmla="*/ 385767 w 603461"/>
              <a:gd name="connsiteY139" fmla="*/ 366093 h 366093"/>
              <a:gd name="connsiteX140" fmla="*/ 292468 w 603461"/>
              <a:gd name="connsiteY140" fmla="*/ 134850 h 366093"/>
              <a:gd name="connsiteX141" fmla="*/ 362692 w 603461"/>
              <a:gd name="connsiteY141" fmla="*/ 183170 h 366093"/>
              <a:gd name="connsiteX142" fmla="*/ 292468 w 603461"/>
              <a:gd name="connsiteY142" fmla="*/ 231242 h 366093"/>
              <a:gd name="connsiteX143" fmla="*/ 302890 w 603461"/>
              <a:gd name="connsiteY143" fmla="*/ 197542 h 366093"/>
              <a:gd name="connsiteX144" fmla="*/ 272368 w 603461"/>
              <a:gd name="connsiteY144" fmla="*/ 197542 h 366093"/>
              <a:gd name="connsiteX145" fmla="*/ 272368 w 603461"/>
              <a:gd name="connsiteY145" fmla="*/ 168550 h 366093"/>
              <a:gd name="connsiteX146" fmla="*/ 302890 w 603461"/>
              <a:gd name="connsiteY146" fmla="*/ 168550 h 366093"/>
              <a:gd name="connsiteX147" fmla="*/ 462260 w 603461"/>
              <a:gd name="connsiteY147" fmla="*/ 98650 h 366093"/>
              <a:gd name="connsiteX148" fmla="*/ 527039 w 603461"/>
              <a:gd name="connsiteY148" fmla="*/ 98650 h 366093"/>
              <a:gd name="connsiteX149" fmla="*/ 527039 w 603461"/>
              <a:gd name="connsiteY149" fmla="*/ 366093 h 366093"/>
              <a:gd name="connsiteX150" fmla="*/ 462260 w 603461"/>
              <a:gd name="connsiteY150" fmla="*/ 366093 h 366093"/>
              <a:gd name="connsiteX151" fmla="*/ 128643 w 603461"/>
              <a:gd name="connsiteY151" fmla="*/ 40928 h 366093"/>
              <a:gd name="connsiteX152" fmla="*/ 154954 w 603461"/>
              <a:gd name="connsiteY152" fmla="*/ 53814 h 366093"/>
              <a:gd name="connsiteX153" fmla="*/ 154954 w 603461"/>
              <a:gd name="connsiteY153" fmla="*/ 54061 h 366093"/>
              <a:gd name="connsiteX154" fmla="*/ 155698 w 603461"/>
              <a:gd name="connsiteY154" fmla="*/ 55053 h 366093"/>
              <a:gd name="connsiteX155" fmla="*/ 155947 w 603461"/>
              <a:gd name="connsiteY155" fmla="*/ 55796 h 366093"/>
              <a:gd name="connsiteX156" fmla="*/ 156195 w 603461"/>
              <a:gd name="connsiteY156" fmla="*/ 56044 h 366093"/>
              <a:gd name="connsiteX157" fmla="*/ 167116 w 603461"/>
              <a:gd name="connsiteY157" fmla="*/ 100153 h 366093"/>
              <a:gd name="connsiteX158" fmla="*/ 163145 w 603461"/>
              <a:gd name="connsiteY158" fmla="*/ 106843 h 366093"/>
              <a:gd name="connsiteX159" fmla="*/ 161904 w 603461"/>
              <a:gd name="connsiteY159" fmla="*/ 106843 h 366093"/>
              <a:gd name="connsiteX160" fmla="*/ 156443 w 603461"/>
              <a:gd name="connsiteY160" fmla="*/ 102631 h 366093"/>
              <a:gd name="connsiteX161" fmla="*/ 145770 w 603461"/>
              <a:gd name="connsiteY161" fmla="*/ 60504 h 366093"/>
              <a:gd name="connsiteX162" fmla="*/ 143040 w 603461"/>
              <a:gd name="connsiteY162" fmla="*/ 86276 h 366093"/>
              <a:gd name="connsiteX163" fmla="*/ 161159 w 603461"/>
              <a:gd name="connsiteY163" fmla="*/ 121464 h 366093"/>
              <a:gd name="connsiteX164" fmla="*/ 143040 w 603461"/>
              <a:gd name="connsiteY164" fmla="*/ 127411 h 366093"/>
              <a:gd name="connsiteX165" fmla="*/ 146515 w 603461"/>
              <a:gd name="connsiteY165" fmla="*/ 171520 h 366093"/>
              <a:gd name="connsiteX166" fmla="*/ 140309 w 603461"/>
              <a:gd name="connsiteY166" fmla="*/ 178954 h 366093"/>
              <a:gd name="connsiteX167" fmla="*/ 139813 w 603461"/>
              <a:gd name="connsiteY167" fmla="*/ 178954 h 366093"/>
              <a:gd name="connsiteX168" fmla="*/ 132863 w 603461"/>
              <a:gd name="connsiteY168" fmla="*/ 172759 h 366093"/>
              <a:gd name="connsiteX169" fmla="*/ 129388 w 603461"/>
              <a:gd name="connsiteY169" fmla="*/ 128402 h 366093"/>
              <a:gd name="connsiteX170" fmla="*/ 128643 w 603461"/>
              <a:gd name="connsiteY170" fmla="*/ 128402 h 366093"/>
              <a:gd name="connsiteX171" fmla="*/ 128147 w 603461"/>
              <a:gd name="connsiteY171" fmla="*/ 128402 h 366093"/>
              <a:gd name="connsiteX172" fmla="*/ 124672 w 603461"/>
              <a:gd name="connsiteY172" fmla="*/ 172759 h 366093"/>
              <a:gd name="connsiteX173" fmla="*/ 117722 w 603461"/>
              <a:gd name="connsiteY173" fmla="*/ 178954 h 366093"/>
              <a:gd name="connsiteX174" fmla="*/ 117225 w 603461"/>
              <a:gd name="connsiteY174" fmla="*/ 178954 h 366093"/>
              <a:gd name="connsiteX175" fmla="*/ 110772 w 603461"/>
              <a:gd name="connsiteY175" fmla="*/ 171520 h 366093"/>
              <a:gd name="connsiteX176" fmla="*/ 114495 w 603461"/>
              <a:gd name="connsiteY176" fmla="*/ 127411 h 366093"/>
              <a:gd name="connsiteX177" fmla="*/ 96376 w 603461"/>
              <a:gd name="connsiteY177" fmla="*/ 121464 h 366093"/>
              <a:gd name="connsiteX178" fmla="*/ 114495 w 603461"/>
              <a:gd name="connsiteY178" fmla="*/ 86276 h 366093"/>
              <a:gd name="connsiteX179" fmla="*/ 111517 w 603461"/>
              <a:gd name="connsiteY179" fmla="*/ 60504 h 366093"/>
              <a:gd name="connsiteX180" fmla="*/ 101092 w 603461"/>
              <a:gd name="connsiteY180" fmla="*/ 102631 h 366093"/>
              <a:gd name="connsiteX181" fmla="*/ 95631 w 603461"/>
              <a:gd name="connsiteY181" fmla="*/ 106843 h 366093"/>
              <a:gd name="connsiteX182" fmla="*/ 94390 w 603461"/>
              <a:gd name="connsiteY182" fmla="*/ 106843 h 366093"/>
              <a:gd name="connsiteX183" fmla="*/ 90419 w 603461"/>
              <a:gd name="connsiteY183" fmla="*/ 100153 h 366093"/>
              <a:gd name="connsiteX184" fmla="*/ 101340 w 603461"/>
              <a:gd name="connsiteY184" fmla="*/ 56044 h 366093"/>
              <a:gd name="connsiteX185" fmla="*/ 101340 w 603461"/>
              <a:gd name="connsiteY185" fmla="*/ 55796 h 366093"/>
              <a:gd name="connsiteX186" fmla="*/ 101836 w 603461"/>
              <a:gd name="connsiteY186" fmla="*/ 54805 h 366093"/>
              <a:gd name="connsiteX187" fmla="*/ 102333 w 603461"/>
              <a:gd name="connsiteY187" fmla="*/ 54061 h 366093"/>
              <a:gd name="connsiteX188" fmla="*/ 102581 w 603461"/>
              <a:gd name="connsiteY188" fmla="*/ 53814 h 366093"/>
              <a:gd name="connsiteX189" fmla="*/ 128643 w 603461"/>
              <a:gd name="connsiteY189" fmla="*/ 40928 h 366093"/>
              <a:gd name="connsiteX190" fmla="*/ 215250 w 603461"/>
              <a:gd name="connsiteY190" fmla="*/ 39658 h 366093"/>
              <a:gd name="connsiteX191" fmla="*/ 216987 w 603461"/>
              <a:gd name="connsiteY191" fmla="*/ 43128 h 366093"/>
              <a:gd name="connsiteX192" fmla="*/ 212272 w 603461"/>
              <a:gd name="connsiteY192" fmla="*/ 78819 h 366093"/>
              <a:gd name="connsiteX193" fmla="*/ 217732 w 603461"/>
              <a:gd name="connsiteY193" fmla="*/ 88486 h 366093"/>
              <a:gd name="connsiteX194" fmla="*/ 223192 w 603461"/>
              <a:gd name="connsiteY194" fmla="*/ 78819 h 366093"/>
              <a:gd name="connsiteX195" fmla="*/ 218725 w 603461"/>
              <a:gd name="connsiteY195" fmla="*/ 43128 h 366093"/>
              <a:gd name="connsiteX196" fmla="*/ 220462 w 603461"/>
              <a:gd name="connsiteY196" fmla="*/ 39658 h 366093"/>
              <a:gd name="connsiteX197" fmla="*/ 247514 w 603461"/>
              <a:gd name="connsiteY197" fmla="*/ 45606 h 366093"/>
              <a:gd name="connsiteX198" fmla="*/ 248507 w 603461"/>
              <a:gd name="connsiteY198" fmla="*/ 46102 h 366093"/>
              <a:gd name="connsiteX199" fmla="*/ 249500 w 603461"/>
              <a:gd name="connsiteY199" fmla="*/ 46846 h 366093"/>
              <a:gd name="connsiteX200" fmla="*/ 250492 w 603461"/>
              <a:gd name="connsiteY200" fmla="*/ 47837 h 366093"/>
              <a:gd name="connsiteX201" fmla="*/ 250989 w 603461"/>
              <a:gd name="connsiteY201" fmla="*/ 48829 h 366093"/>
              <a:gd name="connsiteX202" fmla="*/ 251485 w 603461"/>
              <a:gd name="connsiteY202" fmla="*/ 50316 h 366093"/>
              <a:gd name="connsiteX203" fmla="*/ 251733 w 603461"/>
              <a:gd name="connsiteY203" fmla="*/ 51059 h 366093"/>
              <a:gd name="connsiteX204" fmla="*/ 257193 w 603461"/>
              <a:gd name="connsiteY204" fmla="*/ 100135 h 366093"/>
              <a:gd name="connsiteX205" fmla="*/ 251237 w 603461"/>
              <a:gd name="connsiteY205" fmla="*/ 107571 h 366093"/>
              <a:gd name="connsiteX206" fmla="*/ 250492 w 603461"/>
              <a:gd name="connsiteY206" fmla="*/ 107571 h 366093"/>
              <a:gd name="connsiteX207" fmla="*/ 243791 w 603461"/>
              <a:gd name="connsiteY207" fmla="*/ 101622 h 366093"/>
              <a:gd name="connsiteX208" fmla="*/ 238828 w 603461"/>
              <a:gd name="connsiteY208" fmla="*/ 57008 h 366093"/>
              <a:gd name="connsiteX209" fmla="*/ 236842 w 603461"/>
              <a:gd name="connsiteY209" fmla="*/ 56512 h 366093"/>
              <a:gd name="connsiteX210" fmla="*/ 236842 w 603461"/>
              <a:gd name="connsiteY210" fmla="*/ 102862 h 366093"/>
              <a:gd name="connsiteX211" fmla="*/ 242302 w 603461"/>
              <a:gd name="connsiteY211" fmla="*/ 170279 h 366093"/>
              <a:gd name="connsiteX212" fmla="*/ 234857 w 603461"/>
              <a:gd name="connsiteY212" fmla="*/ 178954 h 366093"/>
              <a:gd name="connsiteX213" fmla="*/ 234112 w 603461"/>
              <a:gd name="connsiteY213" fmla="*/ 178954 h 366093"/>
              <a:gd name="connsiteX214" fmla="*/ 225922 w 603461"/>
              <a:gd name="connsiteY214" fmla="*/ 171518 h 366093"/>
              <a:gd name="connsiteX215" fmla="*/ 221206 w 603461"/>
              <a:gd name="connsiteY215" fmla="*/ 110545 h 366093"/>
              <a:gd name="connsiteX216" fmla="*/ 217732 w 603461"/>
              <a:gd name="connsiteY216" fmla="*/ 111289 h 366093"/>
              <a:gd name="connsiteX217" fmla="*/ 214505 w 603461"/>
              <a:gd name="connsiteY217" fmla="*/ 110545 h 366093"/>
              <a:gd name="connsiteX218" fmla="*/ 209542 w 603461"/>
              <a:gd name="connsiteY218" fmla="*/ 171518 h 366093"/>
              <a:gd name="connsiteX219" fmla="*/ 201351 w 603461"/>
              <a:gd name="connsiteY219" fmla="*/ 178954 h 366093"/>
              <a:gd name="connsiteX220" fmla="*/ 200855 w 603461"/>
              <a:gd name="connsiteY220" fmla="*/ 178954 h 366093"/>
              <a:gd name="connsiteX221" fmla="*/ 193409 w 603461"/>
              <a:gd name="connsiteY221" fmla="*/ 170279 h 366093"/>
              <a:gd name="connsiteX222" fmla="*/ 198621 w 603461"/>
              <a:gd name="connsiteY222" fmla="*/ 102862 h 366093"/>
              <a:gd name="connsiteX223" fmla="*/ 198621 w 603461"/>
              <a:gd name="connsiteY223" fmla="*/ 56512 h 366093"/>
              <a:gd name="connsiteX224" fmla="*/ 196884 w 603461"/>
              <a:gd name="connsiteY224" fmla="*/ 57008 h 366093"/>
              <a:gd name="connsiteX225" fmla="*/ 191920 w 603461"/>
              <a:gd name="connsiteY225" fmla="*/ 101622 h 366093"/>
              <a:gd name="connsiteX226" fmla="*/ 185219 w 603461"/>
              <a:gd name="connsiteY226" fmla="*/ 107571 h 366093"/>
              <a:gd name="connsiteX227" fmla="*/ 184475 w 603461"/>
              <a:gd name="connsiteY227" fmla="*/ 107571 h 366093"/>
              <a:gd name="connsiteX228" fmla="*/ 178270 w 603461"/>
              <a:gd name="connsiteY228" fmla="*/ 100135 h 366093"/>
              <a:gd name="connsiteX229" fmla="*/ 183730 w 603461"/>
              <a:gd name="connsiteY229" fmla="*/ 51059 h 366093"/>
              <a:gd name="connsiteX230" fmla="*/ 183978 w 603461"/>
              <a:gd name="connsiteY230" fmla="*/ 50316 h 366093"/>
              <a:gd name="connsiteX231" fmla="*/ 184475 w 603461"/>
              <a:gd name="connsiteY231" fmla="*/ 48829 h 366093"/>
              <a:gd name="connsiteX232" fmla="*/ 185219 w 603461"/>
              <a:gd name="connsiteY232" fmla="*/ 47837 h 366093"/>
              <a:gd name="connsiteX233" fmla="*/ 186212 w 603461"/>
              <a:gd name="connsiteY233" fmla="*/ 46846 h 366093"/>
              <a:gd name="connsiteX234" fmla="*/ 187205 w 603461"/>
              <a:gd name="connsiteY234" fmla="*/ 46102 h 366093"/>
              <a:gd name="connsiteX235" fmla="*/ 188198 w 603461"/>
              <a:gd name="connsiteY235" fmla="*/ 45606 h 366093"/>
              <a:gd name="connsiteX236" fmla="*/ 215250 w 603461"/>
              <a:gd name="connsiteY236" fmla="*/ 39658 h 366093"/>
              <a:gd name="connsiteX237" fmla="*/ 37054 w 603461"/>
              <a:gd name="connsiteY237" fmla="*/ 39446 h 366093"/>
              <a:gd name="connsiteX238" fmla="*/ 38792 w 603461"/>
              <a:gd name="connsiteY238" fmla="*/ 42916 h 366093"/>
              <a:gd name="connsiteX239" fmla="*/ 34075 w 603461"/>
              <a:gd name="connsiteY239" fmla="*/ 78607 h 366093"/>
              <a:gd name="connsiteX240" fmla="*/ 39537 w 603461"/>
              <a:gd name="connsiteY240" fmla="*/ 88274 h 366093"/>
              <a:gd name="connsiteX241" fmla="*/ 45000 w 603461"/>
              <a:gd name="connsiteY241" fmla="*/ 78607 h 366093"/>
              <a:gd name="connsiteX242" fmla="*/ 40531 w 603461"/>
              <a:gd name="connsiteY242" fmla="*/ 42916 h 366093"/>
              <a:gd name="connsiteX243" fmla="*/ 42269 w 603461"/>
              <a:gd name="connsiteY243" fmla="*/ 39446 h 366093"/>
              <a:gd name="connsiteX244" fmla="*/ 69084 w 603461"/>
              <a:gd name="connsiteY244" fmla="*/ 45394 h 366093"/>
              <a:gd name="connsiteX245" fmla="*/ 70326 w 603461"/>
              <a:gd name="connsiteY245" fmla="*/ 45890 h 366093"/>
              <a:gd name="connsiteX246" fmla="*/ 71319 w 603461"/>
              <a:gd name="connsiteY246" fmla="*/ 46634 h 366093"/>
              <a:gd name="connsiteX247" fmla="*/ 72312 w 603461"/>
              <a:gd name="connsiteY247" fmla="*/ 47625 h 366093"/>
              <a:gd name="connsiteX248" fmla="*/ 72809 w 603461"/>
              <a:gd name="connsiteY248" fmla="*/ 48617 h 366093"/>
              <a:gd name="connsiteX249" fmla="*/ 73305 w 603461"/>
              <a:gd name="connsiteY249" fmla="*/ 50104 h 366093"/>
              <a:gd name="connsiteX250" fmla="*/ 73802 w 603461"/>
              <a:gd name="connsiteY250" fmla="*/ 50847 h 366093"/>
              <a:gd name="connsiteX251" fmla="*/ 79016 w 603461"/>
              <a:gd name="connsiteY251" fmla="*/ 99923 h 366093"/>
              <a:gd name="connsiteX252" fmla="*/ 73057 w 603461"/>
              <a:gd name="connsiteY252" fmla="*/ 107359 h 366093"/>
              <a:gd name="connsiteX253" fmla="*/ 72312 w 603461"/>
              <a:gd name="connsiteY253" fmla="*/ 107359 h 366093"/>
              <a:gd name="connsiteX254" fmla="*/ 65608 w 603461"/>
              <a:gd name="connsiteY254" fmla="*/ 101410 h 366093"/>
              <a:gd name="connsiteX255" fmla="*/ 60642 w 603461"/>
              <a:gd name="connsiteY255" fmla="*/ 56796 h 366093"/>
              <a:gd name="connsiteX256" fmla="*/ 58656 w 603461"/>
              <a:gd name="connsiteY256" fmla="*/ 56300 h 366093"/>
              <a:gd name="connsiteX257" fmla="*/ 58656 w 603461"/>
              <a:gd name="connsiteY257" fmla="*/ 102650 h 366093"/>
              <a:gd name="connsiteX258" fmla="*/ 64119 w 603461"/>
              <a:gd name="connsiteY258" fmla="*/ 170067 h 366093"/>
              <a:gd name="connsiteX259" fmla="*/ 56670 w 603461"/>
              <a:gd name="connsiteY259" fmla="*/ 178742 h 366093"/>
              <a:gd name="connsiteX260" fmla="*/ 55925 w 603461"/>
              <a:gd name="connsiteY260" fmla="*/ 178742 h 366093"/>
              <a:gd name="connsiteX261" fmla="*/ 47731 w 603461"/>
              <a:gd name="connsiteY261" fmla="*/ 171306 h 366093"/>
              <a:gd name="connsiteX262" fmla="*/ 43014 w 603461"/>
              <a:gd name="connsiteY262" fmla="*/ 110581 h 366093"/>
              <a:gd name="connsiteX263" fmla="*/ 39537 w 603461"/>
              <a:gd name="connsiteY263" fmla="*/ 111077 h 366093"/>
              <a:gd name="connsiteX264" fmla="*/ 36310 w 603461"/>
              <a:gd name="connsiteY264" fmla="*/ 110581 h 366093"/>
              <a:gd name="connsiteX265" fmla="*/ 31344 w 603461"/>
              <a:gd name="connsiteY265" fmla="*/ 171306 h 366093"/>
              <a:gd name="connsiteX266" fmla="*/ 23150 w 603461"/>
              <a:gd name="connsiteY266" fmla="*/ 178742 h 366093"/>
              <a:gd name="connsiteX267" fmla="*/ 22653 w 603461"/>
              <a:gd name="connsiteY267" fmla="*/ 178742 h 366093"/>
              <a:gd name="connsiteX268" fmla="*/ 15204 w 603461"/>
              <a:gd name="connsiteY268" fmla="*/ 170067 h 366093"/>
              <a:gd name="connsiteX269" fmla="*/ 20419 w 603461"/>
              <a:gd name="connsiteY269" fmla="*/ 102650 h 366093"/>
              <a:gd name="connsiteX270" fmla="*/ 20419 w 603461"/>
              <a:gd name="connsiteY270" fmla="*/ 56300 h 366093"/>
              <a:gd name="connsiteX271" fmla="*/ 18681 w 603461"/>
              <a:gd name="connsiteY271" fmla="*/ 56796 h 366093"/>
              <a:gd name="connsiteX272" fmla="*/ 13715 w 603461"/>
              <a:gd name="connsiteY272" fmla="*/ 101410 h 366093"/>
              <a:gd name="connsiteX273" fmla="*/ 6762 w 603461"/>
              <a:gd name="connsiteY273" fmla="*/ 107359 h 366093"/>
              <a:gd name="connsiteX274" fmla="*/ 6018 w 603461"/>
              <a:gd name="connsiteY274" fmla="*/ 107359 h 366093"/>
              <a:gd name="connsiteX275" fmla="*/ 58 w 603461"/>
              <a:gd name="connsiteY275" fmla="*/ 99923 h 366093"/>
              <a:gd name="connsiteX276" fmla="*/ 5521 w 603461"/>
              <a:gd name="connsiteY276" fmla="*/ 50847 h 366093"/>
              <a:gd name="connsiteX277" fmla="*/ 5769 w 603461"/>
              <a:gd name="connsiteY277" fmla="*/ 50104 h 366093"/>
              <a:gd name="connsiteX278" fmla="*/ 6266 w 603461"/>
              <a:gd name="connsiteY278" fmla="*/ 48617 h 366093"/>
              <a:gd name="connsiteX279" fmla="*/ 7011 w 603461"/>
              <a:gd name="connsiteY279" fmla="*/ 47625 h 366093"/>
              <a:gd name="connsiteX280" fmla="*/ 8004 w 603461"/>
              <a:gd name="connsiteY280" fmla="*/ 46634 h 366093"/>
              <a:gd name="connsiteX281" fmla="*/ 8997 w 603461"/>
              <a:gd name="connsiteY281" fmla="*/ 45890 h 366093"/>
              <a:gd name="connsiteX282" fmla="*/ 9990 w 603461"/>
              <a:gd name="connsiteY282" fmla="*/ 45394 h 366093"/>
              <a:gd name="connsiteX283" fmla="*/ 37054 w 603461"/>
              <a:gd name="connsiteY283" fmla="*/ 39446 h 366093"/>
              <a:gd name="connsiteX284" fmla="*/ 217856 w 603461"/>
              <a:gd name="connsiteY284" fmla="*/ 494 h 366093"/>
              <a:gd name="connsiteX285" fmla="*/ 235109 w 603461"/>
              <a:gd name="connsiteY285" fmla="*/ 19335 h 366093"/>
              <a:gd name="connsiteX286" fmla="*/ 217856 w 603461"/>
              <a:gd name="connsiteY286" fmla="*/ 38176 h 366093"/>
              <a:gd name="connsiteX287" fmla="*/ 200603 w 603461"/>
              <a:gd name="connsiteY287" fmla="*/ 19335 h 366093"/>
              <a:gd name="connsiteX288" fmla="*/ 217856 w 603461"/>
              <a:gd name="connsiteY288" fmla="*/ 494 h 366093"/>
              <a:gd name="connsiteX289" fmla="*/ 538400 w 603461"/>
              <a:gd name="connsiteY289" fmla="*/ 282 h 366093"/>
              <a:gd name="connsiteX290" fmla="*/ 603461 w 603461"/>
              <a:gd name="connsiteY290" fmla="*/ 282 h 366093"/>
              <a:gd name="connsiteX291" fmla="*/ 603461 w 603461"/>
              <a:gd name="connsiteY291" fmla="*/ 366093 h 366093"/>
              <a:gd name="connsiteX292" fmla="*/ 538400 w 603461"/>
              <a:gd name="connsiteY292" fmla="*/ 366093 h 366093"/>
              <a:gd name="connsiteX293" fmla="*/ 39678 w 603461"/>
              <a:gd name="connsiteY293" fmla="*/ 282 h 366093"/>
              <a:gd name="connsiteX294" fmla="*/ 56931 w 603461"/>
              <a:gd name="connsiteY294" fmla="*/ 19123 h 366093"/>
              <a:gd name="connsiteX295" fmla="*/ 39678 w 603461"/>
              <a:gd name="connsiteY295" fmla="*/ 37964 h 366093"/>
              <a:gd name="connsiteX296" fmla="*/ 22425 w 603461"/>
              <a:gd name="connsiteY296" fmla="*/ 19123 h 366093"/>
              <a:gd name="connsiteX297" fmla="*/ 39678 w 603461"/>
              <a:gd name="connsiteY297" fmla="*/ 282 h 366093"/>
              <a:gd name="connsiteX298" fmla="*/ 128626 w 603461"/>
              <a:gd name="connsiteY298" fmla="*/ 0 h 366093"/>
              <a:gd name="connsiteX299" fmla="*/ 145985 w 603461"/>
              <a:gd name="connsiteY299" fmla="*/ 19088 h 366093"/>
              <a:gd name="connsiteX300" fmla="*/ 128626 w 603461"/>
              <a:gd name="connsiteY300" fmla="*/ 38176 h 366093"/>
              <a:gd name="connsiteX301" fmla="*/ 111267 w 603461"/>
              <a:gd name="connsiteY301" fmla="*/ 19088 h 366093"/>
              <a:gd name="connsiteX302" fmla="*/ 128626 w 603461"/>
              <a:gd name="connsiteY302" fmla="*/ 0 h 36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Lst>
            <a:rect l="l" t="t" r="r" b="b"/>
            <a:pathLst>
              <a:path w="603461" h="366093">
                <a:moveTo>
                  <a:pt x="217027" y="228067"/>
                </a:moveTo>
                <a:cubicBezTo>
                  <a:pt x="231672" y="228067"/>
                  <a:pt x="242593" y="240457"/>
                  <a:pt x="243090" y="240953"/>
                </a:cubicBezTo>
                <a:cubicBezTo>
                  <a:pt x="243338" y="241448"/>
                  <a:pt x="243586" y="241696"/>
                  <a:pt x="243834" y="241944"/>
                </a:cubicBezTo>
                <a:cubicBezTo>
                  <a:pt x="243834" y="242440"/>
                  <a:pt x="244083" y="242687"/>
                  <a:pt x="244083" y="242935"/>
                </a:cubicBezTo>
                <a:cubicBezTo>
                  <a:pt x="244331" y="242935"/>
                  <a:pt x="244331" y="243183"/>
                  <a:pt x="244331" y="243183"/>
                </a:cubicBezTo>
                <a:lnTo>
                  <a:pt x="255252" y="287044"/>
                </a:lnTo>
                <a:cubicBezTo>
                  <a:pt x="255997" y="290018"/>
                  <a:pt x="254259" y="292991"/>
                  <a:pt x="251281" y="293735"/>
                </a:cubicBezTo>
                <a:cubicBezTo>
                  <a:pt x="250784" y="293983"/>
                  <a:pt x="250536" y="293983"/>
                  <a:pt x="250040" y="293983"/>
                </a:cubicBezTo>
                <a:cubicBezTo>
                  <a:pt x="247558" y="293983"/>
                  <a:pt x="245324" y="292248"/>
                  <a:pt x="244579" y="289770"/>
                </a:cubicBezTo>
                <a:lnTo>
                  <a:pt x="234154" y="247396"/>
                </a:lnTo>
                <a:lnTo>
                  <a:pt x="231176" y="273415"/>
                </a:lnTo>
                <a:lnTo>
                  <a:pt x="249295" y="308603"/>
                </a:lnTo>
                <a:cubicBezTo>
                  <a:pt x="249295" y="309842"/>
                  <a:pt x="241849" y="312816"/>
                  <a:pt x="231176" y="314550"/>
                </a:cubicBezTo>
                <a:lnTo>
                  <a:pt x="234899" y="358659"/>
                </a:lnTo>
                <a:cubicBezTo>
                  <a:pt x="235147" y="362376"/>
                  <a:pt x="232168" y="365845"/>
                  <a:pt x="228445" y="366093"/>
                </a:cubicBezTo>
                <a:lnTo>
                  <a:pt x="227949" y="366093"/>
                </a:lnTo>
                <a:cubicBezTo>
                  <a:pt x="224474" y="366093"/>
                  <a:pt x="221247" y="363367"/>
                  <a:pt x="220999" y="359650"/>
                </a:cubicBezTo>
                <a:lnTo>
                  <a:pt x="217524" y="315541"/>
                </a:lnTo>
                <a:lnTo>
                  <a:pt x="217027" y="315541"/>
                </a:lnTo>
                <a:lnTo>
                  <a:pt x="216283" y="315541"/>
                </a:lnTo>
                <a:lnTo>
                  <a:pt x="212808" y="359650"/>
                </a:lnTo>
                <a:cubicBezTo>
                  <a:pt x="212560" y="363367"/>
                  <a:pt x="209581" y="366093"/>
                  <a:pt x="205858" y="366093"/>
                </a:cubicBezTo>
                <a:lnTo>
                  <a:pt x="205361" y="366093"/>
                </a:lnTo>
                <a:cubicBezTo>
                  <a:pt x="201638" y="365845"/>
                  <a:pt x="198660" y="362376"/>
                  <a:pt x="199156" y="358659"/>
                </a:cubicBezTo>
                <a:lnTo>
                  <a:pt x="202631" y="314550"/>
                </a:lnTo>
                <a:cubicBezTo>
                  <a:pt x="191958" y="312816"/>
                  <a:pt x="184512" y="309842"/>
                  <a:pt x="184512" y="308603"/>
                </a:cubicBezTo>
                <a:lnTo>
                  <a:pt x="202631" y="273415"/>
                </a:lnTo>
                <a:lnTo>
                  <a:pt x="199901" y="247396"/>
                </a:lnTo>
                <a:lnTo>
                  <a:pt x="189228" y="289770"/>
                </a:lnTo>
                <a:cubicBezTo>
                  <a:pt x="188731" y="292248"/>
                  <a:pt x="186497" y="293983"/>
                  <a:pt x="184015" y="293983"/>
                </a:cubicBezTo>
                <a:cubicBezTo>
                  <a:pt x="183519" y="293983"/>
                  <a:pt x="183022" y="293983"/>
                  <a:pt x="182526" y="293735"/>
                </a:cubicBezTo>
                <a:cubicBezTo>
                  <a:pt x="179547" y="292991"/>
                  <a:pt x="177810" y="290018"/>
                  <a:pt x="178555" y="287292"/>
                </a:cubicBezTo>
                <a:lnTo>
                  <a:pt x="189476" y="243183"/>
                </a:lnTo>
                <a:cubicBezTo>
                  <a:pt x="189476" y="243183"/>
                  <a:pt x="189724" y="242935"/>
                  <a:pt x="189724" y="242935"/>
                </a:cubicBezTo>
                <a:cubicBezTo>
                  <a:pt x="189724" y="242687"/>
                  <a:pt x="189972" y="242440"/>
                  <a:pt x="189972" y="241944"/>
                </a:cubicBezTo>
                <a:cubicBezTo>
                  <a:pt x="190221" y="241696"/>
                  <a:pt x="190469" y="241448"/>
                  <a:pt x="190717" y="240953"/>
                </a:cubicBezTo>
                <a:cubicBezTo>
                  <a:pt x="191213" y="240457"/>
                  <a:pt x="202383" y="228067"/>
                  <a:pt x="217027" y="228067"/>
                </a:cubicBezTo>
                <a:close/>
                <a:moveTo>
                  <a:pt x="38779" y="228067"/>
                </a:moveTo>
                <a:cubicBezTo>
                  <a:pt x="53424" y="228067"/>
                  <a:pt x="64345" y="240457"/>
                  <a:pt x="64842" y="240953"/>
                </a:cubicBezTo>
                <a:cubicBezTo>
                  <a:pt x="65090" y="241448"/>
                  <a:pt x="65338" y="241696"/>
                  <a:pt x="65586" y="241944"/>
                </a:cubicBezTo>
                <a:cubicBezTo>
                  <a:pt x="65586" y="242440"/>
                  <a:pt x="65835" y="242687"/>
                  <a:pt x="65835" y="242935"/>
                </a:cubicBezTo>
                <a:cubicBezTo>
                  <a:pt x="65835" y="242935"/>
                  <a:pt x="66083" y="243183"/>
                  <a:pt x="66083" y="243183"/>
                </a:cubicBezTo>
                <a:lnTo>
                  <a:pt x="77004" y="287044"/>
                </a:lnTo>
                <a:cubicBezTo>
                  <a:pt x="77749" y="290018"/>
                  <a:pt x="76011" y="292991"/>
                  <a:pt x="73033" y="293735"/>
                </a:cubicBezTo>
                <a:cubicBezTo>
                  <a:pt x="72536" y="293983"/>
                  <a:pt x="72040" y="293983"/>
                  <a:pt x="71792" y="293983"/>
                </a:cubicBezTo>
                <a:cubicBezTo>
                  <a:pt x="69310" y="293983"/>
                  <a:pt x="67076" y="292248"/>
                  <a:pt x="66331" y="289770"/>
                </a:cubicBezTo>
                <a:lnTo>
                  <a:pt x="55658" y="247396"/>
                </a:lnTo>
                <a:lnTo>
                  <a:pt x="52928" y="273415"/>
                </a:lnTo>
                <a:lnTo>
                  <a:pt x="71047" y="308603"/>
                </a:lnTo>
                <a:cubicBezTo>
                  <a:pt x="71047" y="309842"/>
                  <a:pt x="63601" y="312816"/>
                  <a:pt x="52928" y="314550"/>
                </a:cubicBezTo>
                <a:lnTo>
                  <a:pt x="56651" y="358659"/>
                </a:lnTo>
                <a:cubicBezTo>
                  <a:pt x="56899" y="362376"/>
                  <a:pt x="53920" y="365845"/>
                  <a:pt x="50197" y="366093"/>
                </a:cubicBezTo>
                <a:lnTo>
                  <a:pt x="49701" y="366093"/>
                </a:lnTo>
                <a:cubicBezTo>
                  <a:pt x="46226" y="366093"/>
                  <a:pt x="42999" y="363367"/>
                  <a:pt x="42751" y="359650"/>
                </a:cubicBezTo>
                <a:lnTo>
                  <a:pt x="39276" y="315541"/>
                </a:lnTo>
                <a:lnTo>
                  <a:pt x="38779" y="315541"/>
                </a:lnTo>
                <a:lnTo>
                  <a:pt x="38035" y="315541"/>
                </a:lnTo>
                <a:lnTo>
                  <a:pt x="34560" y="359650"/>
                </a:lnTo>
                <a:cubicBezTo>
                  <a:pt x="34312" y="363367"/>
                  <a:pt x="31333" y="366093"/>
                  <a:pt x="27610" y="366093"/>
                </a:cubicBezTo>
                <a:lnTo>
                  <a:pt x="27113" y="366093"/>
                </a:lnTo>
                <a:cubicBezTo>
                  <a:pt x="23390" y="365845"/>
                  <a:pt x="20412" y="362376"/>
                  <a:pt x="20908" y="358659"/>
                </a:cubicBezTo>
                <a:lnTo>
                  <a:pt x="24383" y="314550"/>
                </a:lnTo>
                <a:cubicBezTo>
                  <a:pt x="13710" y="312816"/>
                  <a:pt x="6264" y="309842"/>
                  <a:pt x="6264" y="308603"/>
                </a:cubicBezTo>
                <a:lnTo>
                  <a:pt x="24383" y="273415"/>
                </a:lnTo>
                <a:lnTo>
                  <a:pt x="21653" y="247396"/>
                </a:lnTo>
                <a:lnTo>
                  <a:pt x="10980" y="289770"/>
                </a:lnTo>
                <a:cubicBezTo>
                  <a:pt x="10483" y="292248"/>
                  <a:pt x="8001" y="293983"/>
                  <a:pt x="5519" y="293983"/>
                </a:cubicBezTo>
                <a:cubicBezTo>
                  <a:pt x="5271" y="293983"/>
                  <a:pt x="4774" y="293983"/>
                  <a:pt x="4278" y="293735"/>
                </a:cubicBezTo>
                <a:cubicBezTo>
                  <a:pt x="1299" y="292991"/>
                  <a:pt x="-438" y="290018"/>
                  <a:pt x="307" y="287292"/>
                </a:cubicBezTo>
                <a:lnTo>
                  <a:pt x="11228" y="243183"/>
                </a:lnTo>
                <a:cubicBezTo>
                  <a:pt x="11228" y="243183"/>
                  <a:pt x="11476" y="242935"/>
                  <a:pt x="11476" y="242935"/>
                </a:cubicBezTo>
                <a:cubicBezTo>
                  <a:pt x="11476" y="242687"/>
                  <a:pt x="11724" y="242440"/>
                  <a:pt x="11724" y="241944"/>
                </a:cubicBezTo>
                <a:cubicBezTo>
                  <a:pt x="11973" y="241696"/>
                  <a:pt x="12221" y="241448"/>
                  <a:pt x="12469" y="240953"/>
                </a:cubicBezTo>
                <a:cubicBezTo>
                  <a:pt x="12965" y="240457"/>
                  <a:pt x="24135" y="228067"/>
                  <a:pt x="38779" y="228067"/>
                </a:cubicBezTo>
                <a:close/>
                <a:moveTo>
                  <a:pt x="125138" y="226585"/>
                </a:moveTo>
                <a:lnTo>
                  <a:pt x="126875" y="230055"/>
                </a:lnTo>
                <a:lnTo>
                  <a:pt x="122408" y="265747"/>
                </a:lnTo>
                <a:lnTo>
                  <a:pt x="127868" y="275165"/>
                </a:lnTo>
                <a:lnTo>
                  <a:pt x="133328" y="265747"/>
                </a:lnTo>
                <a:lnTo>
                  <a:pt x="128613" y="230055"/>
                </a:lnTo>
                <a:lnTo>
                  <a:pt x="130350" y="226585"/>
                </a:lnTo>
                <a:cubicBezTo>
                  <a:pt x="143007" y="227081"/>
                  <a:pt x="156658" y="232038"/>
                  <a:pt x="157402" y="232286"/>
                </a:cubicBezTo>
                <a:cubicBezTo>
                  <a:pt x="157650" y="232534"/>
                  <a:pt x="157899" y="232782"/>
                  <a:pt x="158395" y="233029"/>
                </a:cubicBezTo>
                <a:cubicBezTo>
                  <a:pt x="158643" y="233029"/>
                  <a:pt x="159140" y="233277"/>
                  <a:pt x="159388" y="233525"/>
                </a:cubicBezTo>
                <a:cubicBezTo>
                  <a:pt x="159884" y="234021"/>
                  <a:pt x="160132" y="234269"/>
                  <a:pt x="160380" y="234764"/>
                </a:cubicBezTo>
                <a:cubicBezTo>
                  <a:pt x="160629" y="235012"/>
                  <a:pt x="160877" y="235260"/>
                  <a:pt x="161125" y="235508"/>
                </a:cubicBezTo>
                <a:cubicBezTo>
                  <a:pt x="161373" y="236004"/>
                  <a:pt x="161373" y="236499"/>
                  <a:pt x="161621" y="236995"/>
                </a:cubicBezTo>
                <a:cubicBezTo>
                  <a:pt x="161621" y="237491"/>
                  <a:pt x="161870" y="237739"/>
                  <a:pt x="161870" y="237987"/>
                </a:cubicBezTo>
                <a:lnTo>
                  <a:pt x="167330" y="287062"/>
                </a:lnTo>
                <a:cubicBezTo>
                  <a:pt x="167578" y="290780"/>
                  <a:pt x="165096" y="294002"/>
                  <a:pt x="161125" y="294498"/>
                </a:cubicBezTo>
                <a:cubicBezTo>
                  <a:pt x="160877" y="294498"/>
                  <a:pt x="160629" y="294498"/>
                  <a:pt x="160380" y="294498"/>
                </a:cubicBezTo>
                <a:cubicBezTo>
                  <a:pt x="157154" y="294498"/>
                  <a:pt x="154176" y="291772"/>
                  <a:pt x="153679" y="288550"/>
                </a:cubicBezTo>
                <a:lnTo>
                  <a:pt x="148716" y="243687"/>
                </a:lnTo>
                <a:cubicBezTo>
                  <a:pt x="148219" y="243687"/>
                  <a:pt x="147475" y="243439"/>
                  <a:pt x="146730" y="243192"/>
                </a:cubicBezTo>
                <a:lnTo>
                  <a:pt x="146730" y="289789"/>
                </a:lnTo>
                <a:lnTo>
                  <a:pt x="152190" y="356958"/>
                </a:lnTo>
                <a:cubicBezTo>
                  <a:pt x="152687" y="361420"/>
                  <a:pt x="149212" y="365385"/>
                  <a:pt x="144745" y="365881"/>
                </a:cubicBezTo>
                <a:cubicBezTo>
                  <a:pt x="144496" y="365881"/>
                  <a:pt x="144248" y="365881"/>
                  <a:pt x="144000" y="365881"/>
                </a:cubicBezTo>
                <a:cubicBezTo>
                  <a:pt x="139781" y="365881"/>
                  <a:pt x="136306" y="362659"/>
                  <a:pt x="136058" y="358445"/>
                </a:cubicBezTo>
                <a:lnTo>
                  <a:pt x="131094" y="297472"/>
                </a:lnTo>
                <a:cubicBezTo>
                  <a:pt x="130102" y="297968"/>
                  <a:pt x="128861" y="298216"/>
                  <a:pt x="127868" y="298216"/>
                </a:cubicBezTo>
                <a:cubicBezTo>
                  <a:pt x="126627" y="298216"/>
                  <a:pt x="125386" y="297968"/>
                  <a:pt x="124393" y="297472"/>
                </a:cubicBezTo>
                <a:lnTo>
                  <a:pt x="119430" y="358445"/>
                </a:lnTo>
                <a:cubicBezTo>
                  <a:pt x="119181" y="362659"/>
                  <a:pt x="115707" y="365881"/>
                  <a:pt x="111488" y="365881"/>
                </a:cubicBezTo>
                <a:cubicBezTo>
                  <a:pt x="111239" y="365881"/>
                  <a:pt x="110991" y="365881"/>
                  <a:pt x="110743" y="365881"/>
                </a:cubicBezTo>
                <a:cubicBezTo>
                  <a:pt x="106276" y="365385"/>
                  <a:pt x="102801" y="361420"/>
                  <a:pt x="103297" y="356958"/>
                </a:cubicBezTo>
                <a:lnTo>
                  <a:pt x="108758" y="289789"/>
                </a:lnTo>
                <a:lnTo>
                  <a:pt x="108758" y="243192"/>
                </a:lnTo>
                <a:cubicBezTo>
                  <a:pt x="108013" y="243439"/>
                  <a:pt x="107268" y="243687"/>
                  <a:pt x="106772" y="243687"/>
                </a:cubicBezTo>
                <a:lnTo>
                  <a:pt x="101808" y="288550"/>
                </a:lnTo>
                <a:cubicBezTo>
                  <a:pt x="101560" y="291772"/>
                  <a:pt x="98582" y="294498"/>
                  <a:pt x="95107" y="294498"/>
                </a:cubicBezTo>
                <a:cubicBezTo>
                  <a:pt x="94859" y="294498"/>
                  <a:pt x="94611" y="294498"/>
                  <a:pt x="94363" y="294498"/>
                </a:cubicBezTo>
                <a:cubicBezTo>
                  <a:pt x="90640" y="294002"/>
                  <a:pt x="87910" y="290780"/>
                  <a:pt x="88406" y="287062"/>
                </a:cubicBezTo>
                <a:lnTo>
                  <a:pt x="93618" y="237987"/>
                </a:lnTo>
                <a:cubicBezTo>
                  <a:pt x="93618" y="237739"/>
                  <a:pt x="93866" y="237243"/>
                  <a:pt x="94115" y="236995"/>
                </a:cubicBezTo>
                <a:cubicBezTo>
                  <a:pt x="94115" y="236499"/>
                  <a:pt x="94363" y="236004"/>
                  <a:pt x="94611" y="235508"/>
                </a:cubicBezTo>
                <a:cubicBezTo>
                  <a:pt x="94611" y="235260"/>
                  <a:pt x="94859" y="235012"/>
                  <a:pt x="95107" y="234764"/>
                </a:cubicBezTo>
                <a:cubicBezTo>
                  <a:pt x="95355" y="234269"/>
                  <a:pt x="95604" y="234021"/>
                  <a:pt x="96100" y="233525"/>
                </a:cubicBezTo>
                <a:cubicBezTo>
                  <a:pt x="96348" y="233277"/>
                  <a:pt x="96845" y="233029"/>
                  <a:pt x="97093" y="233029"/>
                </a:cubicBezTo>
                <a:cubicBezTo>
                  <a:pt x="97589" y="232782"/>
                  <a:pt x="97837" y="232534"/>
                  <a:pt x="98086" y="232286"/>
                </a:cubicBezTo>
                <a:cubicBezTo>
                  <a:pt x="98830" y="232038"/>
                  <a:pt x="112480" y="227081"/>
                  <a:pt x="125138" y="226585"/>
                </a:cubicBezTo>
                <a:close/>
                <a:moveTo>
                  <a:pt x="127744" y="187422"/>
                </a:moveTo>
                <a:cubicBezTo>
                  <a:pt x="137273" y="187422"/>
                  <a:pt x="144997" y="195857"/>
                  <a:pt x="144997" y="206263"/>
                </a:cubicBezTo>
                <a:cubicBezTo>
                  <a:pt x="144997" y="216669"/>
                  <a:pt x="137273" y="225104"/>
                  <a:pt x="127744" y="225104"/>
                </a:cubicBezTo>
                <a:cubicBezTo>
                  <a:pt x="118215" y="225104"/>
                  <a:pt x="110491" y="216669"/>
                  <a:pt x="110491" y="206263"/>
                </a:cubicBezTo>
                <a:cubicBezTo>
                  <a:pt x="110491" y="195857"/>
                  <a:pt x="118215" y="187422"/>
                  <a:pt x="127744" y="187422"/>
                </a:cubicBezTo>
                <a:close/>
                <a:moveTo>
                  <a:pt x="216903" y="187139"/>
                </a:moveTo>
                <a:cubicBezTo>
                  <a:pt x="226568" y="187139"/>
                  <a:pt x="234403" y="195638"/>
                  <a:pt x="234403" y="206121"/>
                </a:cubicBezTo>
                <a:cubicBezTo>
                  <a:pt x="234403" y="216604"/>
                  <a:pt x="226568" y="225103"/>
                  <a:pt x="216903" y="225103"/>
                </a:cubicBezTo>
                <a:cubicBezTo>
                  <a:pt x="207238" y="225103"/>
                  <a:pt x="199403" y="216604"/>
                  <a:pt x="199403" y="206121"/>
                </a:cubicBezTo>
                <a:cubicBezTo>
                  <a:pt x="199403" y="195638"/>
                  <a:pt x="207238" y="187139"/>
                  <a:pt x="216903" y="187139"/>
                </a:cubicBezTo>
                <a:close/>
                <a:moveTo>
                  <a:pt x="38655" y="187139"/>
                </a:moveTo>
                <a:cubicBezTo>
                  <a:pt x="48320" y="187139"/>
                  <a:pt x="56155" y="195638"/>
                  <a:pt x="56155" y="206121"/>
                </a:cubicBezTo>
                <a:cubicBezTo>
                  <a:pt x="56155" y="216604"/>
                  <a:pt x="48320" y="225103"/>
                  <a:pt x="38655" y="225103"/>
                </a:cubicBezTo>
                <a:cubicBezTo>
                  <a:pt x="28990" y="225103"/>
                  <a:pt x="21155" y="216604"/>
                  <a:pt x="21155" y="206121"/>
                </a:cubicBezTo>
                <a:cubicBezTo>
                  <a:pt x="21155" y="195638"/>
                  <a:pt x="28990" y="187139"/>
                  <a:pt x="38655" y="187139"/>
                </a:cubicBezTo>
                <a:close/>
                <a:moveTo>
                  <a:pt x="385767" y="183188"/>
                </a:moveTo>
                <a:lnTo>
                  <a:pt x="450828" y="183188"/>
                </a:lnTo>
                <a:lnTo>
                  <a:pt x="450828" y="366093"/>
                </a:lnTo>
                <a:lnTo>
                  <a:pt x="385767" y="366093"/>
                </a:lnTo>
                <a:close/>
                <a:moveTo>
                  <a:pt x="292468" y="134850"/>
                </a:moveTo>
                <a:lnTo>
                  <a:pt x="362692" y="183170"/>
                </a:lnTo>
                <a:lnTo>
                  <a:pt x="292468" y="231242"/>
                </a:lnTo>
                <a:lnTo>
                  <a:pt x="302890" y="197542"/>
                </a:lnTo>
                <a:lnTo>
                  <a:pt x="272368" y="197542"/>
                </a:lnTo>
                <a:lnTo>
                  <a:pt x="272368" y="168550"/>
                </a:lnTo>
                <a:lnTo>
                  <a:pt x="302890" y="168550"/>
                </a:lnTo>
                <a:close/>
                <a:moveTo>
                  <a:pt x="462260" y="98650"/>
                </a:moveTo>
                <a:lnTo>
                  <a:pt x="527039" y="98650"/>
                </a:lnTo>
                <a:lnTo>
                  <a:pt x="527039" y="366093"/>
                </a:lnTo>
                <a:lnTo>
                  <a:pt x="462260" y="366093"/>
                </a:lnTo>
                <a:close/>
                <a:moveTo>
                  <a:pt x="128643" y="40928"/>
                </a:moveTo>
                <a:cubicBezTo>
                  <a:pt x="143288" y="40928"/>
                  <a:pt x="154457" y="53318"/>
                  <a:pt x="154954" y="53814"/>
                </a:cubicBezTo>
                <a:cubicBezTo>
                  <a:pt x="154954" y="53814"/>
                  <a:pt x="154954" y="53814"/>
                  <a:pt x="154954" y="54061"/>
                </a:cubicBezTo>
                <a:cubicBezTo>
                  <a:pt x="155202" y="54309"/>
                  <a:pt x="155450" y="54557"/>
                  <a:pt x="155698" y="55053"/>
                </a:cubicBezTo>
                <a:cubicBezTo>
                  <a:pt x="155698" y="55300"/>
                  <a:pt x="155947" y="55548"/>
                  <a:pt x="155947" y="55796"/>
                </a:cubicBezTo>
                <a:cubicBezTo>
                  <a:pt x="155947" y="56044"/>
                  <a:pt x="155947" y="56044"/>
                  <a:pt x="156195" y="56044"/>
                </a:cubicBezTo>
                <a:lnTo>
                  <a:pt x="167116" y="100153"/>
                </a:lnTo>
                <a:cubicBezTo>
                  <a:pt x="167861" y="103126"/>
                  <a:pt x="166123" y="106100"/>
                  <a:pt x="163145" y="106843"/>
                </a:cubicBezTo>
                <a:cubicBezTo>
                  <a:pt x="162648" y="106843"/>
                  <a:pt x="162152" y="106843"/>
                  <a:pt x="161904" y="106843"/>
                </a:cubicBezTo>
                <a:cubicBezTo>
                  <a:pt x="159173" y="106843"/>
                  <a:pt x="156940" y="105357"/>
                  <a:pt x="156443" y="102631"/>
                </a:cubicBezTo>
                <a:lnTo>
                  <a:pt x="145770" y="60504"/>
                </a:lnTo>
                <a:lnTo>
                  <a:pt x="143040" y="86276"/>
                </a:lnTo>
                <a:lnTo>
                  <a:pt x="161159" y="121464"/>
                </a:lnTo>
                <a:cubicBezTo>
                  <a:pt x="161159" y="122703"/>
                  <a:pt x="153713" y="125924"/>
                  <a:pt x="143040" y="127411"/>
                </a:cubicBezTo>
                <a:lnTo>
                  <a:pt x="146515" y="171520"/>
                </a:lnTo>
                <a:cubicBezTo>
                  <a:pt x="147011" y="175485"/>
                  <a:pt x="144032" y="178706"/>
                  <a:pt x="140309" y="178954"/>
                </a:cubicBezTo>
                <a:cubicBezTo>
                  <a:pt x="140061" y="178954"/>
                  <a:pt x="139813" y="178954"/>
                  <a:pt x="139813" y="178954"/>
                </a:cubicBezTo>
                <a:cubicBezTo>
                  <a:pt x="136090" y="178954"/>
                  <a:pt x="133111" y="176228"/>
                  <a:pt x="132863" y="172759"/>
                </a:cubicBezTo>
                <a:lnTo>
                  <a:pt x="129388" y="128402"/>
                </a:lnTo>
                <a:lnTo>
                  <a:pt x="128643" y="128402"/>
                </a:lnTo>
                <a:lnTo>
                  <a:pt x="128147" y="128402"/>
                </a:lnTo>
                <a:lnTo>
                  <a:pt x="124672" y="172759"/>
                </a:lnTo>
                <a:cubicBezTo>
                  <a:pt x="124175" y="176228"/>
                  <a:pt x="121197" y="178954"/>
                  <a:pt x="117722" y="178954"/>
                </a:cubicBezTo>
                <a:cubicBezTo>
                  <a:pt x="117474" y="178954"/>
                  <a:pt x="117474" y="178954"/>
                  <a:pt x="117225" y="178954"/>
                </a:cubicBezTo>
                <a:cubicBezTo>
                  <a:pt x="113254" y="178706"/>
                  <a:pt x="110524" y="175485"/>
                  <a:pt x="110772" y="171520"/>
                </a:cubicBezTo>
                <a:lnTo>
                  <a:pt x="114495" y="127411"/>
                </a:lnTo>
                <a:cubicBezTo>
                  <a:pt x="103822" y="125924"/>
                  <a:pt x="96376" y="122703"/>
                  <a:pt x="96376" y="121464"/>
                </a:cubicBezTo>
                <a:lnTo>
                  <a:pt x="114495" y="86276"/>
                </a:lnTo>
                <a:lnTo>
                  <a:pt x="111517" y="60504"/>
                </a:lnTo>
                <a:lnTo>
                  <a:pt x="101092" y="102631"/>
                </a:lnTo>
                <a:cubicBezTo>
                  <a:pt x="100347" y="105357"/>
                  <a:pt x="98113" y="106843"/>
                  <a:pt x="95631" y="106843"/>
                </a:cubicBezTo>
                <a:cubicBezTo>
                  <a:pt x="95135" y="106843"/>
                  <a:pt x="94886" y="106843"/>
                  <a:pt x="94390" y="106843"/>
                </a:cubicBezTo>
                <a:cubicBezTo>
                  <a:pt x="91411" y="106100"/>
                  <a:pt x="89674" y="103126"/>
                  <a:pt x="90419" y="100153"/>
                </a:cubicBezTo>
                <a:lnTo>
                  <a:pt x="101340" y="56044"/>
                </a:lnTo>
                <a:cubicBezTo>
                  <a:pt x="101340" y="56044"/>
                  <a:pt x="101340" y="56044"/>
                  <a:pt x="101340" y="55796"/>
                </a:cubicBezTo>
                <a:cubicBezTo>
                  <a:pt x="101588" y="55548"/>
                  <a:pt x="101836" y="55300"/>
                  <a:pt x="101836" y="54805"/>
                </a:cubicBezTo>
                <a:cubicBezTo>
                  <a:pt x="102085" y="54557"/>
                  <a:pt x="102333" y="54309"/>
                  <a:pt x="102333" y="54061"/>
                </a:cubicBezTo>
                <a:cubicBezTo>
                  <a:pt x="102581" y="53814"/>
                  <a:pt x="102581" y="53814"/>
                  <a:pt x="102581" y="53814"/>
                </a:cubicBezTo>
                <a:cubicBezTo>
                  <a:pt x="103077" y="53318"/>
                  <a:pt x="113999" y="40928"/>
                  <a:pt x="128643" y="40928"/>
                </a:cubicBezTo>
                <a:close/>
                <a:moveTo>
                  <a:pt x="215250" y="39658"/>
                </a:moveTo>
                <a:lnTo>
                  <a:pt x="216987" y="43128"/>
                </a:lnTo>
                <a:lnTo>
                  <a:pt x="212272" y="78819"/>
                </a:lnTo>
                <a:lnTo>
                  <a:pt x="217732" y="88486"/>
                </a:lnTo>
                <a:lnTo>
                  <a:pt x="223192" y="78819"/>
                </a:lnTo>
                <a:lnTo>
                  <a:pt x="218725" y="43128"/>
                </a:lnTo>
                <a:lnTo>
                  <a:pt x="220462" y="39658"/>
                </a:lnTo>
                <a:cubicBezTo>
                  <a:pt x="233119" y="40401"/>
                  <a:pt x="246770" y="45359"/>
                  <a:pt x="247514" y="45606"/>
                </a:cubicBezTo>
                <a:cubicBezTo>
                  <a:pt x="247762" y="45606"/>
                  <a:pt x="248011" y="45854"/>
                  <a:pt x="248507" y="46102"/>
                </a:cubicBezTo>
                <a:cubicBezTo>
                  <a:pt x="248755" y="46350"/>
                  <a:pt x="249003" y="46598"/>
                  <a:pt x="249500" y="46846"/>
                </a:cubicBezTo>
                <a:cubicBezTo>
                  <a:pt x="249748" y="47094"/>
                  <a:pt x="250244" y="47589"/>
                  <a:pt x="250492" y="47837"/>
                </a:cubicBezTo>
                <a:cubicBezTo>
                  <a:pt x="250741" y="48085"/>
                  <a:pt x="250989" y="48581"/>
                  <a:pt x="250989" y="48829"/>
                </a:cubicBezTo>
                <a:cubicBezTo>
                  <a:pt x="251237" y="49324"/>
                  <a:pt x="251485" y="49820"/>
                  <a:pt x="251485" y="50316"/>
                </a:cubicBezTo>
                <a:cubicBezTo>
                  <a:pt x="251733" y="50564"/>
                  <a:pt x="251733" y="50811"/>
                  <a:pt x="251733" y="51059"/>
                </a:cubicBezTo>
                <a:lnTo>
                  <a:pt x="257193" y="100135"/>
                </a:lnTo>
                <a:cubicBezTo>
                  <a:pt x="257690" y="103853"/>
                  <a:pt x="254960" y="107323"/>
                  <a:pt x="251237" y="107571"/>
                </a:cubicBezTo>
                <a:cubicBezTo>
                  <a:pt x="250989" y="107571"/>
                  <a:pt x="250741" y="107571"/>
                  <a:pt x="250492" y="107571"/>
                </a:cubicBezTo>
                <a:cubicBezTo>
                  <a:pt x="247018" y="107571"/>
                  <a:pt x="244288" y="105092"/>
                  <a:pt x="243791" y="101622"/>
                </a:cubicBezTo>
                <a:lnTo>
                  <a:pt x="238828" y="57008"/>
                </a:lnTo>
                <a:cubicBezTo>
                  <a:pt x="238331" y="56760"/>
                  <a:pt x="237587" y="56512"/>
                  <a:pt x="236842" y="56512"/>
                </a:cubicBezTo>
                <a:lnTo>
                  <a:pt x="236842" y="102862"/>
                </a:lnTo>
                <a:lnTo>
                  <a:pt x="242302" y="170279"/>
                </a:lnTo>
                <a:cubicBezTo>
                  <a:pt x="242799" y="174741"/>
                  <a:pt x="239324" y="178706"/>
                  <a:pt x="234857" y="178954"/>
                </a:cubicBezTo>
                <a:cubicBezTo>
                  <a:pt x="234608" y="178954"/>
                  <a:pt x="234360" y="178954"/>
                  <a:pt x="234112" y="178954"/>
                </a:cubicBezTo>
                <a:cubicBezTo>
                  <a:pt x="229893" y="178954"/>
                  <a:pt x="226418" y="175732"/>
                  <a:pt x="225922" y="171518"/>
                </a:cubicBezTo>
                <a:lnTo>
                  <a:pt x="221206" y="110545"/>
                </a:lnTo>
                <a:cubicBezTo>
                  <a:pt x="220214" y="111041"/>
                  <a:pt x="218973" y="111289"/>
                  <a:pt x="217732" y="111289"/>
                </a:cubicBezTo>
                <a:cubicBezTo>
                  <a:pt x="216739" y="111289"/>
                  <a:pt x="215498" y="111041"/>
                  <a:pt x="214505" y="110545"/>
                </a:cubicBezTo>
                <a:lnTo>
                  <a:pt x="209542" y="171518"/>
                </a:lnTo>
                <a:cubicBezTo>
                  <a:pt x="209293" y="175732"/>
                  <a:pt x="205571" y="178954"/>
                  <a:pt x="201351" y="178954"/>
                </a:cubicBezTo>
                <a:cubicBezTo>
                  <a:pt x="201351" y="178954"/>
                  <a:pt x="201103" y="178954"/>
                  <a:pt x="200855" y="178954"/>
                </a:cubicBezTo>
                <a:cubicBezTo>
                  <a:pt x="196388" y="178706"/>
                  <a:pt x="192913" y="174741"/>
                  <a:pt x="193409" y="170279"/>
                </a:cubicBezTo>
                <a:lnTo>
                  <a:pt x="198621" y="102862"/>
                </a:lnTo>
                <a:lnTo>
                  <a:pt x="198621" y="56512"/>
                </a:lnTo>
                <a:cubicBezTo>
                  <a:pt x="198125" y="56512"/>
                  <a:pt x="197380" y="56760"/>
                  <a:pt x="196884" y="57008"/>
                </a:cubicBezTo>
                <a:lnTo>
                  <a:pt x="191920" y="101622"/>
                </a:lnTo>
                <a:cubicBezTo>
                  <a:pt x="191424" y="105092"/>
                  <a:pt x="188446" y="107571"/>
                  <a:pt x="185219" y="107571"/>
                </a:cubicBezTo>
                <a:cubicBezTo>
                  <a:pt x="184971" y="107571"/>
                  <a:pt x="184723" y="107571"/>
                  <a:pt x="184475" y="107571"/>
                </a:cubicBezTo>
                <a:cubicBezTo>
                  <a:pt x="180504" y="107323"/>
                  <a:pt x="178022" y="103853"/>
                  <a:pt x="178270" y="100135"/>
                </a:cubicBezTo>
                <a:lnTo>
                  <a:pt x="183730" y="51059"/>
                </a:lnTo>
                <a:cubicBezTo>
                  <a:pt x="183730" y="50811"/>
                  <a:pt x="183978" y="50564"/>
                  <a:pt x="183978" y="50316"/>
                </a:cubicBezTo>
                <a:cubicBezTo>
                  <a:pt x="184227" y="49820"/>
                  <a:pt x="184227" y="49324"/>
                  <a:pt x="184475" y="48829"/>
                </a:cubicBezTo>
                <a:cubicBezTo>
                  <a:pt x="184723" y="48333"/>
                  <a:pt x="184971" y="48085"/>
                  <a:pt x="185219" y="47837"/>
                </a:cubicBezTo>
                <a:cubicBezTo>
                  <a:pt x="185467" y="47589"/>
                  <a:pt x="185716" y="47094"/>
                  <a:pt x="186212" y="46846"/>
                </a:cubicBezTo>
                <a:cubicBezTo>
                  <a:pt x="186460" y="46598"/>
                  <a:pt x="186957" y="46350"/>
                  <a:pt x="187205" y="46102"/>
                </a:cubicBezTo>
                <a:cubicBezTo>
                  <a:pt x="187453" y="45854"/>
                  <a:pt x="187949" y="45606"/>
                  <a:pt x="188198" y="45606"/>
                </a:cubicBezTo>
                <a:cubicBezTo>
                  <a:pt x="188942" y="45359"/>
                  <a:pt x="202592" y="40401"/>
                  <a:pt x="215250" y="39658"/>
                </a:cubicBezTo>
                <a:close/>
                <a:moveTo>
                  <a:pt x="37054" y="39446"/>
                </a:moveTo>
                <a:lnTo>
                  <a:pt x="38792" y="42916"/>
                </a:lnTo>
                <a:lnTo>
                  <a:pt x="34075" y="78607"/>
                </a:lnTo>
                <a:lnTo>
                  <a:pt x="39537" y="88274"/>
                </a:lnTo>
                <a:lnTo>
                  <a:pt x="45000" y="78607"/>
                </a:lnTo>
                <a:lnTo>
                  <a:pt x="40531" y="42916"/>
                </a:lnTo>
                <a:lnTo>
                  <a:pt x="42269" y="39446"/>
                </a:lnTo>
                <a:cubicBezTo>
                  <a:pt x="54932" y="40189"/>
                  <a:pt x="68588" y="45147"/>
                  <a:pt x="69084" y="45394"/>
                </a:cubicBezTo>
                <a:cubicBezTo>
                  <a:pt x="69581" y="45394"/>
                  <a:pt x="69829" y="45642"/>
                  <a:pt x="70326" y="45890"/>
                </a:cubicBezTo>
                <a:cubicBezTo>
                  <a:pt x="70574" y="46138"/>
                  <a:pt x="70823" y="46138"/>
                  <a:pt x="71319" y="46634"/>
                </a:cubicBezTo>
                <a:cubicBezTo>
                  <a:pt x="71567" y="46882"/>
                  <a:pt x="71816" y="47377"/>
                  <a:pt x="72312" y="47625"/>
                </a:cubicBezTo>
                <a:cubicBezTo>
                  <a:pt x="72561" y="47873"/>
                  <a:pt x="72809" y="48121"/>
                  <a:pt x="72809" y="48617"/>
                </a:cubicBezTo>
                <a:cubicBezTo>
                  <a:pt x="73057" y="49112"/>
                  <a:pt x="73305" y="49608"/>
                  <a:pt x="73305" y="50104"/>
                </a:cubicBezTo>
                <a:cubicBezTo>
                  <a:pt x="73554" y="50352"/>
                  <a:pt x="73554" y="50599"/>
                  <a:pt x="73802" y="50847"/>
                </a:cubicBezTo>
                <a:lnTo>
                  <a:pt x="79016" y="99923"/>
                </a:lnTo>
                <a:cubicBezTo>
                  <a:pt x="79513" y="103641"/>
                  <a:pt x="76782" y="107111"/>
                  <a:pt x="73057" y="107359"/>
                </a:cubicBezTo>
                <a:cubicBezTo>
                  <a:pt x="72809" y="107359"/>
                  <a:pt x="72561" y="107359"/>
                  <a:pt x="72312" y="107359"/>
                </a:cubicBezTo>
                <a:cubicBezTo>
                  <a:pt x="68836" y="107359"/>
                  <a:pt x="65857" y="104880"/>
                  <a:pt x="65608" y="101410"/>
                </a:cubicBezTo>
                <a:lnTo>
                  <a:pt x="60642" y="56796"/>
                </a:lnTo>
                <a:cubicBezTo>
                  <a:pt x="59898" y="56548"/>
                  <a:pt x="59401" y="56548"/>
                  <a:pt x="58656" y="56300"/>
                </a:cubicBezTo>
                <a:lnTo>
                  <a:pt x="58656" y="102650"/>
                </a:lnTo>
                <a:lnTo>
                  <a:pt x="64119" y="170067"/>
                </a:lnTo>
                <a:cubicBezTo>
                  <a:pt x="64367" y="174529"/>
                  <a:pt x="61139" y="178494"/>
                  <a:pt x="56670" y="178742"/>
                </a:cubicBezTo>
                <a:cubicBezTo>
                  <a:pt x="56421" y="178742"/>
                  <a:pt x="56173" y="178742"/>
                  <a:pt x="55925" y="178742"/>
                </a:cubicBezTo>
                <a:cubicBezTo>
                  <a:pt x="51704" y="178742"/>
                  <a:pt x="48228" y="175520"/>
                  <a:pt x="47731" y="171306"/>
                </a:cubicBezTo>
                <a:lnTo>
                  <a:pt x="43014" y="110581"/>
                </a:lnTo>
                <a:cubicBezTo>
                  <a:pt x="41772" y="110829"/>
                  <a:pt x="40779" y="111077"/>
                  <a:pt x="39537" y="111077"/>
                </a:cubicBezTo>
                <a:cubicBezTo>
                  <a:pt x="38296" y="111077"/>
                  <a:pt x="37303" y="110829"/>
                  <a:pt x="36310" y="110581"/>
                </a:cubicBezTo>
                <a:lnTo>
                  <a:pt x="31344" y="171306"/>
                </a:lnTo>
                <a:cubicBezTo>
                  <a:pt x="31095" y="175520"/>
                  <a:pt x="27619" y="178742"/>
                  <a:pt x="23150" y="178742"/>
                </a:cubicBezTo>
                <a:cubicBezTo>
                  <a:pt x="23150" y="178742"/>
                  <a:pt x="22902" y="178742"/>
                  <a:pt x="22653" y="178742"/>
                </a:cubicBezTo>
                <a:cubicBezTo>
                  <a:pt x="18184" y="178494"/>
                  <a:pt x="14708" y="174529"/>
                  <a:pt x="15204" y="170067"/>
                </a:cubicBezTo>
                <a:lnTo>
                  <a:pt x="20419" y="102650"/>
                </a:lnTo>
                <a:lnTo>
                  <a:pt x="20419" y="56300"/>
                </a:lnTo>
                <a:cubicBezTo>
                  <a:pt x="19922" y="56300"/>
                  <a:pt x="19177" y="56548"/>
                  <a:pt x="18681" y="56796"/>
                </a:cubicBezTo>
                <a:lnTo>
                  <a:pt x="13715" y="101410"/>
                </a:lnTo>
                <a:cubicBezTo>
                  <a:pt x="13218" y="104880"/>
                  <a:pt x="10239" y="107359"/>
                  <a:pt x="6762" y="107359"/>
                </a:cubicBezTo>
                <a:cubicBezTo>
                  <a:pt x="6514" y="107359"/>
                  <a:pt x="6266" y="107359"/>
                  <a:pt x="6018" y="107359"/>
                </a:cubicBezTo>
                <a:cubicBezTo>
                  <a:pt x="2293" y="107111"/>
                  <a:pt x="-438" y="103641"/>
                  <a:pt x="58" y="99923"/>
                </a:cubicBezTo>
                <a:lnTo>
                  <a:pt x="5521" y="50847"/>
                </a:lnTo>
                <a:cubicBezTo>
                  <a:pt x="5521" y="50599"/>
                  <a:pt x="5769" y="50352"/>
                  <a:pt x="5769" y="50104"/>
                </a:cubicBezTo>
                <a:cubicBezTo>
                  <a:pt x="6018" y="49608"/>
                  <a:pt x="6018" y="49112"/>
                  <a:pt x="6266" y="48617"/>
                </a:cubicBezTo>
                <a:cubicBezTo>
                  <a:pt x="6514" y="48121"/>
                  <a:pt x="6762" y="47873"/>
                  <a:pt x="7011" y="47625"/>
                </a:cubicBezTo>
                <a:cubicBezTo>
                  <a:pt x="7259" y="47377"/>
                  <a:pt x="7507" y="46882"/>
                  <a:pt x="8004" y="46634"/>
                </a:cubicBezTo>
                <a:cubicBezTo>
                  <a:pt x="8252" y="46138"/>
                  <a:pt x="8500" y="46138"/>
                  <a:pt x="8997" y="45890"/>
                </a:cubicBezTo>
                <a:cubicBezTo>
                  <a:pt x="9245" y="45642"/>
                  <a:pt x="9494" y="45394"/>
                  <a:pt x="9990" y="45394"/>
                </a:cubicBezTo>
                <a:cubicBezTo>
                  <a:pt x="10735" y="45147"/>
                  <a:pt x="24391" y="40189"/>
                  <a:pt x="37054" y="39446"/>
                </a:cubicBezTo>
                <a:close/>
                <a:moveTo>
                  <a:pt x="217856" y="494"/>
                </a:moveTo>
                <a:cubicBezTo>
                  <a:pt x="227385" y="494"/>
                  <a:pt x="235109" y="8929"/>
                  <a:pt x="235109" y="19335"/>
                </a:cubicBezTo>
                <a:cubicBezTo>
                  <a:pt x="235109" y="29741"/>
                  <a:pt x="227385" y="38176"/>
                  <a:pt x="217856" y="38176"/>
                </a:cubicBezTo>
                <a:cubicBezTo>
                  <a:pt x="208327" y="38176"/>
                  <a:pt x="200603" y="29741"/>
                  <a:pt x="200603" y="19335"/>
                </a:cubicBezTo>
                <a:cubicBezTo>
                  <a:pt x="200603" y="8929"/>
                  <a:pt x="208327" y="494"/>
                  <a:pt x="217856" y="494"/>
                </a:cubicBezTo>
                <a:close/>
                <a:moveTo>
                  <a:pt x="538400" y="282"/>
                </a:moveTo>
                <a:lnTo>
                  <a:pt x="603461" y="282"/>
                </a:lnTo>
                <a:lnTo>
                  <a:pt x="603461" y="366093"/>
                </a:lnTo>
                <a:lnTo>
                  <a:pt x="538400" y="366093"/>
                </a:lnTo>
                <a:close/>
                <a:moveTo>
                  <a:pt x="39678" y="282"/>
                </a:moveTo>
                <a:cubicBezTo>
                  <a:pt x="49207" y="282"/>
                  <a:pt x="56931" y="8717"/>
                  <a:pt x="56931" y="19123"/>
                </a:cubicBezTo>
                <a:cubicBezTo>
                  <a:pt x="56931" y="29529"/>
                  <a:pt x="49207" y="37964"/>
                  <a:pt x="39678" y="37964"/>
                </a:cubicBezTo>
                <a:cubicBezTo>
                  <a:pt x="30149" y="37964"/>
                  <a:pt x="22425" y="29529"/>
                  <a:pt x="22425" y="19123"/>
                </a:cubicBezTo>
                <a:cubicBezTo>
                  <a:pt x="22425" y="8717"/>
                  <a:pt x="30149" y="282"/>
                  <a:pt x="39678" y="282"/>
                </a:cubicBezTo>
                <a:close/>
                <a:moveTo>
                  <a:pt x="128626" y="0"/>
                </a:moveTo>
                <a:cubicBezTo>
                  <a:pt x="138213" y="0"/>
                  <a:pt x="145985" y="8546"/>
                  <a:pt x="145985" y="19088"/>
                </a:cubicBezTo>
                <a:cubicBezTo>
                  <a:pt x="145985" y="29630"/>
                  <a:pt x="138213" y="38176"/>
                  <a:pt x="128626" y="38176"/>
                </a:cubicBezTo>
                <a:cubicBezTo>
                  <a:pt x="119039" y="38176"/>
                  <a:pt x="111267" y="29630"/>
                  <a:pt x="111267" y="19088"/>
                </a:cubicBezTo>
                <a:cubicBezTo>
                  <a:pt x="111267" y="8546"/>
                  <a:pt x="119039" y="0"/>
                  <a:pt x="12862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latin typeface="微软雅黑" panose="020B0503020204020204" pitchFamily="34" charset="-122"/>
              <a:ea typeface="微软雅黑" panose="020B0503020204020204" pitchFamily="34" charset="-122"/>
            </a:endParaRPr>
          </a:p>
        </p:txBody>
      </p:sp>
      <p:sp>
        <p:nvSpPr>
          <p:cNvPr id="196" name="object 45"/>
          <p:cNvSpPr/>
          <p:nvPr/>
        </p:nvSpPr>
        <p:spPr>
          <a:xfrm>
            <a:off x="21630823" y="5176785"/>
            <a:ext cx="6990763" cy="941864"/>
          </a:xfrm>
          <a:custGeom>
            <a:avLst/>
            <a:gdLst/>
            <a:ahLst/>
            <a:cxnLst/>
            <a:rect l="l" t="t" r="r" b="b"/>
            <a:pathLst>
              <a:path w="2402204" h="336550">
                <a:moveTo>
                  <a:pt x="2233769" y="0"/>
                </a:moveTo>
                <a:lnTo>
                  <a:pt x="168192" y="0"/>
                </a:lnTo>
                <a:lnTo>
                  <a:pt x="123480" y="6008"/>
                </a:lnTo>
                <a:lnTo>
                  <a:pt x="83302" y="22963"/>
                </a:lnTo>
                <a:lnTo>
                  <a:pt x="49262" y="49262"/>
                </a:lnTo>
                <a:lnTo>
                  <a:pt x="22963" y="83303"/>
                </a:lnTo>
                <a:lnTo>
                  <a:pt x="6007" y="123481"/>
                </a:lnTo>
                <a:lnTo>
                  <a:pt x="0" y="168193"/>
                </a:lnTo>
                <a:lnTo>
                  <a:pt x="6007" y="212905"/>
                </a:lnTo>
                <a:lnTo>
                  <a:pt x="22963" y="253083"/>
                </a:lnTo>
                <a:lnTo>
                  <a:pt x="49262" y="287123"/>
                </a:lnTo>
                <a:lnTo>
                  <a:pt x="83302" y="313422"/>
                </a:lnTo>
                <a:lnTo>
                  <a:pt x="123480" y="330378"/>
                </a:lnTo>
                <a:lnTo>
                  <a:pt x="168192" y="336386"/>
                </a:lnTo>
                <a:lnTo>
                  <a:pt x="2233769" y="336386"/>
                </a:lnTo>
                <a:lnTo>
                  <a:pt x="2278481" y="330378"/>
                </a:lnTo>
                <a:lnTo>
                  <a:pt x="2318659" y="313422"/>
                </a:lnTo>
                <a:lnTo>
                  <a:pt x="2352699" y="287123"/>
                </a:lnTo>
                <a:lnTo>
                  <a:pt x="2378998" y="253083"/>
                </a:lnTo>
                <a:lnTo>
                  <a:pt x="2395954" y="212905"/>
                </a:lnTo>
                <a:lnTo>
                  <a:pt x="2401962" y="168193"/>
                </a:lnTo>
                <a:lnTo>
                  <a:pt x="2395954" y="123481"/>
                </a:lnTo>
                <a:lnTo>
                  <a:pt x="2378998" y="83303"/>
                </a:lnTo>
                <a:lnTo>
                  <a:pt x="2352699" y="49262"/>
                </a:lnTo>
                <a:lnTo>
                  <a:pt x="2318659" y="22963"/>
                </a:lnTo>
                <a:lnTo>
                  <a:pt x="2278481" y="6008"/>
                </a:lnTo>
                <a:lnTo>
                  <a:pt x="2233769" y="0"/>
                </a:lnTo>
                <a:close/>
              </a:path>
            </a:pathLst>
          </a:custGeom>
          <a:solidFill>
            <a:srgbClr val="FFC000"/>
          </a:solidFill>
        </p:spPr>
        <p:txBody>
          <a:bodyPr wrap="square" lIns="0" tIns="0" rIns="0" bIns="0" rtlCol="0"/>
          <a:lstStyle/>
          <a:p>
            <a:endParaRPr sz="2845"/>
          </a:p>
        </p:txBody>
      </p:sp>
      <p:sp>
        <p:nvSpPr>
          <p:cNvPr id="197" name="文本框 196"/>
          <p:cNvSpPr txBox="1"/>
          <p:nvPr/>
        </p:nvSpPr>
        <p:spPr>
          <a:xfrm>
            <a:off x="22324011" y="5350924"/>
            <a:ext cx="5834364" cy="530145"/>
          </a:xfrm>
          <a:prstGeom prst="rect">
            <a:avLst/>
          </a:prstGeom>
          <a:noFill/>
        </p:spPr>
        <p:txBody>
          <a:bodyPr wrap="square">
            <a:spAutoFit/>
          </a:bodyPr>
          <a:lstStyle/>
          <a:p>
            <a:pPr algn="ctr"/>
            <a:r>
              <a:rPr lang="zh-CN" altLang="en-US" sz="2845" b="1" dirty="0">
                <a:solidFill>
                  <a:schemeClr val="bg1"/>
                </a:solidFill>
                <a:latin typeface="微软雅黑" panose="020B0503020204020204" pitchFamily="34" charset="-122"/>
                <a:ea typeface="微软雅黑" panose="020B0503020204020204" pitchFamily="34" charset="-122"/>
              </a:rPr>
              <a:t>欧洲热销品类</a:t>
            </a:r>
          </a:p>
        </p:txBody>
      </p:sp>
      <p:graphicFrame>
        <p:nvGraphicFramePr>
          <p:cNvPr id="202" name="图表 201"/>
          <p:cNvGraphicFramePr/>
          <p:nvPr/>
        </p:nvGraphicFramePr>
        <p:xfrm>
          <a:off x="12866044" y="8380373"/>
          <a:ext cx="6049392" cy="2841249"/>
        </p:xfrm>
        <a:graphic>
          <a:graphicData uri="http://schemas.openxmlformats.org/drawingml/2006/chart">
            <c:chart xmlns:c="http://schemas.openxmlformats.org/drawingml/2006/chart" xmlns:r="http://schemas.openxmlformats.org/officeDocument/2006/relationships" r:id="rId6"/>
          </a:graphicData>
        </a:graphic>
      </p:graphicFrame>
      <p:sp>
        <p:nvSpPr>
          <p:cNvPr id="204" name="文本框 203"/>
          <p:cNvSpPr txBox="1"/>
          <p:nvPr/>
        </p:nvSpPr>
        <p:spPr>
          <a:xfrm>
            <a:off x="12996957" y="7954610"/>
            <a:ext cx="6638901" cy="530145"/>
          </a:xfrm>
          <a:prstGeom prst="rect">
            <a:avLst/>
          </a:prstGeom>
          <a:noFill/>
        </p:spPr>
        <p:txBody>
          <a:bodyPr wrap="square">
            <a:spAutoFit/>
          </a:bodyPr>
          <a:lstStyle/>
          <a:p>
            <a:pPr>
              <a:spcBef>
                <a:spcPts val="1205"/>
              </a:spcBef>
            </a:pPr>
            <a:r>
              <a:rPr lang="zh-CN" altLang="en-US" sz="2845"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欧洲消费者平均电商支出（美元）</a:t>
            </a:r>
            <a:endParaRPr lang="en-US" altLang="zh-CN" sz="2845"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8" name="文本框 207"/>
          <p:cNvSpPr txBox="1"/>
          <p:nvPr/>
        </p:nvSpPr>
        <p:spPr>
          <a:xfrm>
            <a:off x="12993103" y="6872274"/>
            <a:ext cx="6878439" cy="894989"/>
          </a:xfrm>
          <a:prstGeom prst="rect">
            <a:avLst/>
          </a:prstGeom>
          <a:noFill/>
        </p:spPr>
        <p:txBody>
          <a:bodyPr wrap="square">
            <a:spAutoFit/>
          </a:bodyPr>
          <a:lstStyle/>
          <a:p>
            <a:pPr algn="just">
              <a:spcBef>
                <a:spcPts val="1205"/>
              </a:spcBef>
            </a:pPr>
            <a:r>
              <a:rPr lang="zh-CN" altLang="en-US" sz="2610" dirty="0">
                <a:solidFill>
                  <a:schemeClr val="tx1">
                    <a:lumMod val="75000"/>
                    <a:lumOff val="25000"/>
                  </a:schemeClr>
                </a:solidFill>
                <a:latin typeface="微软雅黑" panose="020B0503020204020204" pitchFamily="34" charset="-122"/>
                <a:ea typeface="微软雅黑" panose="020B0503020204020204" pitchFamily="34" charset="-122"/>
              </a:rPr>
              <a:t>商品交付时间、商品质量和完好程度，售后是欧洲线上消费者考虑的主要因素</a:t>
            </a:r>
            <a:endParaRPr lang="zh-CN" altLang="en-US" sz="261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2" name="文本框 211"/>
          <p:cNvSpPr txBox="1"/>
          <p:nvPr/>
        </p:nvSpPr>
        <p:spPr>
          <a:xfrm>
            <a:off x="12993105" y="11167947"/>
            <a:ext cx="6638901" cy="530145"/>
          </a:xfrm>
          <a:prstGeom prst="rect">
            <a:avLst/>
          </a:prstGeom>
          <a:noFill/>
        </p:spPr>
        <p:txBody>
          <a:bodyPr wrap="square">
            <a:spAutoFit/>
          </a:bodyPr>
          <a:lstStyle/>
          <a:p>
            <a:pPr>
              <a:spcBef>
                <a:spcPts val="1205"/>
              </a:spcBef>
            </a:pPr>
            <a:r>
              <a:rPr lang="zh-CN" altLang="en-US" sz="2845"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欧洲电商支付方式份额（</a:t>
            </a:r>
            <a:r>
              <a:rPr lang="en-US" altLang="zh-CN" sz="2845"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2025E)</a:t>
            </a:r>
          </a:p>
        </p:txBody>
      </p:sp>
      <p:sp>
        <p:nvSpPr>
          <p:cNvPr id="220" name="object 45"/>
          <p:cNvSpPr/>
          <p:nvPr/>
        </p:nvSpPr>
        <p:spPr>
          <a:xfrm>
            <a:off x="12648669" y="5188050"/>
            <a:ext cx="6990763" cy="941864"/>
          </a:xfrm>
          <a:custGeom>
            <a:avLst/>
            <a:gdLst/>
            <a:ahLst/>
            <a:cxnLst/>
            <a:rect l="l" t="t" r="r" b="b"/>
            <a:pathLst>
              <a:path w="2402204" h="336550">
                <a:moveTo>
                  <a:pt x="2233769" y="0"/>
                </a:moveTo>
                <a:lnTo>
                  <a:pt x="168192" y="0"/>
                </a:lnTo>
                <a:lnTo>
                  <a:pt x="123480" y="6008"/>
                </a:lnTo>
                <a:lnTo>
                  <a:pt x="83302" y="22963"/>
                </a:lnTo>
                <a:lnTo>
                  <a:pt x="49262" y="49262"/>
                </a:lnTo>
                <a:lnTo>
                  <a:pt x="22963" y="83303"/>
                </a:lnTo>
                <a:lnTo>
                  <a:pt x="6007" y="123481"/>
                </a:lnTo>
                <a:lnTo>
                  <a:pt x="0" y="168193"/>
                </a:lnTo>
                <a:lnTo>
                  <a:pt x="6007" y="212905"/>
                </a:lnTo>
                <a:lnTo>
                  <a:pt x="22963" y="253083"/>
                </a:lnTo>
                <a:lnTo>
                  <a:pt x="49262" y="287123"/>
                </a:lnTo>
                <a:lnTo>
                  <a:pt x="83302" y="313422"/>
                </a:lnTo>
                <a:lnTo>
                  <a:pt x="123480" y="330378"/>
                </a:lnTo>
                <a:lnTo>
                  <a:pt x="168192" y="336386"/>
                </a:lnTo>
                <a:lnTo>
                  <a:pt x="2233769" y="336386"/>
                </a:lnTo>
                <a:lnTo>
                  <a:pt x="2278481" y="330378"/>
                </a:lnTo>
                <a:lnTo>
                  <a:pt x="2318659" y="313422"/>
                </a:lnTo>
                <a:lnTo>
                  <a:pt x="2352699" y="287123"/>
                </a:lnTo>
                <a:lnTo>
                  <a:pt x="2378998" y="253083"/>
                </a:lnTo>
                <a:lnTo>
                  <a:pt x="2395954" y="212905"/>
                </a:lnTo>
                <a:lnTo>
                  <a:pt x="2401962" y="168193"/>
                </a:lnTo>
                <a:lnTo>
                  <a:pt x="2395954" y="123481"/>
                </a:lnTo>
                <a:lnTo>
                  <a:pt x="2378998" y="83303"/>
                </a:lnTo>
                <a:lnTo>
                  <a:pt x="2352699" y="49262"/>
                </a:lnTo>
                <a:lnTo>
                  <a:pt x="2318659" y="22963"/>
                </a:lnTo>
                <a:lnTo>
                  <a:pt x="2278481" y="6008"/>
                </a:lnTo>
                <a:lnTo>
                  <a:pt x="2233769" y="0"/>
                </a:lnTo>
                <a:close/>
              </a:path>
            </a:pathLst>
          </a:custGeom>
          <a:solidFill>
            <a:srgbClr val="FFC000"/>
          </a:solidFill>
        </p:spPr>
        <p:txBody>
          <a:bodyPr wrap="square" lIns="0" tIns="0" rIns="0" bIns="0" rtlCol="0"/>
          <a:lstStyle/>
          <a:p>
            <a:endParaRPr sz="2845" dirty="0"/>
          </a:p>
        </p:txBody>
      </p:sp>
      <p:sp>
        <p:nvSpPr>
          <p:cNvPr id="221" name="文本框 220"/>
          <p:cNvSpPr txBox="1"/>
          <p:nvPr/>
        </p:nvSpPr>
        <p:spPr>
          <a:xfrm>
            <a:off x="12330548" y="5355094"/>
            <a:ext cx="7765492" cy="530145"/>
          </a:xfrm>
          <a:prstGeom prst="rect">
            <a:avLst/>
          </a:prstGeom>
          <a:noFill/>
        </p:spPr>
        <p:txBody>
          <a:bodyPr wrap="square">
            <a:spAutoFit/>
          </a:bodyPr>
          <a:lstStyle/>
          <a:p>
            <a:pPr algn="ctr"/>
            <a:r>
              <a:rPr lang="zh-CN" altLang="en-US" sz="2845" b="1" dirty="0">
                <a:solidFill>
                  <a:schemeClr val="bg1"/>
                </a:solidFill>
                <a:latin typeface="微软雅黑" panose="020B0503020204020204" pitchFamily="34" charset="-122"/>
                <a:ea typeface="微软雅黑" panose="020B0503020204020204" pitchFamily="34" charset="-122"/>
              </a:rPr>
              <a:t>消费能力及消费偏好</a:t>
            </a:r>
          </a:p>
        </p:txBody>
      </p:sp>
      <p:sp>
        <p:nvSpPr>
          <p:cNvPr id="223" name="文本框 222"/>
          <p:cNvSpPr txBox="1"/>
          <p:nvPr/>
        </p:nvSpPr>
        <p:spPr>
          <a:xfrm>
            <a:off x="21436612" y="6550393"/>
            <a:ext cx="7236374" cy="967957"/>
          </a:xfrm>
          <a:prstGeom prst="rect">
            <a:avLst/>
          </a:prstGeom>
          <a:noFill/>
        </p:spPr>
        <p:txBody>
          <a:bodyPr wrap="square">
            <a:spAutoFit/>
          </a:bodyPr>
          <a:lstStyle/>
          <a:p>
            <a:pPr algn="just"/>
            <a:r>
              <a:rPr lang="zh-CN" altLang="en-US" sz="2845" dirty="0">
                <a:solidFill>
                  <a:schemeClr val="tx1">
                    <a:lumMod val="75000"/>
                    <a:lumOff val="25000"/>
                  </a:schemeClr>
                </a:solidFill>
                <a:latin typeface="微软雅黑" panose="020B0503020204020204" pitchFamily="34" charset="-122"/>
                <a:ea typeface="微软雅黑" panose="020B0503020204020204" pitchFamily="34" charset="-122"/>
              </a:rPr>
              <a:t>根据亚马逊平台欧洲站热销品类，家居品类、电子产品、服装配饰等占据前三</a:t>
            </a:r>
          </a:p>
        </p:txBody>
      </p:sp>
      <p:sp>
        <p:nvSpPr>
          <p:cNvPr id="231" name="圆角矩形标注 27"/>
          <p:cNvSpPr/>
          <p:nvPr/>
        </p:nvSpPr>
        <p:spPr>
          <a:xfrm>
            <a:off x="21309615" y="7869747"/>
            <a:ext cx="7505261" cy="881949"/>
          </a:xfrm>
          <a:prstGeom prst="wedgeRoundRectCallout">
            <a:avLst>
              <a:gd name="adj1" fmla="val -56350"/>
              <a:gd name="adj2" fmla="val 43145"/>
              <a:gd name="adj3" fmla="val 16667"/>
            </a:avLst>
          </a:prstGeom>
          <a:solidFill>
            <a:schemeClr val="bg1"/>
          </a:solidFill>
          <a:ln>
            <a:solidFill>
              <a:srgbClr val="4472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90">
              <a:defRPr/>
            </a:pPr>
            <a:r>
              <a:rPr lang="zh-CN" altLang="en-US" sz="2610" dirty="0">
                <a:solidFill>
                  <a:schemeClr val="tx1">
                    <a:lumMod val="75000"/>
                    <a:lumOff val="25000"/>
                  </a:schemeClr>
                </a:solidFill>
                <a:latin typeface="微软雅黑" panose="020B0503020204020204" pitchFamily="34" charset="-122"/>
                <a:ea typeface="微软雅黑" panose="020B0503020204020204" pitchFamily="34" charset="-122"/>
              </a:rPr>
              <a:t>扫地机器人，记忆床垫，</a:t>
            </a:r>
            <a:r>
              <a:rPr lang="en-US" altLang="zh-CN" sz="2610" dirty="0">
                <a:solidFill>
                  <a:schemeClr val="tx1">
                    <a:lumMod val="75000"/>
                    <a:lumOff val="25000"/>
                  </a:schemeClr>
                </a:solidFill>
                <a:latin typeface="微软雅黑" panose="020B0503020204020204" pitchFamily="34" charset="-122"/>
                <a:ea typeface="微软雅黑" panose="020B0503020204020204" pitchFamily="34" charset="-122"/>
              </a:rPr>
              <a:t>LED </a:t>
            </a:r>
            <a:r>
              <a:rPr lang="zh-CN" altLang="en-US" sz="2610" dirty="0">
                <a:solidFill>
                  <a:schemeClr val="tx1">
                    <a:lumMod val="75000"/>
                    <a:lumOff val="25000"/>
                  </a:schemeClr>
                </a:solidFill>
                <a:latin typeface="微软雅黑" panose="020B0503020204020204" pitchFamily="34" charset="-122"/>
                <a:ea typeface="微软雅黑" panose="020B0503020204020204" pitchFamily="34" charset="-122"/>
              </a:rPr>
              <a:t>节能灯泡</a:t>
            </a:r>
          </a:p>
        </p:txBody>
      </p:sp>
      <p:sp>
        <p:nvSpPr>
          <p:cNvPr id="232" name="圆角矩形标注 28"/>
          <p:cNvSpPr/>
          <p:nvPr/>
        </p:nvSpPr>
        <p:spPr>
          <a:xfrm>
            <a:off x="22324012" y="9083203"/>
            <a:ext cx="6055970" cy="881949"/>
          </a:xfrm>
          <a:prstGeom prst="wedgeRoundRectCallout">
            <a:avLst>
              <a:gd name="adj1" fmla="val 55029"/>
              <a:gd name="adj2" fmla="val 39919"/>
              <a:gd name="adj3" fmla="val 16667"/>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90">
              <a:defRPr/>
            </a:pPr>
            <a:r>
              <a:rPr lang="zh-CN" altLang="en-US" sz="2610" dirty="0">
                <a:solidFill>
                  <a:schemeClr val="tx1">
                    <a:lumMod val="75000"/>
                    <a:lumOff val="25000"/>
                  </a:schemeClr>
                </a:solidFill>
                <a:latin typeface="微软雅黑" panose="020B0503020204020204" pitchFamily="34" charset="-122"/>
                <a:ea typeface="微软雅黑" panose="020B0503020204020204" pitchFamily="34" charset="-122"/>
              </a:rPr>
              <a:t>移动电源，行车记录仪，运动耳机，蓝牙音箱和充电线</a:t>
            </a:r>
          </a:p>
        </p:txBody>
      </p:sp>
      <p:sp>
        <p:nvSpPr>
          <p:cNvPr id="233" name="圆角矩形标注 29"/>
          <p:cNvSpPr/>
          <p:nvPr/>
        </p:nvSpPr>
        <p:spPr>
          <a:xfrm>
            <a:off x="21056298" y="11519552"/>
            <a:ext cx="8043481" cy="896948"/>
          </a:xfrm>
          <a:prstGeom prst="wedgeRoundRectCallout">
            <a:avLst>
              <a:gd name="adj1" fmla="val 55672"/>
              <a:gd name="adj2" fmla="val 22656"/>
              <a:gd name="adj3" fmla="val 16667"/>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610" dirty="0">
                <a:solidFill>
                  <a:schemeClr val="tx1">
                    <a:lumMod val="75000"/>
                    <a:lumOff val="25000"/>
                  </a:schemeClr>
                </a:solidFill>
                <a:latin typeface="微软雅黑" panose="020B0503020204020204" pitchFamily="34" charset="-122"/>
                <a:ea typeface="微软雅黑" panose="020B0503020204020204" pitchFamily="34" charset="-122"/>
              </a:rPr>
              <a:t>手机充电线，多功能转换器，无线鼠标，移动硬盘</a:t>
            </a:r>
          </a:p>
        </p:txBody>
      </p:sp>
      <p:sp>
        <p:nvSpPr>
          <p:cNvPr id="234" name="圆角矩形标注 30"/>
          <p:cNvSpPr/>
          <p:nvPr/>
        </p:nvSpPr>
        <p:spPr>
          <a:xfrm>
            <a:off x="21056299" y="10263820"/>
            <a:ext cx="7505261" cy="981069"/>
          </a:xfrm>
          <a:prstGeom prst="wedgeRoundRectCallout">
            <a:avLst>
              <a:gd name="adj1" fmla="val -59119"/>
              <a:gd name="adj2" fmla="val 17793"/>
              <a:gd name="adj3" fmla="val 16667"/>
            </a:avLst>
          </a:prstGeom>
          <a:solidFill>
            <a:schemeClr val="bg1"/>
          </a:solidFill>
          <a:ln>
            <a:solidFill>
              <a:srgbClr val="4472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90">
              <a:defRPr/>
            </a:pPr>
            <a:r>
              <a:rPr lang="zh-CN" altLang="en-US" sz="2610" dirty="0">
                <a:solidFill>
                  <a:schemeClr val="tx1">
                    <a:lumMod val="75000"/>
                    <a:lumOff val="25000"/>
                  </a:schemeClr>
                </a:solidFill>
                <a:latin typeface="微软雅黑" panose="020B0503020204020204" pitchFamily="34" charset="-122"/>
                <a:ea typeface="微软雅黑" panose="020B0503020204020204" pitchFamily="34" charset="-122"/>
              </a:rPr>
              <a:t>塑形内衣，紧身腰带，平口袜，腰带和斜挎包</a:t>
            </a:r>
          </a:p>
        </p:txBody>
      </p:sp>
      <p:sp>
        <p:nvSpPr>
          <p:cNvPr id="235" name="圆角矩形标注 31"/>
          <p:cNvSpPr/>
          <p:nvPr/>
        </p:nvSpPr>
        <p:spPr>
          <a:xfrm>
            <a:off x="21196011" y="12715168"/>
            <a:ext cx="6309506" cy="875276"/>
          </a:xfrm>
          <a:prstGeom prst="wedgeRoundRectCallout">
            <a:avLst>
              <a:gd name="adj1" fmla="val -56058"/>
              <a:gd name="adj2" fmla="val 36475"/>
              <a:gd name="adj3" fmla="val 16667"/>
            </a:avLst>
          </a:prstGeom>
          <a:solidFill>
            <a:schemeClr val="bg1"/>
          </a:solidFill>
          <a:ln>
            <a:solidFill>
              <a:srgbClr val="4472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90">
              <a:defRPr/>
            </a:pPr>
            <a:r>
              <a:rPr lang="zh-CN" altLang="en-US" sz="2610" dirty="0">
                <a:solidFill>
                  <a:schemeClr val="tx1">
                    <a:lumMod val="75000"/>
                    <a:lumOff val="25000"/>
                  </a:schemeClr>
                </a:solidFill>
                <a:latin typeface="微软雅黑" panose="020B0503020204020204" pitchFamily="34" charset="-122"/>
                <a:ea typeface="微软雅黑" panose="020B0503020204020204" pitchFamily="34" charset="-122"/>
              </a:rPr>
              <a:t>杠铃，瑜伽垫，健腹轮</a:t>
            </a:r>
          </a:p>
        </p:txBody>
      </p:sp>
      <p:sp>
        <p:nvSpPr>
          <p:cNvPr id="236" name="圆角矩形标注 32"/>
          <p:cNvSpPr/>
          <p:nvPr/>
        </p:nvSpPr>
        <p:spPr>
          <a:xfrm>
            <a:off x="21196009" y="13870796"/>
            <a:ext cx="8043481" cy="1116030"/>
          </a:xfrm>
          <a:prstGeom prst="wedgeRoundRectCallout">
            <a:avLst>
              <a:gd name="adj1" fmla="val 57151"/>
              <a:gd name="adj2" fmla="val 42275"/>
              <a:gd name="adj3" fmla="val 16667"/>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610" dirty="0">
                <a:solidFill>
                  <a:schemeClr val="tx1">
                    <a:lumMod val="75000"/>
                    <a:lumOff val="25000"/>
                  </a:schemeClr>
                </a:solidFill>
                <a:latin typeface="微软雅黑" panose="020B0503020204020204" pitchFamily="34" charset="-122"/>
                <a:ea typeface="微软雅黑" panose="020B0503020204020204" pitchFamily="34" charset="-122"/>
              </a:rPr>
              <a:t>去黑头面膜，吹风机，粉刺针套装，化妆刷套装，指甲油</a:t>
            </a:r>
            <a:r>
              <a:rPr lang="en-US" altLang="zh-CN" sz="261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610" dirty="0">
                <a:solidFill>
                  <a:schemeClr val="tx1">
                    <a:lumMod val="75000"/>
                    <a:lumOff val="25000"/>
                  </a:schemeClr>
                </a:solidFill>
                <a:latin typeface="微软雅黑" panose="020B0503020204020204" pitchFamily="34" charset="-122"/>
                <a:ea typeface="微软雅黑" panose="020B0503020204020204" pitchFamily="34" charset="-122"/>
              </a:rPr>
              <a:t>美甲仪套装和透明收纳</a:t>
            </a:r>
          </a:p>
        </p:txBody>
      </p:sp>
      <p:graphicFrame>
        <p:nvGraphicFramePr>
          <p:cNvPr id="174" name="图表 173"/>
          <p:cNvGraphicFramePr/>
          <p:nvPr/>
        </p:nvGraphicFramePr>
        <p:xfrm>
          <a:off x="1998428" y="5995539"/>
          <a:ext cx="10363242" cy="6435610"/>
        </p:xfrm>
        <a:graphic>
          <a:graphicData uri="http://schemas.openxmlformats.org/drawingml/2006/chart">
            <c:chart xmlns:c="http://schemas.openxmlformats.org/drawingml/2006/chart" xmlns:r="http://schemas.openxmlformats.org/officeDocument/2006/relationships" r:id="rId7"/>
          </a:graphicData>
        </a:graphic>
      </p:graphicFrame>
      <p:pic>
        <p:nvPicPr>
          <p:cNvPr id="31" name="图表 30"/>
          <p:cNvPicPr>
            <a:picLocks noGrp="1" noRot="1" noChangeAspect="1" noMove="1" noResize="1" noEditPoints="1" noAdjustHandles="1" noChangeArrowheads="1" noChangeShapeType="1"/>
          </p:cNvPicPr>
          <p:nvPr/>
        </p:nvPicPr>
        <p:blipFill>
          <a:blip r:embed="rId8"/>
          <a:stretch>
            <a:fillRect/>
          </a:stretch>
        </p:blipFill>
        <p:spPr>
          <a:xfrm>
            <a:off x="12773893" y="11689542"/>
            <a:ext cx="6638901" cy="4227290"/>
          </a:xfrm>
          <a:prstGeom prst="rect">
            <a:avLst/>
          </a:prstGeom>
        </p:spPr>
      </p:pic>
      <p:sp>
        <p:nvSpPr>
          <p:cNvPr id="2" name="文本框 1"/>
          <p:cNvSpPr txBox="1"/>
          <p:nvPr/>
        </p:nvSpPr>
        <p:spPr>
          <a:xfrm>
            <a:off x="3918620" y="2434967"/>
            <a:ext cx="25173108" cy="2300566"/>
          </a:xfrm>
          <a:prstGeom prst="rect">
            <a:avLst/>
          </a:prstGeom>
          <a:noFill/>
        </p:spPr>
        <p:txBody>
          <a:bodyPr wrap="square">
            <a:spAutoFit/>
          </a:bodyPr>
          <a:lstStyle/>
          <a:p>
            <a:pPr marL="29845" algn="just">
              <a:lnSpc>
                <a:spcPct val="150000"/>
              </a:lnSpc>
              <a:spcBef>
                <a:spcPts val="235"/>
              </a:spcBef>
            </a:pPr>
            <a:r>
              <a:rPr lang="zh-CN" altLang="en-US" sz="3320" dirty="0">
                <a:solidFill>
                  <a:schemeClr val="tx1">
                    <a:lumMod val="75000"/>
                    <a:lumOff val="25000"/>
                  </a:schemeClr>
                </a:solidFill>
                <a:latin typeface="微软雅黑" panose="020B0503020204020204" pitchFamily="34" charset="-122"/>
                <a:ea typeface="微软雅黑" panose="020B0503020204020204" pitchFamily="34" charset="-122"/>
              </a:rPr>
              <a:t>欧洲是全球第三大电商市场，经济发达，基础设施完备且消费水平高。根据</a:t>
            </a:r>
            <a:r>
              <a:rPr lang="en-GB" altLang="zh-CN" sz="3320" dirty="0">
                <a:solidFill>
                  <a:schemeClr val="tx1">
                    <a:lumMod val="75000"/>
                    <a:lumOff val="25000"/>
                  </a:schemeClr>
                </a:solidFill>
                <a:latin typeface="微软雅黑" panose="020B0503020204020204" pitchFamily="34" charset="-122"/>
                <a:ea typeface="微软雅黑" panose="020B0503020204020204" pitchFamily="34" charset="-122"/>
              </a:rPr>
              <a:t>Statista</a:t>
            </a:r>
            <a:r>
              <a:rPr lang="zh-CN" altLang="en-US" sz="3320" dirty="0">
                <a:solidFill>
                  <a:schemeClr val="tx1">
                    <a:lumMod val="75000"/>
                    <a:lumOff val="25000"/>
                  </a:schemeClr>
                </a:solidFill>
                <a:latin typeface="微软雅黑" panose="020B0503020204020204" pitchFamily="34" charset="-122"/>
                <a:ea typeface="微软雅黑" panose="020B0503020204020204" pitchFamily="34" charset="-122"/>
              </a:rPr>
              <a:t>预测，到</a:t>
            </a:r>
            <a:r>
              <a:rPr lang="en-US" altLang="zh-CN" sz="3320" dirty="0">
                <a:solidFill>
                  <a:schemeClr val="tx1">
                    <a:lumMod val="75000"/>
                    <a:lumOff val="25000"/>
                  </a:schemeClr>
                </a:solidFill>
                <a:latin typeface="微软雅黑" panose="020B0503020204020204" pitchFamily="34" charset="-122"/>
                <a:ea typeface="微软雅黑" panose="020B0503020204020204" pitchFamily="34" charset="-122"/>
              </a:rPr>
              <a:t>2025</a:t>
            </a:r>
            <a:r>
              <a:rPr lang="zh-CN" altLang="en-US" sz="3320" dirty="0">
                <a:solidFill>
                  <a:schemeClr val="tx1">
                    <a:lumMod val="75000"/>
                    <a:lumOff val="25000"/>
                  </a:schemeClr>
                </a:solidFill>
                <a:latin typeface="微软雅黑" panose="020B0503020204020204" pitchFamily="34" charset="-122"/>
                <a:ea typeface="微软雅黑" panose="020B0503020204020204" pitchFamily="34" charset="-122"/>
              </a:rPr>
              <a:t>年，欧洲电商销售额将翻一番，从</a:t>
            </a:r>
            <a:r>
              <a:rPr lang="en-US" altLang="zh-CN" sz="3320" dirty="0">
                <a:solidFill>
                  <a:schemeClr val="tx1">
                    <a:lumMod val="75000"/>
                    <a:lumOff val="25000"/>
                  </a:schemeClr>
                </a:solidFill>
                <a:latin typeface="微软雅黑" panose="020B0503020204020204" pitchFamily="34" charset="-122"/>
                <a:ea typeface="微软雅黑" panose="020B0503020204020204" pitchFamily="34" charset="-122"/>
              </a:rPr>
              <a:t>2020</a:t>
            </a:r>
            <a:r>
              <a:rPr lang="zh-CN" altLang="en-US" sz="3320" dirty="0">
                <a:solidFill>
                  <a:schemeClr val="tx1">
                    <a:lumMod val="75000"/>
                    <a:lumOff val="25000"/>
                  </a:schemeClr>
                </a:solidFill>
                <a:latin typeface="微软雅黑" panose="020B0503020204020204" pitchFamily="34" charset="-122"/>
                <a:ea typeface="微软雅黑" panose="020B0503020204020204" pitchFamily="34" charset="-122"/>
              </a:rPr>
              <a:t>年的</a:t>
            </a:r>
            <a:r>
              <a:rPr lang="en-US" altLang="zh-CN" sz="3320" dirty="0">
                <a:solidFill>
                  <a:schemeClr val="tx1">
                    <a:lumMod val="75000"/>
                    <a:lumOff val="25000"/>
                  </a:schemeClr>
                </a:solidFill>
                <a:latin typeface="微软雅黑" panose="020B0503020204020204" pitchFamily="34" charset="-122"/>
                <a:ea typeface="微软雅黑" panose="020B0503020204020204" pitchFamily="34" charset="-122"/>
              </a:rPr>
              <a:t>5970</a:t>
            </a:r>
            <a:r>
              <a:rPr lang="zh-CN" altLang="en-US" sz="3320" dirty="0">
                <a:solidFill>
                  <a:schemeClr val="tx1">
                    <a:lumMod val="75000"/>
                    <a:lumOff val="25000"/>
                  </a:schemeClr>
                </a:solidFill>
                <a:latin typeface="微软雅黑" panose="020B0503020204020204" pitchFamily="34" charset="-122"/>
                <a:ea typeface="微软雅黑" panose="020B0503020204020204" pitchFamily="34" charset="-122"/>
              </a:rPr>
              <a:t>亿美元提升至</a:t>
            </a:r>
            <a:r>
              <a:rPr lang="en-US" altLang="zh-CN" sz="3320" dirty="0">
                <a:solidFill>
                  <a:schemeClr val="tx1">
                    <a:lumMod val="75000"/>
                    <a:lumOff val="25000"/>
                  </a:schemeClr>
                </a:solidFill>
                <a:latin typeface="微软雅黑" panose="020B0503020204020204" pitchFamily="34" charset="-122"/>
                <a:ea typeface="微软雅黑" panose="020B0503020204020204" pitchFamily="34" charset="-122"/>
              </a:rPr>
              <a:t>1.16</a:t>
            </a:r>
            <a:r>
              <a:rPr lang="zh-CN" altLang="en-US" sz="3320" dirty="0">
                <a:solidFill>
                  <a:schemeClr val="tx1">
                    <a:lumMod val="75000"/>
                    <a:lumOff val="25000"/>
                  </a:schemeClr>
                </a:solidFill>
                <a:latin typeface="微软雅黑" panose="020B0503020204020204" pitchFamily="34" charset="-122"/>
                <a:ea typeface="微软雅黑" panose="020B0503020204020204" pitchFamily="34" charset="-122"/>
              </a:rPr>
              <a:t>万亿美元，其中德国将以</a:t>
            </a:r>
            <a:r>
              <a:rPr lang="en-US" altLang="zh-CN" sz="3320" dirty="0">
                <a:solidFill>
                  <a:schemeClr val="tx1">
                    <a:lumMod val="75000"/>
                    <a:lumOff val="25000"/>
                  </a:schemeClr>
                </a:solidFill>
                <a:latin typeface="微软雅黑" panose="020B0503020204020204" pitchFamily="34" charset="-122"/>
                <a:ea typeface="微软雅黑" panose="020B0503020204020204" pitchFamily="34" charset="-122"/>
              </a:rPr>
              <a:t>19%</a:t>
            </a:r>
            <a:r>
              <a:rPr lang="zh-CN" altLang="en-US" sz="3320" dirty="0">
                <a:solidFill>
                  <a:schemeClr val="tx1">
                    <a:lumMod val="75000"/>
                    <a:lumOff val="25000"/>
                  </a:schemeClr>
                </a:solidFill>
                <a:latin typeface="微软雅黑" panose="020B0503020204020204" pitchFamily="34" charset="-122"/>
                <a:ea typeface="微软雅黑" panose="020B0503020204020204" pitchFamily="34" charset="-122"/>
              </a:rPr>
              <a:t>的市场份额位居第一，英国将以</a:t>
            </a:r>
            <a:r>
              <a:rPr lang="en-US" altLang="zh-CN" sz="3320" dirty="0">
                <a:solidFill>
                  <a:schemeClr val="tx1">
                    <a:lumMod val="75000"/>
                    <a:lumOff val="25000"/>
                  </a:schemeClr>
                </a:solidFill>
                <a:latin typeface="微软雅黑" panose="020B0503020204020204" pitchFamily="34" charset="-122"/>
                <a:ea typeface="微软雅黑" panose="020B0503020204020204" pitchFamily="34" charset="-122"/>
              </a:rPr>
              <a:t>18%</a:t>
            </a:r>
            <a:r>
              <a:rPr lang="zh-CN" altLang="en-US" sz="3320" dirty="0">
                <a:solidFill>
                  <a:schemeClr val="tx1">
                    <a:lumMod val="75000"/>
                    <a:lumOff val="25000"/>
                  </a:schemeClr>
                </a:solidFill>
                <a:latin typeface="微软雅黑" panose="020B0503020204020204" pitchFamily="34" charset="-122"/>
                <a:ea typeface="微软雅黑" panose="020B0503020204020204" pitchFamily="34" charset="-122"/>
              </a:rPr>
              <a:t>的份额位居第二，法国将保持第三位，仅占</a:t>
            </a:r>
            <a:r>
              <a:rPr lang="en-US" altLang="zh-CN" sz="3320" dirty="0">
                <a:solidFill>
                  <a:schemeClr val="tx1">
                    <a:lumMod val="75000"/>
                    <a:lumOff val="25000"/>
                  </a:schemeClr>
                </a:solidFill>
                <a:latin typeface="微软雅黑" panose="020B0503020204020204" pitchFamily="34" charset="-122"/>
                <a:ea typeface="微软雅黑" panose="020B0503020204020204" pitchFamily="34" charset="-122"/>
              </a:rPr>
              <a:t>12%</a:t>
            </a:r>
            <a:r>
              <a:rPr lang="zh-CN" altLang="en-US" sz="3320" dirty="0">
                <a:solidFill>
                  <a:schemeClr val="tx1">
                    <a:lumMod val="75000"/>
                    <a:lumOff val="25000"/>
                  </a:schemeClr>
                </a:solidFill>
                <a:latin typeface="微软雅黑" panose="020B0503020204020204" pitchFamily="34" charset="-122"/>
                <a:ea typeface="微软雅黑" panose="020B0503020204020204" pitchFamily="34" charset="-122"/>
              </a:rPr>
              <a:t>，其次是意大利和俄罗斯，分别占</a:t>
            </a:r>
            <a:r>
              <a:rPr lang="en-US" altLang="zh-CN" sz="3320" dirty="0">
                <a:solidFill>
                  <a:schemeClr val="tx1">
                    <a:lumMod val="75000"/>
                    <a:lumOff val="25000"/>
                  </a:schemeClr>
                </a:solidFill>
                <a:latin typeface="微软雅黑" panose="020B0503020204020204" pitchFamily="34" charset="-122"/>
                <a:ea typeface="微软雅黑" panose="020B0503020204020204" pitchFamily="34" charset="-122"/>
              </a:rPr>
              <a:t>8%</a:t>
            </a:r>
            <a:r>
              <a:rPr lang="zh-CN" altLang="en-US" sz="3320" dirty="0">
                <a:solidFill>
                  <a:schemeClr val="tx1">
                    <a:lumMod val="75000"/>
                    <a:lumOff val="25000"/>
                  </a:schemeClr>
                </a:solidFill>
                <a:latin typeface="微软雅黑" panose="020B0503020204020204" pitchFamily="34" charset="-122"/>
                <a:ea typeface="微软雅黑" panose="020B0503020204020204" pitchFamily="34" charset="-122"/>
              </a:rPr>
              <a:t>和</a:t>
            </a:r>
            <a:r>
              <a:rPr lang="en-US" altLang="zh-CN" sz="3320" dirty="0">
                <a:solidFill>
                  <a:schemeClr val="tx1">
                    <a:lumMod val="75000"/>
                    <a:lumOff val="25000"/>
                  </a:schemeClr>
                </a:solidFill>
                <a:latin typeface="微软雅黑" panose="020B0503020204020204" pitchFamily="34" charset="-122"/>
                <a:ea typeface="微软雅黑" panose="020B0503020204020204" pitchFamily="34" charset="-122"/>
              </a:rPr>
              <a:t>6%</a:t>
            </a:r>
            <a:r>
              <a:rPr lang="zh-CN" altLang="en-US" sz="3320" dirty="0">
                <a:solidFill>
                  <a:schemeClr val="tx1">
                    <a:lumMod val="75000"/>
                    <a:lumOff val="25000"/>
                  </a:schemeClr>
                </a:solidFill>
                <a:latin typeface="微软雅黑" panose="020B0503020204020204" pitchFamily="34" charset="-122"/>
                <a:ea typeface="微软雅黑" panose="020B0503020204020204" pitchFamily="34" charset="-122"/>
              </a:rPr>
              <a:t>，欧洲其他国家将小幅增长至</a:t>
            </a:r>
            <a:r>
              <a:rPr lang="en-US" altLang="zh-CN" sz="3320" dirty="0">
                <a:solidFill>
                  <a:schemeClr val="tx1">
                    <a:lumMod val="75000"/>
                    <a:lumOff val="25000"/>
                  </a:schemeClr>
                </a:solidFill>
                <a:latin typeface="微软雅黑" panose="020B0503020204020204" pitchFamily="34" charset="-122"/>
                <a:ea typeface="微软雅黑" panose="020B0503020204020204" pitchFamily="34" charset="-122"/>
              </a:rPr>
              <a:t>32%</a:t>
            </a:r>
            <a:r>
              <a:rPr lang="zh-CN" altLang="en-US" sz="3320" dirty="0">
                <a:solidFill>
                  <a:schemeClr val="tx1">
                    <a:lumMod val="75000"/>
                    <a:lumOff val="25000"/>
                  </a:schemeClr>
                </a:solidFill>
                <a:latin typeface="微软雅黑" panose="020B0503020204020204" pitchFamily="34" charset="-122"/>
                <a:ea typeface="微软雅黑" panose="020B0503020204020204" pitchFamily="34" charset="-122"/>
              </a:rPr>
              <a:t>。</a:t>
            </a:r>
          </a:p>
        </p:txBody>
      </p:sp>
      <p:sp>
        <p:nvSpPr>
          <p:cNvPr id="4" name="五边形 3"/>
          <p:cNvSpPr/>
          <p:nvPr/>
        </p:nvSpPr>
        <p:spPr>
          <a:xfrm rot="10800000">
            <a:off x="30051327" y="3574231"/>
            <a:ext cx="655863" cy="1133861"/>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4265" dirty="0"/>
          </a:p>
        </p:txBody>
      </p:sp>
      <p:sp>
        <p:nvSpPr>
          <p:cNvPr id="5" name="标题 9"/>
          <p:cNvSpPr txBox="1"/>
          <p:nvPr/>
        </p:nvSpPr>
        <p:spPr>
          <a:xfrm>
            <a:off x="3891571" y="1189126"/>
            <a:ext cx="21233263" cy="15321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5690" b="1" dirty="0">
                <a:solidFill>
                  <a:srgbClr val="4472C5"/>
                </a:solidFill>
                <a:latin typeface="微软雅黑" panose="020B0503020204020204" pitchFamily="34" charset="-122"/>
                <a:ea typeface="微软雅黑" panose="020B0503020204020204" pitchFamily="34" charset="-122"/>
              </a:rPr>
              <a:t>主要市场特征 </a:t>
            </a:r>
            <a:r>
              <a:rPr lang="en-US" altLang="zh-CN" sz="5690" b="1" dirty="0">
                <a:solidFill>
                  <a:srgbClr val="4472C5"/>
                </a:solidFill>
                <a:latin typeface="微软雅黑" panose="020B0503020204020204" pitchFamily="34" charset="-122"/>
                <a:ea typeface="微软雅黑" panose="020B0503020204020204" pitchFamily="34" charset="-122"/>
              </a:rPr>
              <a:t>– </a:t>
            </a:r>
            <a:r>
              <a:rPr lang="zh-CN" altLang="en-US" sz="5690" b="1" dirty="0">
                <a:solidFill>
                  <a:srgbClr val="4472C5"/>
                </a:solidFill>
                <a:latin typeface="微软雅黑" panose="020B0503020204020204" pitchFamily="34" charset="-122"/>
                <a:ea typeface="微软雅黑" panose="020B0503020204020204" pitchFamily="34" charset="-122"/>
              </a:rPr>
              <a:t>欧洲地区：有规模的高质量市场</a:t>
            </a:r>
          </a:p>
        </p:txBody>
      </p:sp>
      <p:sp>
        <p:nvSpPr>
          <p:cNvPr id="9" name="文本框 8"/>
          <p:cNvSpPr txBox="1"/>
          <p:nvPr/>
        </p:nvSpPr>
        <p:spPr>
          <a:xfrm>
            <a:off x="3918620" y="15139349"/>
            <a:ext cx="8807668" cy="457176"/>
          </a:xfrm>
          <a:prstGeom prst="rect">
            <a:avLst/>
          </a:prstGeom>
          <a:noFill/>
        </p:spPr>
        <p:txBody>
          <a:bodyPr wrap="square" rtlCol="0">
            <a:spAutoFit/>
          </a:bodyPr>
          <a:lstStyle/>
          <a:p>
            <a:r>
              <a:rPr kumimoji="1" lang="zh-CN" altLang="en-US" sz="2370" dirty="0">
                <a:solidFill>
                  <a:schemeClr val="tx1">
                    <a:lumMod val="50000"/>
                    <a:lumOff val="50000"/>
                  </a:schemeClr>
                </a:solidFill>
                <a:latin typeface="微软雅黑" panose="020B0503020204020204" pitchFamily="34" charset="-122"/>
                <a:ea typeface="微软雅黑" panose="020B0503020204020204" pitchFamily="34" charset="-122"/>
              </a:rPr>
              <a:t>数据来源：</a:t>
            </a:r>
            <a:r>
              <a:rPr kumimoji="1" lang="en-GB" altLang="zh-CN" sz="2370" dirty="0">
                <a:solidFill>
                  <a:schemeClr val="tx1">
                    <a:lumMod val="50000"/>
                    <a:lumOff val="50000"/>
                  </a:schemeClr>
                </a:solidFill>
                <a:latin typeface="微软雅黑" panose="020B0503020204020204" pitchFamily="34" charset="-122"/>
                <a:ea typeface="微软雅黑" panose="020B0503020204020204" pitchFamily="34" charset="-122"/>
              </a:rPr>
              <a:t>Statista </a:t>
            </a:r>
            <a:r>
              <a:rPr kumimoji="1" lang="zh-CN" altLang="en-GB" sz="2370" dirty="0">
                <a:solidFill>
                  <a:schemeClr val="tx1">
                    <a:lumMod val="50000"/>
                    <a:lumOff val="50000"/>
                  </a:schemeClr>
                </a:solidFill>
                <a:latin typeface="微软雅黑" panose="020B0503020204020204" pitchFamily="34" charset="-122"/>
                <a:ea typeface="微软雅黑" panose="020B0503020204020204" pitchFamily="34" charset="-122"/>
              </a:rPr>
              <a:t>、</a:t>
            </a:r>
            <a:r>
              <a:rPr kumimoji="1" lang="en-GB" altLang="zh-CN" sz="2370" dirty="0">
                <a:solidFill>
                  <a:schemeClr val="tx1">
                    <a:lumMod val="50000"/>
                    <a:lumOff val="50000"/>
                  </a:schemeClr>
                </a:solidFill>
                <a:latin typeface="微软雅黑" panose="020B0503020204020204" pitchFamily="34" charset="-122"/>
                <a:ea typeface="微软雅黑" panose="020B0503020204020204" pitchFamily="34" charset="-122"/>
              </a:rPr>
              <a:t>《2022 </a:t>
            </a:r>
            <a:r>
              <a:rPr kumimoji="1" lang="zh-CN" altLang="en-US" sz="2370" dirty="0">
                <a:solidFill>
                  <a:schemeClr val="tx1">
                    <a:lumMod val="50000"/>
                    <a:lumOff val="50000"/>
                  </a:schemeClr>
                </a:solidFill>
                <a:latin typeface="微软雅黑" panose="020B0503020204020204" pitchFamily="34" charset="-122"/>
                <a:ea typeface="微软雅黑" panose="020B0503020204020204" pitchFamily="34" charset="-122"/>
              </a:rPr>
              <a:t>年全球支付报告</a:t>
            </a:r>
            <a:r>
              <a:rPr kumimoji="1" lang="en-US" altLang="zh-CN" sz="2370" dirty="0">
                <a:solidFill>
                  <a:schemeClr val="tx1">
                    <a:lumMod val="50000"/>
                    <a:lumOff val="50000"/>
                  </a:schemeClr>
                </a:solidFill>
                <a:latin typeface="微软雅黑" panose="020B0503020204020204" pitchFamily="34" charset="-122"/>
                <a:ea typeface="微软雅黑" panose="020B0503020204020204" pitchFamily="34" charset="-122"/>
              </a:rPr>
              <a:t>》</a:t>
            </a:r>
          </a:p>
        </p:txBody>
      </p:sp>
    </p:spTree>
    <p:custDataLst>
      <p:tags r:id="rId1"/>
    </p:custDataLst>
    <p:extLst>
      <p:ext uri="{BB962C8B-B14F-4D97-AF65-F5344CB8AC3E}">
        <p14:creationId xmlns:p14="http://schemas.microsoft.com/office/powerpoint/2010/main" val="1722385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object 5"/>
          <p:cNvPicPr/>
          <p:nvPr/>
        </p:nvPicPr>
        <p:blipFill>
          <a:blip r:embed="rId4" cstate="print"/>
          <a:stretch>
            <a:fillRect/>
          </a:stretch>
        </p:blipFill>
        <p:spPr>
          <a:xfrm>
            <a:off x="5262036" y="10495616"/>
            <a:ext cx="22901477" cy="1426465"/>
          </a:xfrm>
          <a:prstGeom prst="rect">
            <a:avLst/>
          </a:prstGeom>
        </p:spPr>
      </p:pic>
      <p:sp>
        <p:nvSpPr>
          <p:cNvPr id="121" name="object 35"/>
          <p:cNvSpPr/>
          <p:nvPr/>
        </p:nvSpPr>
        <p:spPr>
          <a:xfrm>
            <a:off x="21302279" y="12353760"/>
            <a:ext cx="6675520" cy="2861499"/>
          </a:xfrm>
          <a:custGeom>
            <a:avLst/>
            <a:gdLst/>
            <a:ahLst/>
            <a:cxnLst/>
            <a:rect l="l" t="t" r="r" b="b"/>
            <a:pathLst>
              <a:path w="3479800" h="939164">
                <a:moveTo>
                  <a:pt x="0" y="156464"/>
                </a:moveTo>
                <a:lnTo>
                  <a:pt x="7981" y="107029"/>
                </a:lnTo>
                <a:lnTo>
                  <a:pt x="30203" y="64081"/>
                </a:lnTo>
                <a:lnTo>
                  <a:pt x="64081" y="30203"/>
                </a:lnTo>
                <a:lnTo>
                  <a:pt x="107029" y="7981"/>
                </a:lnTo>
                <a:lnTo>
                  <a:pt x="156463" y="0"/>
                </a:lnTo>
                <a:lnTo>
                  <a:pt x="3322828" y="0"/>
                </a:lnTo>
                <a:lnTo>
                  <a:pt x="3372262" y="7981"/>
                </a:lnTo>
                <a:lnTo>
                  <a:pt x="3415210" y="30203"/>
                </a:lnTo>
                <a:lnTo>
                  <a:pt x="3449088" y="64081"/>
                </a:lnTo>
                <a:lnTo>
                  <a:pt x="3471310" y="107029"/>
                </a:lnTo>
                <a:lnTo>
                  <a:pt x="3479292" y="156464"/>
                </a:lnTo>
                <a:lnTo>
                  <a:pt x="3479292" y="782320"/>
                </a:lnTo>
                <a:lnTo>
                  <a:pt x="3471310" y="831774"/>
                </a:lnTo>
                <a:lnTo>
                  <a:pt x="3449088" y="874724"/>
                </a:lnTo>
                <a:lnTo>
                  <a:pt x="3415210" y="908594"/>
                </a:lnTo>
                <a:lnTo>
                  <a:pt x="3372262" y="930807"/>
                </a:lnTo>
                <a:lnTo>
                  <a:pt x="3322828" y="938784"/>
                </a:lnTo>
                <a:lnTo>
                  <a:pt x="156463" y="938784"/>
                </a:lnTo>
                <a:lnTo>
                  <a:pt x="107029" y="930807"/>
                </a:lnTo>
                <a:lnTo>
                  <a:pt x="64081" y="908594"/>
                </a:lnTo>
                <a:lnTo>
                  <a:pt x="30203" y="874724"/>
                </a:lnTo>
                <a:lnTo>
                  <a:pt x="7981" y="831774"/>
                </a:lnTo>
                <a:lnTo>
                  <a:pt x="0" y="782320"/>
                </a:lnTo>
                <a:lnTo>
                  <a:pt x="0" y="156464"/>
                </a:lnTo>
                <a:close/>
              </a:path>
            </a:pathLst>
          </a:custGeom>
          <a:ln w="12192">
            <a:solidFill>
              <a:srgbClr val="1A979E"/>
            </a:solidFill>
          </a:ln>
        </p:spPr>
        <p:txBody>
          <a:bodyPr wrap="square" lIns="0" tIns="0" rIns="0" bIns="0" rtlCol="0"/>
          <a:lstStyle/>
          <a:p>
            <a:endParaRPr sz="4265">
              <a:solidFill>
                <a:schemeClr val="tx1">
                  <a:lumMod val="75000"/>
                  <a:lumOff val="25000"/>
                </a:schemeClr>
              </a:solidFill>
            </a:endParaRPr>
          </a:p>
        </p:txBody>
      </p:sp>
      <p:sp>
        <p:nvSpPr>
          <p:cNvPr id="125" name="object 39"/>
          <p:cNvSpPr/>
          <p:nvPr/>
        </p:nvSpPr>
        <p:spPr>
          <a:xfrm>
            <a:off x="4856357" y="12420783"/>
            <a:ext cx="7265387" cy="2864801"/>
          </a:xfrm>
          <a:custGeom>
            <a:avLst/>
            <a:gdLst/>
            <a:ahLst/>
            <a:cxnLst/>
            <a:rect l="l" t="t" r="r" b="b"/>
            <a:pathLst>
              <a:path w="3481070" h="940435">
                <a:moveTo>
                  <a:pt x="0" y="156718"/>
                </a:moveTo>
                <a:lnTo>
                  <a:pt x="7989" y="107159"/>
                </a:lnTo>
                <a:lnTo>
                  <a:pt x="30238" y="64136"/>
                </a:lnTo>
                <a:lnTo>
                  <a:pt x="64163" y="30219"/>
                </a:lnTo>
                <a:lnTo>
                  <a:pt x="107183" y="7983"/>
                </a:lnTo>
                <a:lnTo>
                  <a:pt x="156718" y="0"/>
                </a:lnTo>
                <a:lnTo>
                  <a:pt x="3324098" y="0"/>
                </a:lnTo>
                <a:lnTo>
                  <a:pt x="3373656" y="7983"/>
                </a:lnTo>
                <a:lnTo>
                  <a:pt x="3416679" y="30219"/>
                </a:lnTo>
                <a:lnTo>
                  <a:pt x="3450596" y="64136"/>
                </a:lnTo>
                <a:lnTo>
                  <a:pt x="3472832" y="107159"/>
                </a:lnTo>
                <a:lnTo>
                  <a:pt x="3480816" y="156718"/>
                </a:lnTo>
                <a:lnTo>
                  <a:pt x="3480816" y="783590"/>
                </a:lnTo>
                <a:lnTo>
                  <a:pt x="3472832" y="833124"/>
                </a:lnTo>
                <a:lnTo>
                  <a:pt x="3450596" y="876144"/>
                </a:lnTo>
                <a:lnTo>
                  <a:pt x="3416679" y="910069"/>
                </a:lnTo>
                <a:lnTo>
                  <a:pt x="3373656" y="932318"/>
                </a:lnTo>
                <a:lnTo>
                  <a:pt x="3324098" y="940308"/>
                </a:lnTo>
                <a:lnTo>
                  <a:pt x="156718" y="940308"/>
                </a:lnTo>
                <a:lnTo>
                  <a:pt x="107183" y="932318"/>
                </a:lnTo>
                <a:lnTo>
                  <a:pt x="64163" y="910069"/>
                </a:lnTo>
                <a:lnTo>
                  <a:pt x="30238" y="876144"/>
                </a:lnTo>
                <a:lnTo>
                  <a:pt x="7989" y="833124"/>
                </a:lnTo>
                <a:lnTo>
                  <a:pt x="0" y="783590"/>
                </a:lnTo>
                <a:lnTo>
                  <a:pt x="0" y="156718"/>
                </a:lnTo>
                <a:close/>
              </a:path>
            </a:pathLst>
          </a:custGeom>
          <a:ln w="12192">
            <a:solidFill>
              <a:srgbClr val="1A979E"/>
            </a:solidFill>
          </a:ln>
        </p:spPr>
        <p:txBody>
          <a:bodyPr wrap="square" lIns="0" tIns="0" rIns="0" bIns="0" rtlCol="0"/>
          <a:lstStyle/>
          <a:p>
            <a:endParaRPr sz="4265">
              <a:solidFill>
                <a:schemeClr val="tx1">
                  <a:lumMod val="75000"/>
                  <a:lumOff val="25000"/>
                </a:schemeClr>
              </a:solidFill>
            </a:endParaRPr>
          </a:p>
        </p:txBody>
      </p:sp>
      <p:sp>
        <p:nvSpPr>
          <p:cNvPr id="127" name="object 41"/>
          <p:cNvSpPr/>
          <p:nvPr/>
        </p:nvSpPr>
        <p:spPr>
          <a:xfrm>
            <a:off x="13017592" y="12424084"/>
            <a:ext cx="7265387" cy="2861499"/>
          </a:xfrm>
          <a:custGeom>
            <a:avLst/>
            <a:gdLst/>
            <a:ahLst/>
            <a:cxnLst/>
            <a:rect l="l" t="t" r="r" b="b"/>
            <a:pathLst>
              <a:path w="3479800" h="937260">
                <a:moveTo>
                  <a:pt x="0" y="156210"/>
                </a:moveTo>
                <a:lnTo>
                  <a:pt x="7967" y="106850"/>
                </a:lnTo>
                <a:lnTo>
                  <a:pt x="30150" y="63971"/>
                </a:lnTo>
                <a:lnTo>
                  <a:pt x="63971" y="30150"/>
                </a:lnTo>
                <a:lnTo>
                  <a:pt x="106850" y="7967"/>
                </a:lnTo>
                <a:lnTo>
                  <a:pt x="156209" y="0"/>
                </a:lnTo>
                <a:lnTo>
                  <a:pt x="3323082" y="0"/>
                </a:lnTo>
                <a:lnTo>
                  <a:pt x="3372441" y="7967"/>
                </a:lnTo>
                <a:lnTo>
                  <a:pt x="3415320" y="30150"/>
                </a:lnTo>
                <a:lnTo>
                  <a:pt x="3449141" y="63971"/>
                </a:lnTo>
                <a:lnTo>
                  <a:pt x="3471324" y="106850"/>
                </a:lnTo>
                <a:lnTo>
                  <a:pt x="3479291" y="156210"/>
                </a:lnTo>
                <a:lnTo>
                  <a:pt x="3479291" y="781050"/>
                </a:lnTo>
                <a:lnTo>
                  <a:pt x="3471324" y="830423"/>
                </a:lnTo>
                <a:lnTo>
                  <a:pt x="3449141" y="873305"/>
                </a:lnTo>
                <a:lnTo>
                  <a:pt x="3415320" y="907120"/>
                </a:lnTo>
                <a:lnTo>
                  <a:pt x="3372441" y="929296"/>
                </a:lnTo>
                <a:lnTo>
                  <a:pt x="3323082" y="937260"/>
                </a:lnTo>
                <a:lnTo>
                  <a:pt x="156209" y="937260"/>
                </a:lnTo>
                <a:lnTo>
                  <a:pt x="106850" y="929296"/>
                </a:lnTo>
                <a:lnTo>
                  <a:pt x="63971" y="907120"/>
                </a:lnTo>
                <a:lnTo>
                  <a:pt x="30150" y="873305"/>
                </a:lnTo>
                <a:lnTo>
                  <a:pt x="7967" y="830423"/>
                </a:lnTo>
                <a:lnTo>
                  <a:pt x="0" y="781050"/>
                </a:lnTo>
                <a:lnTo>
                  <a:pt x="0" y="156210"/>
                </a:lnTo>
                <a:close/>
              </a:path>
            </a:pathLst>
          </a:custGeom>
          <a:ln w="12192">
            <a:solidFill>
              <a:srgbClr val="1A979E"/>
            </a:solidFill>
          </a:ln>
        </p:spPr>
        <p:txBody>
          <a:bodyPr wrap="square" lIns="0" tIns="0" rIns="0" bIns="0" rtlCol="0"/>
          <a:lstStyle/>
          <a:p>
            <a:endParaRPr sz="4265">
              <a:solidFill>
                <a:schemeClr val="tx1">
                  <a:lumMod val="75000"/>
                  <a:lumOff val="25000"/>
                </a:schemeClr>
              </a:solidFill>
            </a:endParaRPr>
          </a:p>
        </p:txBody>
      </p:sp>
      <p:sp>
        <p:nvSpPr>
          <p:cNvPr id="132" name="object 43"/>
          <p:cNvSpPr txBox="1"/>
          <p:nvPr/>
        </p:nvSpPr>
        <p:spPr>
          <a:xfrm>
            <a:off x="11872522" y="5186974"/>
            <a:ext cx="8947216" cy="468213"/>
          </a:xfrm>
          <a:prstGeom prst="rect">
            <a:avLst/>
          </a:prstGeom>
        </p:spPr>
        <p:txBody>
          <a:bodyPr vert="horz" wrap="square" lIns="0" tIns="30107" rIns="0" bIns="0" rtlCol="0">
            <a:spAutoFit/>
          </a:bodyPr>
          <a:lstStyle/>
          <a:p>
            <a:pPr marL="29845" algn="ctr">
              <a:spcBef>
                <a:spcPts val="235"/>
              </a:spcBef>
            </a:pPr>
            <a:r>
              <a:rPr lang="zh-CN" altLang="en-US" sz="2845" b="1" dirty="0">
                <a:solidFill>
                  <a:srgbClr val="4472C5"/>
                </a:solidFill>
                <a:latin typeface="微软雅黑" panose="020B0503020204020204" pitchFamily="34" charset="-122"/>
                <a:ea typeface="微软雅黑" panose="020B0503020204020204" pitchFamily="34" charset="-122"/>
                <a:cs typeface="Arial" panose="020B0604020202020204"/>
              </a:rPr>
              <a:t>人口规模：约</a:t>
            </a:r>
            <a:r>
              <a:rPr lang="en-US" altLang="zh-CN" sz="2845" b="1" dirty="0">
                <a:solidFill>
                  <a:srgbClr val="4472C5"/>
                </a:solidFill>
                <a:latin typeface="微软雅黑" panose="020B0503020204020204" pitchFamily="34" charset="-122"/>
                <a:ea typeface="微软雅黑" panose="020B0503020204020204" pitchFamily="34" charset="-122"/>
                <a:cs typeface="Arial" panose="020B0604020202020204"/>
              </a:rPr>
              <a:t>6</a:t>
            </a:r>
            <a:r>
              <a:rPr lang="zh-CN" altLang="en-US" sz="2845" b="1" dirty="0">
                <a:solidFill>
                  <a:srgbClr val="4472C5"/>
                </a:solidFill>
                <a:latin typeface="微软雅黑" panose="020B0503020204020204" pitchFamily="34" charset="-122"/>
                <a:ea typeface="微软雅黑" panose="020B0503020204020204" pitchFamily="34" charset="-122"/>
                <a:cs typeface="Arial" panose="020B0604020202020204"/>
              </a:rPr>
              <a:t>亿人</a:t>
            </a:r>
            <a:endParaRPr sz="2845" dirty="0">
              <a:solidFill>
                <a:srgbClr val="4472C5"/>
              </a:solidFill>
              <a:latin typeface="微软雅黑" panose="020B0503020204020204" pitchFamily="34" charset="-122"/>
              <a:ea typeface="微软雅黑" panose="020B0503020204020204" pitchFamily="34" charset="-122"/>
              <a:cs typeface="Arial" panose="020B0604020202020204"/>
            </a:endParaRPr>
          </a:p>
        </p:txBody>
      </p:sp>
      <p:sp>
        <p:nvSpPr>
          <p:cNvPr id="44" name="iconfont-1177-866359"/>
          <p:cNvSpPr/>
          <p:nvPr/>
        </p:nvSpPr>
        <p:spPr>
          <a:xfrm>
            <a:off x="8066833" y="12691980"/>
            <a:ext cx="575822" cy="718141"/>
          </a:xfrm>
          <a:custGeom>
            <a:avLst/>
            <a:gdLst>
              <a:gd name="T0" fmla="*/ 6390 w 7552"/>
              <a:gd name="T1" fmla="*/ 12800 h 12800"/>
              <a:gd name="T2" fmla="*/ 7552 w 7552"/>
              <a:gd name="T3" fmla="*/ 11636 h 12800"/>
              <a:gd name="T4" fmla="*/ 7552 w 7552"/>
              <a:gd name="T5" fmla="*/ 1164 h 12800"/>
              <a:gd name="T6" fmla="*/ 6390 w 7552"/>
              <a:gd name="T7" fmla="*/ 0 h 12800"/>
              <a:gd name="T8" fmla="*/ 1162 w 7552"/>
              <a:gd name="T9" fmla="*/ 0 h 12800"/>
              <a:gd name="T10" fmla="*/ 0 w 7552"/>
              <a:gd name="T11" fmla="*/ 1164 h 12800"/>
              <a:gd name="T12" fmla="*/ 0 w 7552"/>
              <a:gd name="T13" fmla="*/ 11636 h 12800"/>
              <a:gd name="T14" fmla="*/ 1162 w 7552"/>
              <a:gd name="T15" fmla="*/ 12800 h 12800"/>
              <a:gd name="T16" fmla="*/ 6390 w 7552"/>
              <a:gd name="T17" fmla="*/ 12800 h 12800"/>
              <a:gd name="T18" fmla="*/ 3776 w 7552"/>
              <a:gd name="T19" fmla="*/ 12316 h 12800"/>
              <a:gd name="T20" fmla="*/ 3195 w 7552"/>
              <a:gd name="T21" fmla="*/ 11735 h 12800"/>
              <a:gd name="T22" fmla="*/ 3776 w 7552"/>
              <a:gd name="T23" fmla="*/ 11154 h 12800"/>
              <a:gd name="T24" fmla="*/ 4357 w 7552"/>
              <a:gd name="T25" fmla="*/ 11735 h 12800"/>
              <a:gd name="T26" fmla="*/ 3776 w 7552"/>
              <a:gd name="T27" fmla="*/ 12316 h 12800"/>
              <a:gd name="T28" fmla="*/ 2324 w 7552"/>
              <a:gd name="T29" fmla="*/ 709 h 12800"/>
              <a:gd name="T30" fmla="*/ 2452 w 7552"/>
              <a:gd name="T31" fmla="*/ 581 h 12800"/>
              <a:gd name="T32" fmla="*/ 5099 w 7552"/>
              <a:gd name="T33" fmla="*/ 581 h 12800"/>
              <a:gd name="T34" fmla="*/ 5228 w 7552"/>
              <a:gd name="T35" fmla="*/ 709 h 12800"/>
              <a:gd name="T36" fmla="*/ 5228 w 7552"/>
              <a:gd name="T37" fmla="*/ 744 h 12800"/>
              <a:gd name="T38" fmla="*/ 5100 w 7552"/>
              <a:gd name="T39" fmla="*/ 872 h 12800"/>
              <a:gd name="T40" fmla="*/ 2452 w 7552"/>
              <a:gd name="T41" fmla="*/ 872 h 12800"/>
              <a:gd name="T42" fmla="*/ 2324 w 7552"/>
              <a:gd name="T43" fmla="*/ 744 h 12800"/>
              <a:gd name="T44" fmla="*/ 2324 w 7552"/>
              <a:gd name="T45" fmla="*/ 709 h 12800"/>
              <a:gd name="T46" fmla="*/ 581 w 7552"/>
              <a:gd name="T47" fmla="*/ 1452 h 12800"/>
              <a:gd name="T48" fmla="*/ 6971 w 7552"/>
              <a:gd name="T49" fmla="*/ 1452 h 12800"/>
              <a:gd name="T50" fmla="*/ 6971 w 7552"/>
              <a:gd name="T51" fmla="*/ 10747 h 12800"/>
              <a:gd name="T52" fmla="*/ 581 w 7552"/>
              <a:gd name="T53" fmla="*/ 10747 h 12800"/>
              <a:gd name="T54" fmla="*/ 581 w 7552"/>
              <a:gd name="T55" fmla="*/ 1452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552" h="12800">
                <a:moveTo>
                  <a:pt x="6390" y="12800"/>
                </a:moveTo>
                <a:cubicBezTo>
                  <a:pt x="6390" y="12800"/>
                  <a:pt x="7552" y="12800"/>
                  <a:pt x="7552" y="11636"/>
                </a:cubicBezTo>
                <a:lnTo>
                  <a:pt x="7552" y="1164"/>
                </a:lnTo>
                <a:cubicBezTo>
                  <a:pt x="7552" y="0"/>
                  <a:pt x="6390" y="0"/>
                  <a:pt x="6390" y="0"/>
                </a:cubicBezTo>
                <a:lnTo>
                  <a:pt x="1162" y="0"/>
                </a:lnTo>
                <a:cubicBezTo>
                  <a:pt x="1162" y="0"/>
                  <a:pt x="0" y="0"/>
                  <a:pt x="0" y="1164"/>
                </a:cubicBezTo>
                <a:lnTo>
                  <a:pt x="0" y="11636"/>
                </a:lnTo>
                <a:cubicBezTo>
                  <a:pt x="0" y="12800"/>
                  <a:pt x="1162" y="12800"/>
                  <a:pt x="1162" y="12800"/>
                </a:cubicBezTo>
                <a:lnTo>
                  <a:pt x="6390" y="12800"/>
                </a:lnTo>
                <a:close/>
                <a:moveTo>
                  <a:pt x="3776" y="12316"/>
                </a:moveTo>
                <a:cubicBezTo>
                  <a:pt x="3455" y="12316"/>
                  <a:pt x="3195" y="12055"/>
                  <a:pt x="3195" y="11735"/>
                </a:cubicBezTo>
                <a:cubicBezTo>
                  <a:pt x="3195" y="11414"/>
                  <a:pt x="3455" y="11154"/>
                  <a:pt x="3776" y="11154"/>
                </a:cubicBezTo>
                <a:cubicBezTo>
                  <a:pt x="4097" y="11154"/>
                  <a:pt x="4357" y="11414"/>
                  <a:pt x="4357" y="11735"/>
                </a:cubicBezTo>
                <a:cubicBezTo>
                  <a:pt x="4357" y="12055"/>
                  <a:pt x="4097" y="12316"/>
                  <a:pt x="3776" y="12316"/>
                </a:cubicBezTo>
                <a:close/>
                <a:moveTo>
                  <a:pt x="2324" y="709"/>
                </a:moveTo>
                <a:cubicBezTo>
                  <a:pt x="2324" y="637"/>
                  <a:pt x="2381" y="581"/>
                  <a:pt x="2452" y="581"/>
                </a:cubicBezTo>
                <a:lnTo>
                  <a:pt x="5099" y="581"/>
                </a:lnTo>
                <a:cubicBezTo>
                  <a:pt x="5170" y="581"/>
                  <a:pt x="5228" y="638"/>
                  <a:pt x="5228" y="709"/>
                </a:cubicBezTo>
                <a:lnTo>
                  <a:pt x="5228" y="744"/>
                </a:lnTo>
                <a:cubicBezTo>
                  <a:pt x="5228" y="816"/>
                  <a:pt x="5171" y="872"/>
                  <a:pt x="5100" y="872"/>
                </a:cubicBezTo>
                <a:lnTo>
                  <a:pt x="2452" y="872"/>
                </a:lnTo>
                <a:cubicBezTo>
                  <a:pt x="2382" y="872"/>
                  <a:pt x="2324" y="814"/>
                  <a:pt x="2324" y="744"/>
                </a:cubicBezTo>
                <a:lnTo>
                  <a:pt x="2324" y="709"/>
                </a:lnTo>
                <a:close/>
                <a:moveTo>
                  <a:pt x="581" y="1452"/>
                </a:moveTo>
                <a:lnTo>
                  <a:pt x="6971" y="1452"/>
                </a:lnTo>
                <a:lnTo>
                  <a:pt x="6971" y="10747"/>
                </a:lnTo>
                <a:lnTo>
                  <a:pt x="581" y="10747"/>
                </a:lnTo>
                <a:lnTo>
                  <a:pt x="581" y="14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10" dirty="0">
              <a:solidFill>
                <a:schemeClr val="tx1">
                  <a:lumMod val="75000"/>
                  <a:lumOff val="25000"/>
                </a:schemeClr>
              </a:solidFill>
            </a:endParaRPr>
          </a:p>
        </p:txBody>
      </p:sp>
      <p:sp>
        <p:nvSpPr>
          <p:cNvPr id="45" name="iconfont-10933-5210710"/>
          <p:cNvSpPr/>
          <p:nvPr/>
        </p:nvSpPr>
        <p:spPr>
          <a:xfrm>
            <a:off x="8118042" y="13994904"/>
            <a:ext cx="575822" cy="767039"/>
          </a:xfrm>
          <a:custGeom>
            <a:avLst/>
            <a:gdLst>
              <a:gd name="connsiteX0" fmla="*/ 89198 w 416740"/>
              <a:gd name="connsiteY0" fmla="*/ 576755 h 609586"/>
              <a:gd name="connsiteX1" fmla="*/ 89454 w 416740"/>
              <a:gd name="connsiteY1" fmla="*/ 577371 h 609586"/>
              <a:gd name="connsiteX2" fmla="*/ 104187 w 416740"/>
              <a:gd name="connsiteY2" fmla="*/ 583496 h 609586"/>
              <a:gd name="connsiteX3" fmla="*/ 323017 w 416740"/>
              <a:gd name="connsiteY3" fmla="*/ 583496 h 609586"/>
              <a:gd name="connsiteX4" fmla="*/ 337727 w 416740"/>
              <a:gd name="connsiteY4" fmla="*/ 577371 h 609586"/>
              <a:gd name="connsiteX5" fmla="*/ 337973 w 416740"/>
              <a:gd name="connsiteY5" fmla="*/ 576777 h 609586"/>
              <a:gd name="connsiteX6" fmla="*/ 357537 w 416740"/>
              <a:gd name="connsiteY6" fmla="*/ 580645 h 609586"/>
              <a:gd name="connsiteX7" fmla="*/ 369819 w 416740"/>
              <a:gd name="connsiteY7" fmla="*/ 588754 h 609586"/>
              <a:gd name="connsiteX8" fmla="*/ 213529 w 416740"/>
              <a:gd name="connsiteY8" fmla="*/ 609586 h 609586"/>
              <a:gd name="connsiteX9" fmla="*/ 57239 w 416740"/>
              <a:gd name="connsiteY9" fmla="*/ 588754 h 609586"/>
              <a:gd name="connsiteX10" fmla="*/ 69521 w 416740"/>
              <a:gd name="connsiteY10" fmla="*/ 580645 h 609586"/>
              <a:gd name="connsiteX11" fmla="*/ 113649 w 416740"/>
              <a:gd name="connsiteY11" fmla="*/ 573068 h 609586"/>
              <a:gd name="connsiteX12" fmla="*/ 313409 w 416740"/>
              <a:gd name="connsiteY12" fmla="*/ 573068 h 609586"/>
              <a:gd name="connsiteX13" fmla="*/ 324043 w 416740"/>
              <a:gd name="connsiteY13" fmla="*/ 574024 h 609586"/>
              <a:gd name="connsiteX14" fmla="*/ 330152 w 416740"/>
              <a:gd name="connsiteY14" fmla="*/ 575231 h 609586"/>
              <a:gd name="connsiteX15" fmla="*/ 322950 w 416740"/>
              <a:gd name="connsiteY15" fmla="*/ 578338 h 609586"/>
              <a:gd name="connsiteX16" fmla="*/ 104109 w 416740"/>
              <a:gd name="connsiteY16" fmla="*/ 578338 h 609586"/>
              <a:gd name="connsiteX17" fmla="*/ 96907 w 416740"/>
              <a:gd name="connsiteY17" fmla="*/ 575231 h 609586"/>
              <a:gd name="connsiteX18" fmla="*/ 103015 w 416740"/>
              <a:gd name="connsiteY18" fmla="*/ 574024 h 609586"/>
              <a:gd name="connsiteX19" fmla="*/ 104187 w 416740"/>
              <a:gd name="connsiteY19" fmla="*/ 552260 h 609586"/>
              <a:gd name="connsiteX20" fmla="*/ 194841 w 416740"/>
              <a:gd name="connsiteY20" fmla="*/ 552260 h 609586"/>
              <a:gd name="connsiteX21" fmla="*/ 197442 w 416740"/>
              <a:gd name="connsiteY21" fmla="*/ 558842 h 609586"/>
              <a:gd name="connsiteX22" fmla="*/ 208370 w 416740"/>
              <a:gd name="connsiteY22" fmla="*/ 563657 h 609586"/>
              <a:gd name="connsiteX23" fmla="*/ 219299 w 416740"/>
              <a:gd name="connsiteY23" fmla="*/ 558842 h 609586"/>
              <a:gd name="connsiteX24" fmla="*/ 221899 w 416740"/>
              <a:gd name="connsiteY24" fmla="*/ 552260 h 609586"/>
              <a:gd name="connsiteX25" fmla="*/ 323017 w 416740"/>
              <a:gd name="connsiteY25" fmla="*/ 552260 h 609586"/>
              <a:gd name="connsiteX26" fmla="*/ 333446 w 416740"/>
              <a:gd name="connsiteY26" fmla="*/ 562640 h 609586"/>
              <a:gd name="connsiteX27" fmla="*/ 323017 w 416740"/>
              <a:gd name="connsiteY27" fmla="*/ 573068 h 609586"/>
              <a:gd name="connsiteX28" fmla="*/ 313409 w 416740"/>
              <a:gd name="connsiteY28" fmla="*/ 573068 h 609586"/>
              <a:gd name="connsiteX29" fmla="*/ 274365 w 416740"/>
              <a:gd name="connsiteY29" fmla="*/ 569559 h 609586"/>
              <a:gd name="connsiteX30" fmla="*/ 213529 w 416740"/>
              <a:gd name="connsiteY30" fmla="*/ 567922 h 609586"/>
              <a:gd name="connsiteX31" fmla="*/ 152694 w 416740"/>
              <a:gd name="connsiteY31" fmla="*/ 569559 h 609586"/>
              <a:gd name="connsiteX32" fmla="*/ 113649 w 416740"/>
              <a:gd name="connsiteY32" fmla="*/ 573068 h 609586"/>
              <a:gd name="connsiteX33" fmla="*/ 104187 w 416740"/>
              <a:gd name="connsiteY33" fmla="*/ 573068 h 609586"/>
              <a:gd name="connsiteX34" fmla="*/ 93758 w 416740"/>
              <a:gd name="connsiteY34" fmla="*/ 562640 h 609586"/>
              <a:gd name="connsiteX35" fmla="*/ 104187 w 416740"/>
              <a:gd name="connsiteY35" fmla="*/ 552260 h 609586"/>
              <a:gd name="connsiteX36" fmla="*/ 192760 w 416740"/>
              <a:gd name="connsiteY36" fmla="*/ 546991 h 609586"/>
              <a:gd name="connsiteX37" fmla="*/ 223981 w 416740"/>
              <a:gd name="connsiteY37" fmla="*/ 546991 h 609586"/>
              <a:gd name="connsiteX38" fmla="*/ 223981 w 416740"/>
              <a:gd name="connsiteY38" fmla="*/ 546992 h 609586"/>
              <a:gd name="connsiteX39" fmla="*/ 221899 w 416740"/>
              <a:gd name="connsiteY39" fmla="*/ 552260 h 609586"/>
              <a:gd name="connsiteX40" fmla="*/ 194841 w 416740"/>
              <a:gd name="connsiteY40" fmla="*/ 552260 h 609586"/>
              <a:gd name="connsiteX41" fmla="*/ 192760 w 416740"/>
              <a:gd name="connsiteY41" fmla="*/ 546992 h 609586"/>
              <a:gd name="connsiteX42" fmla="*/ 223981 w 416740"/>
              <a:gd name="connsiteY42" fmla="*/ 541832 h 609586"/>
              <a:gd name="connsiteX43" fmla="*/ 323017 w 416740"/>
              <a:gd name="connsiteY43" fmla="*/ 541832 h 609586"/>
              <a:gd name="connsiteX44" fmla="*/ 343828 w 416740"/>
              <a:gd name="connsiteY44" fmla="*/ 562640 h 609586"/>
              <a:gd name="connsiteX45" fmla="*/ 337973 w 416740"/>
              <a:gd name="connsiteY45" fmla="*/ 576777 h 609586"/>
              <a:gd name="connsiteX46" fmla="*/ 330152 w 416740"/>
              <a:gd name="connsiteY46" fmla="*/ 575231 h 609586"/>
              <a:gd name="connsiteX47" fmla="*/ 333886 w 416740"/>
              <a:gd name="connsiteY47" fmla="*/ 573620 h 609586"/>
              <a:gd name="connsiteX48" fmla="*/ 338571 w 416740"/>
              <a:gd name="connsiteY48" fmla="*/ 562641 h 609586"/>
              <a:gd name="connsiteX49" fmla="*/ 322950 w 416740"/>
              <a:gd name="connsiteY49" fmla="*/ 546991 h 609586"/>
              <a:gd name="connsiteX50" fmla="*/ 223981 w 416740"/>
              <a:gd name="connsiteY50" fmla="*/ 546991 h 609586"/>
              <a:gd name="connsiteX51" fmla="*/ 104187 w 416740"/>
              <a:gd name="connsiteY51" fmla="*/ 541832 h 609586"/>
              <a:gd name="connsiteX52" fmla="*/ 192760 w 416740"/>
              <a:gd name="connsiteY52" fmla="*/ 541832 h 609586"/>
              <a:gd name="connsiteX53" fmla="*/ 192760 w 416740"/>
              <a:gd name="connsiteY53" fmla="*/ 546991 h 609586"/>
              <a:gd name="connsiteX54" fmla="*/ 104109 w 416740"/>
              <a:gd name="connsiteY54" fmla="*/ 546991 h 609586"/>
              <a:gd name="connsiteX55" fmla="*/ 88487 w 416740"/>
              <a:gd name="connsiteY55" fmla="*/ 562641 h 609586"/>
              <a:gd name="connsiteX56" fmla="*/ 93173 w 416740"/>
              <a:gd name="connsiteY56" fmla="*/ 573620 h 609586"/>
              <a:gd name="connsiteX57" fmla="*/ 96907 w 416740"/>
              <a:gd name="connsiteY57" fmla="*/ 575231 h 609586"/>
              <a:gd name="connsiteX58" fmla="*/ 89198 w 416740"/>
              <a:gd name="connsiteY58" fmla="*/ 576755 h 609586"/>
              <a:gd name="connsiteX59" fmla="*/ 83328 w 416740"/>
              <a:gd name="connsiteY59" fmla="*/ 562640 h 609586"/>
              <a:gd name="connsiteX60" fmla="*/ 104187 w 416740"/>
              <a:gd name="connsiteY60" fmla="*/ 541832 h 609586"/>
              <a:gd name="connsiteX61" fmla="*/ 171914 w 416740"/>
              <a:gd name="connsiteY61" fmla="*/ 281800 h 609586"/>
              <a:gd name="connsiteX62" fmla="*/ 244826 w 416740"/>
              <a:gd name="connsiteY62" fmla="*/ 282000 h 609586"/>
              <a:gd name="connsiteX63" fmla="*/ 244826 w 416740"/>
              <a:gd name="connsiteY63" fmla="*/ 353196 h 609586"/>
              <a:gd name="connsiteX64" fmla="*/ 234403 w 416740"/>
              <a:gd name="connsiteY64" fmla="*/ 364671 h 609586"/>
              <a:gd name="connsiteX65" fmla="*/ 223981 w 416740"/>
              <a:gd name="connsiteY65" fmla="*/ 364671 h 609586"/>
              <a:gd name="connsiteX66" fmla="*/ 223981 w 416740"/>
              <a:gd name="connsiteY66" fmla="*/ 541832 h 609586"/>
              <a:gd name="connsiteX67" fmla="*/ 192760 w 416740"/>
              <a:gd name="connsiteY67" fmla="*/ 541832 h 609586"/>
              <a:gd name="connsiteX68" fmla="*/ 192760 w 416740"/>
              <a:gd name="connsiteY68" fmla="*/ 364671 h 609586"/>
              <a:gd name="connsiteX69" fmla="*/ 182337 w 416740"/>
              <a:gd name="connsiteY69" fmla="*/ 364671 h 609586"/>
              <a:gd name="connsiteX70" fmla="*/ 171914 w 416740"/>
              <a:gd name="connsiteY70" fmla="*/ 353196 h 609586"/>
              <a:gd name="connsiteX71" fmla="*/ 109319 w 416740"/>
              <a:gd name="connsiteY71" fmla="*/ 281629 h 609586"/>
              <a:gd name="connsiteX72" fmla="*/ 119735 w 416740"/>
              <a:gd name="connsiteY72" fmla="*/ 281657 h 609586"/>
              <a:gd name="connsiteX73" fmla="*/ 119735 w 416740"/>
              <a:gd name="connsiteY73" fmla="*/ 375141 h 609586"/>
              <a:gd name="connsiteX74" fmla="*/ 114551 w 416740"/>
              <a:gd name="connsiteY74" fmla="*/ 380335 h 609586"/>
              <a:gd name="connsiteX75" fmla="*/ 109319 w 416740"/>
              <a:gd name="connsiteY75" fmla="*/ 375141 h 609586"/>
              <a:gd name="connsiteX76" fmla="*/ 114593 w 416740"/>
              <a:gd name="connsiteY76" fmla="*/ 276117 h 609586"/>
              <a:gd name="connsiteX77" fmla="*/ 171914 w 416740"/>
              <a:gd name="connsiteY77" fmla="*/ 276117 h 609586"/>
              <a:gd name="connsiteX78" fmla="*/ 171914 w 416740"/>
              <a:gd name="connsiteY78" fmla="*/ 281800 h 609586"/>
              <a:gd name="connsiteX79" fmla="*/ 119735 w 416740"/>
              <a:gd name="connsiteY79" fmla="*/ 281657 h 609586"/>
              <a:gd name="connsiteX80" fmla="*/ 119735 w 416740"/>
              <a:gd name="connsiteY80" fmla="*/ 281317 h 609586"/>
              <a:gd name="connsiteX81" fmla="*/ 114551 w 416740"/>
              <a:gd name="connsiteY81" fmla="*/ 276075 h 609586"/>
              <a:gd name="connsiteX82" fmla="*/ 114593 w 416740"/>
              <a:gd name="connsiteY82" fmla="*/ 276117 h 609586"/>
              <a:gd name="connsiteX83" fmla="*/ 114509 w 416740"/>
              <a:gd name="connsiteY83" fmla="*/ 276117 h 609586"/>
              <a:gd name="connsiteX84" fmla="*/ 171914 w 416740"/>
              <a:gd name="connsiteY84" fmla="*/ 270945 h 609586"/>
              <a:gd name="connsiteX85" fmla="*/ 244826 w 416740"/>
              <a:gd name="connsiteY85" fmla="*/ 270945 h 609586"/>
              <a:gd name="connsiteX86" fmla="*/ 244826 w 416740"/>
              <a:gd name="connsiteY86" fmla="*/ 276117 h 609586"/>
              <a:gd name="connsiteX87" fmla="*/ 171914 w 416740"/>
              <a:gd name="connsiteY87" fmla="*/ 276117 h 609586"/>
              <a:gd name="connsiteX88" fmla="*/ 353495 w 416740"/>
              <a:gd name="connsiteY88" fmla="*/ 48027 h 609586"/>
              <a:gd name="connsiteX89" fmla="*/ 406312 w 416740"/>
              <a:gd name="connsiteY89" fmla="*/ 265706 h 609586"/>
              <a:gd name="connsiteX90" fmla="*/ 399027 w 416740"/>
              <a:gd name="connsiteY90" fmla="*/ 270945 h 609586"/>
              <a:gd name="connsiteX91" fmla="*/ 244826 w 416740"/>
              <a:gd name="connsiteY91" fmla="*/ 270945 h 609586"/>
              <a:gd name="connsiteX92" fmla="*/ 244826 w 416740"/>
              <a:gd name="connsiteY92" fmla="*/ 257346 h 609586"/>
              <a:gd name="connsiteX93" fmla="*/ 234403 w 416740"/>
              <a:gd name="connsiteY93" fmla="*/ 245918 h 609586"/>
              <a:gd name="connsiteX94" fmla="*/ 182337 w 416740"/>
              <a:gd name="connsiteY94" fmla="*/ 245918 h 609586"/>
              <a:gd name="connsiteX95" fmla="*/ 171914 w 416740"/>
              <a:gd name="connsiteY95" fmla="*/ 257346 h 609586"/>
              <a:gd name="connsiteX96" fmla="*/ 171914 w 416740"/>
              <a:gd name="connsiteY96" fmla="*/ 270945 h 609586"/>
              <a:gd name="connsiteX97" fmla="*/ 16666 w 416740"/>
              <a:gd name="connsiteY97" fmla="*/ 270945 h 609586"/>
              <a:gd name="connsiteX98" fmla="*/ 10428 w 416740"/>
              <a:gd name="connsiteY98" fmla="*/ 265706 h 609586"/>
              <a:gd name="connsiteX99" fmla="*/ 60589 w 416740"/>
              <a:gd name="connsiteY99" fmla="*/ 62496 h 609586"/>
              <a:gd name="connsiteX100" fmla="*/ 356327 w 416740"/>
              <a:gd name="connsiteY100" fmla="*/ 62496 h 609586"/>
              <a:gd name="connsiteX101" fmla="*/ 75992 w 416740"/>
              <a:gd name="connsiteY101" fmla="*/ 10416 h 609586"/>
              <a:gd name="connsiteX102" fmla="*/ 340705 w 416740"/>
              <a:gd name="connsiteY102" fmla="*/ 10416 h 609586"/>
              <a:gd name="connsiteX103" fmla="*/ 346945 w 416740"/>
              <a:gd name="connsiteY103" fmla="*/ 14558 h 609586"/>
              <a:gd name="connsiteX104" fmla="*/ 353495 w 416740"/>
              <a:gd name="connsiteY104" fmla="*/ 48027 h 609586"/>
              <a:gd name="connsiteX105" fmla="*/ 345887 w 416740"/>
              <a:gd name="connsiteY105" fmla="*/ 16669 h 609586"/>
              <a:gd name="connsiteX106" fmla="*/ 339649 w 416740"/>
              <a:gd name="connsiteY106" fmla="*/ 10430 h 609586"/>
              <a:gd name="connsiteX107" fmla="*/ 78139 w 416740"/>
              <a:gd name="connsiteY107" fmla="*/ 10430 h 609586"/>
              <a:gd name="connsiteX108" fmla="*/ 71901 w 416740"/>
              <a:gd name="connsiteY108" fmla="*/ 16669 h 609586"/>
              <a:gd name="connsiteX109" fmla="*/ 60589 w 416740"/>
              <a:gd name="connsiteY109" fmla="*/ 62496 h 609586"/>
              <a:gd name="connsiteX110" fmla="*/ 59322 w 416740"/>
              <a:gd name="connsiteY110" fmla="*/ 62496 h 609586"/>
              <a:gd name="connsiteX111" fmla="*/ 69753 w 416740"/>
              <a:gd name="connsiteY111" fmla="*/ 14558 h 609586"/>
              <a:gd name="connsiteX112" fmla="*/ 75992 w 416740"/>
              <a:gd name="connsiteY112" fmla="*/ 10416 h 609586"/>
              <a:gd name="connsiteX113" fmla="*/ 78139 w 416740"/>
              <a:gd name="connsiteY113" fmla="*/ 0 h 609586"/>
              <a:gd name="connsiteX114" fmla="*/ 338601 w 416740"/>
              <a:gd name="connsiteY114" fmla="*/ 0 h 609586"/>
              <a:gd name="connsiteX115" fmla="*/ 356315 w 416740"/>
              <a:gd name="connsiteY115" fmla="*/ 15621 h 609586"/>
              <a:gd name="connsiteX116" fmla="*/ 416740 w 416740"/>
              <a:gd name="connsiteY116" fmla="*/ 265706 h 609586"/>
              <a:gd name="connsiteX117" fmla="*/ 416740 w 416740"/>
              <a:gd name="connsiteY117" fmla="*/ 266754 h 609586"/>
              <a:gd name="connsiteX118" fmla="*/ 399027 w 416740"/>
              <a:gd name="connsiteY118" fmla="*/ 282423 h 609586"/>
              <a:gd name="connsiteX119" fmla="*/ 244826 w 416740"/>
              <a:gd name="connsiteY119" fmla="*/ 282000 h 609586"/>
              <a:gd name="connsiteX120" fmla="*/ 244826 w 416740"/>
              <a:gd name="connsiteY120" fmla="*/ 276117 h 609586"/>
              <a:gd name="connsiteX121" fmla="*/ 399055 w 416740"/>
              <a:gd name="connsiteY121" fmla="*/ 276117 h 609586"/>
              <a:gd name="connsiteX122" fmla="*/ 411581 w 416740"/>
              <a:gd name="connsiteY122" fmla="*/ 265687 h 609586"/>
              <a:gd name="connsiteX123" fmla="*/ 351140 w 416740"/>
              <a:gd name="connsiteY123" fmla="*/ 15589 h 609586"/>
              <a:gd name="connsiteX124" fmla="*/ 338614 w 416740"/>
              <a:gd name="connsiteY124" fmla="*/ 5158 h 609586"/>
              <a:gd name="connsiteX125" fmla="*/ 78083 w 416740"/>
              <a:gd name="connsiteY125" fmla="*/ 5158 h 609586"/>
              <a:gd name="connsiteX126" fmla="*/ 64556 w 416740"/>
              <a:gd name="connsiteY126" fmla="*/ 15589 h 609586"/>
              <a:gd name="connsiteX127" fmla="*/ 4067 w 416740"/>
              <a:gd name="connsiteY127" fmla="*/ 265687 h 609586"/>
              <a:gd name="connsiteX128" fmla="*/ 16594 w 416740"/>
              <a:gd name="connsiteY128" fmla="*/ 276117 h 609586"/>
              <a:gd name="connsiteX129" fmla="*/ 114509 w 416740"/>
              <a:gd name="connsiteY129" fmla="*/ 276117 h 609586"/>
              <a:gd name="connsiteX130" fmla="*/ 109319 w 416740"/>
              <a:gd name="connsiteY130" fmla="*/ 281317 h 609586"/>
              <a:gd name="connsiteX131" fmla="*/ 109319 w 416740"/>
              <a:gd name="connsiteY131" fmla="*/ 281629 h 609586"/>
              <a:gd name="connsiteX132" fmla="*/ 16666 w 416740"/>
              <a:gd name="connsiteY132" fmla="*/ 281375 h 609586"/>
              <a:gd name="connsiteX133" fmla="*/ 0 w 416740"/>
              <a:gd name="connsiteY133" fmla="*/ 265706 h 609586"/>
              <a:gd name="connsiteX134" fmla="*/ 0 w 416740"/>
              <a:gd name="connsiteY134" fmla="*/ 264706 h 609586"/>
              <a:gd name="connsiteX135" fmla="*/ 60426 w 416740"/>
              <a:gd name="connsiteY135" fmla="*/ 14574 h 609586"/>
              <a:gd name="connsiteX136" fmla="*/ 78139 w 416740"/>
              <a:gd name="connsiteY136" fmla="*/ 0 h 60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416740" h="609586">
                <a:moveTo>
                  <a:pt x="89198" y="576755"/>
                </a:moveTo>
                <a:lnTo>
                  <a:pt x="89454" y="577371"/>
                </a:lnTo>
                <a:cubicBezTo>
                  <a:pt x="93234" y="581151"/>
                  <a:pt x="98449" y="583496"/>
                  <a:pt x="104187" y="583496"/>
                </a:cubicBezTo>
                <a:lnTo>
                  <a:pt x="323017" y="583496"/>
                </a:lnTo>
                <a:cubicBezTo>
                  <a:pt x="328755" y="583496"/>
                  <a:pt x="333958" y="581151"/>
                  <a:pt x="337727" y="577371"/>
                </a:cubicBezTo>
                <a:lnTo>
                  <a:pt x="337973" y="576777"/>
                </a:lnTo>
                <a:lnTo>
                  <a:pt x="357537" y="580645"/>
                </a:lnTo>
                <a:cubicBezTo>
                  <a:pt x="365446" y="583138"/>
                  <a:pt x="369819" y="585878"/>
                  <a:pt x="369819" y="588754"/>
                </a:cubicBezTo>
                <a:cubicBezTo>
                  <a:pt x="369819" y="600259"/>
                  <a:pt x="299846" y="609586"/>
                  <a:pt x="213529" y="609586"/>
                </a:cubicBezTo>
                <a:cubicBezTo>
                  <a:pt x="127212" y="609586"/>
                  <a:pt x="57239" y="600259"/>
                  <a:pt x="57239" y="588754"/>
                </a:cubicBezTo>
                <a:cubicBezTo>
                  <a:pt x="57239" y="585878"/>
                  <a:pt x="61613" y="583138"/>
                  <a:pt x="69521" y="580645"/>
                </a:cubicBezTo>
                <a:close/>
                <a:moveTo>
                  <a:pt x="113649" y="573068"/>
                </a:moveTo>
                <a:lnTo>
                  <a:pt x="313409" y="573068"/>
                </a:lnTo>
                <a:lnTo>
                  <a:pt x="324043" y="574024"/>
                </a:lnTo>
                <a:lnTo>
                  <a:pt x="330152" y="575231"/>
                </a:lnTo>
                <a:lnTo>
                  <a:pt x="322950" y="578338"/>
                </a:lnTo>
                <a:lnTo>
                  <a:pt x="104109" y="578338"/>
                </a:lnTo>
                <a:lnTo>
                  <a:pt x="96907" y="575231"/>
                </a:lnTo>
                <a:lnTo>
                  <a:pt x="103015" y="574024"/>
                </a:lnTo>
                <a:close/>
                <a:moveTo>
                  <a:pt x="104187" y="552260"/>
                </a:moveTo>
                <a:lnTo>
                  <a:pt x="194841" y="552260"/>
                </a:lnTo>
                <a:lnTo>
                  <a:pt x="197442" y="558842"/>
                </a:lnTo>
                <a:cubicBezTo>
                  <a:pt x="200303" y="561836"/>
                  <a:pt x="204206" y="563657"/>
                  <a:pt x="208370" y="563657"/>
                </a:cubicBezTo>
                <a:cubicBezTo>
                  <a:pt x="212534" y="563657"/>
                  <a:pt x="216437" y="561836"/>
                  <a:pt x="219299" y="558842"/>
                </a:cubicBezTo>
                <a:lnTo>
                  <a:pt x="221899" y="552260"/>
                </a:lnTo>
                <a:lnTo>
                  <a:pt x="323017" y="552260"/>
                </a:lnTo>
                <a:cubicBezTo>
                  <a:pt x="329255" y="552260"/>
                  <a:pt x="333446" y="556402"/>
                  <a:pt x="333446" y="562640"/>
                </a:cubicBezTo>
                <a:cubicBezTo>
                  <a:pt x="333446" y="568926"/>
                  <a:pt x="329255" y="573068"/>
                  <a:pt x="323017" y="573068"/>
                </a:cubicBezTo>
                <a:lnTo>
                  <a:pt x="313409" y="573068"/>
                </a:lnTo>
                <a:lnTo>
                  <a:pt x="274365" y="569559"/>
                </a:lnTo>
                <a:cubicBezTo>
                  <a:pt x="255666" y="568505"/>
                  <a:pt x="235108" y="567922"/>
                  <a:pt x="213529" y="567922"/>
                </a:cubicBezTo>
                <a:cubicBezTo>
                  <a:pt x="191950" y="567922"/>
                  <a:pt x="171392" y="568505"/>
                  <a:pt x="152694" y="569559"/>
                </a:cubicBezTo>
                <a:lnTo>
                  <a:pt x="113649" y="573068"/>
                </a:lnTo>
                <a:lnTo>
                  <a:pt x="104187" y="573068"/>
                </a:lnTo>
                <a:cubicBezTo>
                  <a:pt x="97949" y="573068"/>
                  <a:pt x="93758" y="568926"/>
                  <a:pt x="93758" y="562640"/>
                </a:cubicBezTo>
                <a:cubicBezTo>
                  <a:pt x="93758" y="556402"/>
                  <a:pt x="97949" y="552260"/>
                  <a:pt x="104187" y="552260"/>
                </a:cubicBezTo>
                <a:close/>
                <a:moveTo>
                  <a:pt x="192760" y="546991"/>
                </a:moveTo>
                <a:lnTo>
                  <a:pt x="223981" y="546991"/>
                </a:lnTo>
                <a:lnTo>
                  <a:pt x="223981" y="546992"/>
                </a:lnTo>
                <a:lnTo>
                  <a:pt x="221899" y="552260"/>
                </a:lnTo>
                <a:lnTo>
                  <a:pt x="194841" y="552260"/>
                </a:lnTo>
                <a:lnTo>
                  <a:pt x="192760" y="546992"/>
                </a:lnTo>
                <a:close/>
                <a:moveTo>
                  <a:pt x="223981" y="541832"/>
                </a:moveTo>
                <a:lnTo>
                  <a:pt x="323017" y="541832"/>
                </a:lnTo>
                <a:cubicBezTo>
                  <a:pt x="334494" y="541832"/>
                  <a:pt x="343828" y="551212"/>
                  <a:pt x="343828" y="562640"/>
                </a:cubicBezTo>
                <a:lnTo>
                  <a:pt x="337973" y="576777"/>
                </a:lnTo>
                <a:lnTo>
                  <a:pt x="330152" y="575231"/>
                </a:lnTo>
                <a:lnTo>
                  <a:pt x="333886" y="573620"/>
                </a:lnTo>
                <a:cubicBezTo>
                  <a:pt x="336749" y="570740"/>
                  <a:pt x="338571" y="566816"/>
                  <a:pt x="338571" y="562641"/>
                </a:cubicBezTo>
                <a:cubicBezTo>
                  <a:pt x="338571" y="554291"/>
                  <a:pt x="331284" y="546991"/>
                  <a:pt x="322950" y="546991"/>
                </a:cubicBezTo>
                <a:lnTo>
                  <a:pt x="223981" y="546991"/>
                </a:lnTo>
                <a:close/>
                <a:moveTo>
                  <a:pt x="104187" y="541832"/>
                </a:moveTo>
                <a:lnTo>
                  <a:pt x="192760" y="541832"/>
                </a:lnTo>
                <a:lnTo>
                  <a:pt x="192760" y="546991"/>
                </a:lnTo>
                <a:lnTo>
                  <a:pt x="104109" y="546991"/>
                </a:lnTo>
                <a:cubicBezTo>
                  <a:pt x="95774" y="546991"/>
                  <a:pt x="88487" y="554291"/>
                  <a:pt x="88487" y="562641"/>
                </a:cubicBezTo>
                <a:cubicBezTo>
                  <a:pt x="88487" y="566816"/>
                  <a:pt x="90309" y="570740"/>
                  <a:pt x="93173" y="573620"/>
                </a:cubicBezTo>
                <a:lnTo>
                  <a:pt x="96907" y="575231"/>
                </a:lnTo>
                <a:lnTo>
                  <a:pt x="89198" y="576755"/>
                </a:lnTo>
                <a:lnTo>
                  <a:pt x="83328" y="562640"/>
                </a:lnTo>
                <a:cubicBezTo>
                  <a:pt x="83328" y="551212"/>
                  <a:pt x="92710" y="541832"/>
                  <a:pt x="104187" y="541832"/>
                </a:cubicBezTo>
                <a:close/>
                <a:moveTo>
                  <a:pt x="171914" y="281800"/>
                </a:moveTo>
                <a:lnTo>
                  <a:pt x="244826" y="282000"/>
                </a:lnTo>
                <a:lnTo>
                  <a:pt x="244826" y="353196"/>
                </a:lnTo>
                <a:cubicBezTo>
                  <a:pt x="244826" y="359481"/>
                  <a:pt x="240638" y="364671"/>
                  <a:pt x="234403" y="364671"/>
                </a:cubicBezTo>
                <a:lnTo>
                  <a:pt x="223981" y="364671"/>
                </a:lnTo>
                <a:lnTo>
                  <a:pt x="223981" y="541832"/>
                </a:lnTo>
                <a:lnTo>
                  <a:pt x="192760" y="541832"/>
                </a:lnTo>
                <a:lnTo>
                  <a:pt x="192760" y="364671"/>
                </a:lnTo>
                <a:lnTo>
                  <a:pt x="182337" y="364671"/>
                </a:lnTo>
                <a:cubicBezTo>
                  <a:pt x="176102" y="364671"/>
                  <a:pt x="171914" y="359481"/>
                  <a:pt x="171914" y="353196"/>
                </a:cubicBezTo>
                <a:close/>
                <a:moveTo>
                  <a:pt x="109319" y="281629"/>
                </a:moveTo>
                <a:lnTo>
                  <a:pt x="119735" y="281657"/>
                </a:lnTo>
                <a:lnTo>
                  <a:pt x="119735" y="375141"/>
                </a:lnTo>
                <a:cubicBezTo>
                  <a:pt x="119735" y="378286"/>
                  <a:pt x="117643" y="380335"/>
                  <a:pt x="114551" y="380335"/>
                </a:cubicBezTo>
                <a:cubicBezTo>
                  <a:pt x="111412" y="380335"/>
                  <a:pt x="109319" y="378286"/>
                  <a:pt x="109319" y="375141"/>
                </a:cubicBezTo>
                <a:close/>
                <a:moveTo>
                  <a:pt x="114593" y="276117"/>
                </a:moveTo>
                <a:lnTo>
                  <a:pt x="171914" y="276117"/>
                </a:lnTo>
                <a:lnTo>
                  <a:pt x="171914" y="281800"/>
                </a:lnTo>
                <a:lnTo>
                  <a:pt x="119735" y="281657"/>
                </a:lnTo>
                <a:lnTo>
                  <a:pt x="119735" y="281317"/>
                </a:lnTo>
                <a:close/>
                <a:moveTo>
                  <a:pt x="114551" y="276075"/>
                </a:moveTo>
                <a:lnTo>
                  <a:pt x="114593" y="276117"/>
                </a:lnTo>
                <a:lnTo>
                  <a:pt x="114509" y="276117"/>
                </a:lnTo>
                <a:close/>
                <a:moveTo>
                  <a:pt x="171914" y="270945"/>
                </a:moveTo>
                <a:lnTo>
                  <a:pt x="244826" y="270945"/>
                </a:lnTo>
                <a:lnTo>
                  <a:pt x="244826" y="276117"/>
                </a:lnTo>
                <a:lnTo>
                  <a:pt x="171914" y="276117"/>
                </a:lnTo>
                <a:close/>
                <a:moveTo>
                  <a:pt x="353495" y="48027"/>
                </a:moveTo>
                <a:lnTo>
                  <a:pt x="406312" y="265706"/>
                </a:lnTo>
                <a:cubicBezTo>
                  <a:pt x="405265" y="268850"/>
                  <a:pt x="402170" y="270945"/>
                  <a:pt x="399027" y="270945"/>
                </a:cubicBezTo>
                <a:lnTo>
                  <a:pt x="244826" y="270945"/>
                </a:lnTo>
                <a:lnTo>
                  <a:pt x="244826" y="257346"/>
                </a:lnTo>
                <a:cubicBezTo>
                  <a:pt x="244826" y="251108"/>
                  <a:pt x="240638" y="245918"/>
                  <a:pt x="234403" y="245918"/>
                </a:cubicBezTo>
                <a:lnTo>
                  <a:pt x="182337" y="245918"/>
                </a:lnTo>
                <a:cubicBezTo>
                  <a:pt x="176102" y="245918"/>
                  <a:pt x="171914" y="251108"/>
                  <a:pt x="171914" y="257346"/>
                </a:cubicBezTo>
                <a:lnTo>
                  <a:pt x="171914" y="270945"/>
                </a:lnTo>
                <a:lnTo>
                  <a:pt x="16666" y="270945"/>
                </a:lnTo>
                <a:cubicBezTo>
                  <a:pt x="13523" y="270945"/>
                  <a:pt x="11476" y="268850"/>
                  <a:pt x="10428" y="265706"/>
                </a:cubicBezTo>
                <a:lnTo>
                  <a:pt x="60589" y="62496"/>
                </a:lnTo>
                <a:lnTo>
                  <a:pt x="356327" y="62496"/>
                </a:lnTo>
                <a:close/>
                <a:moveTo>
                  <a:pt x="75992" y="10416"/>
                </a:moveTo>
                <a:lnTo>
                  <a:pt x="340705" y="10416"/>
                </a:lnTo>
                <a:cubicBezTo>
                  <a:pt x="343801" y="10416"/>
                  <a:pt x="345897" y="12511"/>
                  <a:pt x="346945" y="14558"/>
                </a:cubicBezTo>
                <a:lnTo>
                  <a:pt x="353495" y="48027"/>
                </a:lnTo>
                <a:lnTo>
                  <a:pt x="345887" y="16669"/>
                </a:lnTo>
                <a:cubicBezTo>
                  <a:pt x="345887" y="12526"/>
                  <a:pt x="342792" y="9382"/>
                  <a:pt x="339649" y="10430"/>
                </a:cubicBezTo>
                <a:lnTo>
                  <a:pt x="78139" y="10430"/>
                </a:lnTo>
                <a:cubicBezTo>
                  <a:pt x="74996" y="10430"/>
                  <a:pt x="71901" y="12526"/>
                  <a:pt x="71901" y="16669"/>
                </a:cubicBezTo>
                <a:lnTo>
                  <a:pt x="60589" y="62496"/>
                </a:lnTo>
                <a:lnTo>
                  <a:pt x="59322" y="62496"/>
                </a:lnTo>
                <a:lnTo>
                  <a:pt x="69753" y="14558"/>
                </a:lnTo>
                <a:cubicBezTo>
                  <a:pt x="70800" y="11463"/>
                  <a:pt x="72896" y="10416"/>
                  <a:pt x="75992" y="10416"/>
                </a:cubicBezTo>
                <a:close/>
                <a:moveTo>
                  <a:pt x="78139" y="0"/>
                </a:moveTo>
                <a:lnTo>
                  <a:pt x="338601" y="0"/>
                </a:lnTo>
                <a:cubicBezTo>
                  <a:pt x="346934" y="0"/>
                  <a:pt x="355267" y="6239"/>
                  <a:pt x="356315" y="15621"/>
                </a:cubicBezTo>
                <a:lnTo>
                  <a:pt x="416740" y="265706"/>
                </a:lnTo>
                <a:lnTo>
                  <a:pt x="416740" y="266754"/>
                </a:lnTo>
                <a:cubicBezTo>
                  <a:pt x="415693" y="276136"/>
                  <a:pt x="408407" y="282423"/>
                  <a:pt x="399027" y="282423"/>
                </a:cubicBezTo>
                <a:lnTo>
                  <a:pt x="244826" y="282000"/>
                </a:lnTo>
                <a:lnTo>
                  <a:pt x="244826" y="276117"/>
                </a:lnTo>
                <a:lnTo>
                  <a:pt x="399055" y="276117"/>
                </a:lnTo>
                <a:cubicBezTo>
                  <a:pt x="405294" y="277165"/>
                  <a:pt x="411581" y="271973"/>
                  <a:pt x="411581" y="265687"/>
                </a:cubicBezTo>
                <a:lnTo>
                  <a:pt x="351140" y="15589"/>
                </a:lnTo>
                <a:cubicBezTo>
                  <a:pt x="350092" y="9349"/>
                  <a:pt x="344853" y="5158"/>
                  <a:pt x="338614" y="5158"/>
                </a:cubicBezTo>
                <a:lnTo>
                  <a:pt x="78083" y="5158"/>
                </a:lnTo>
                <a:cubicBezTo>
                  <a:pt x="71843" y="5158"/>
                  <a:pt x="66604" y="9349"/>
                  <a:pt x="64556" y="15589"/>
                </a:cubicBezTo>
                <a:lnTo>
                  <a:pt x="4067" y="265687"/>
                </a:lnTo>
                <a:cubicBezTo>
                  <a:pt x="5115" y="271973"/>
                  <a:pt x="10354" y="276117"/>
                  <a:pt x="16594" y="276117"/>
                </a:cubicBezTo>
                <a:lnTo>
                  <a:pt x="114509" y="276117"/>
                </a:lnTo>
                <a:lnTo>
                  <a:pt x="109319" y="281317"/>
                </a:lnTo>
                <a:lnTo>
                  <a:pt x="109319" y="281629"/>
                </a:lnTo>
                <a:lnTo>
                  <a:pt x="16666" y="281375"/>
                </a:lnTo>
                <a:cubicBezTo>
                  <a:pt x="8333" y="281375"/>
                  <a:pt x="1048" y="275089"/>
                  <a:pt x="0" y="265706"/>
                </a:cubicBezTo>
                <a:lnTo>
                  <a:pt x="0" y="264706"/>
                </a:lnTo>
                <a:lnTo>
                  <a:pt x="60426" y="14574"/>
                </a:lnTo>
                <a:cubicBezTo>
                  <a:pt x="60426" y="6239"/>
                  <a:pt x="68759" y="0"/>
                  <a:pt x="78139" y="0"/>
                </a:cubicBezTo>
                <a:close/>
              </a:path>
            </a:pathLst>
          </a:custGeom>
          <a:solidFill>
            <a:srgbClr val="7D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95" dirty="0">
              <a:solidFill>
                <a:schemeClr val="tx1">
                  <a:lumMod val="75000"/>
                  <a:lumOff val="25000"/>
                </a:schemeClr>
              </a:solidFill>
            </a:endParaRPr>
          </a:p>
        </p:txBody>
      </p:sp>
      <p:sp>
        <p:nvSpPr>
          <p:cNvPr id="47" name="文本框 46"/>
          <p:cNvSpPr txBox="1"/>
          <p:nvPr/>
        </p:nvSpPr>
        <p:spPr>
          <a:xfrm>
            <a:off x="5690682" y="14883088"/>
            <a:ext cx="1538513" cy="357304"/>
          </a:xfrm>
          <a:prstGeom prst="rect">
            <a:avLst/>
          </a:prstGeom>
          <a:noFill/>
        </p:spPr>
        <p:txBody>
          <a:bodyPr vert="horz" wrap="square" lIns="0" tIns="28601" rIns="0" bIns="0" rtlCol="0">
            <a:spAutoFit/>
          </a:bodyPr>
          <a:lstStyle/>
          <a:p>
            <a:pPr marL="29845" algn="ctr">
              <a:spcBef>
                <a:spcPts val="225"/>
              </a:spcBef>
            </a:pPr>
            <a:r>
              <a:rPr lang="zh-CN" altLang="en-US" sz="2135" spc="-24" dirty="0">
                <a:solidFill>
                  <a:schemeClr val="tx1">
                    <a:lumMod val="75000"/>
                    <a:lumOff val="25000"/>
                  </a:schemeClr>
                </a:solidFill>
                <a:latin typeface="微软雅黑" panose="020B0503020204020204" pitchFamily="34" charset="-122"/>
                <a:ea typeface="微软雅黑" panose="020B0503020204020204" pitchFamily="34" charset="-122"/>
                <a:cs typeface="Droid Sans Fallback"/>
              </a:rPr>
              <a:t>时尚配饰</a:t>
            </a:r>
          </a:p>
        </p:txBody>
      </p:sp>
      <p:sp>
        <p:nvSpPr>
          <p:cNvPr id="48" name="iconfont-1065-720900"/>
          <p:cNvSpPr/>
          <p:nvPr/>
        </p:nvSpPr>
        <p:spPr>
          <a:xfrm>
            <a:off x="6071939" y="12705144"/>
            <a:ext cx="707674" cy="675977"/>
          </a:xfrm>
          <a:custGeom>
            <a:avLst/>
            <a:gdLst>
              <a:gd name="T0" fmla="*/ 1545 w 9846"/>
              <a:gd name="T1" fmla="*/ 9108 h 12684"/>
              <a:gd name="T2" fmla="*/ 301 w 9846"/>
              <a:gd name="T3" fmla="*/ 8523 h 12684"/>
              <a:gd name="T4" fmla="*/ 237 w 9846"/>
              <a:gd name="T5" fmla="*/ 7561 h 12684"/>
              <a:gd name="T6" fmla="*/ 1633 w 9846"/>
              <a:gd name="T7" fmla="*/ 916 h 12684"/>
              <a:gd name="T8" fmla="*/ 2377 w 9846"/>
              <a:gd name="T9" fmla="*/ 1 h 12684"/>
              <a:gd name="T10" fmla="*/ 3400 w 9846"/>
              <a:gd name="T11" fmla="*/ 1 h 12684"/>
              <a:gd name="T12" fmla="*/ 4924 w 9846"/>
              <a:gd name="T13" fmla="*/ 948 h 12684"/>
              <a:gd name="T14" fmla="*/ 4924 w 9846"/>
              <a:gd name="T15" fmla="*/ 1355 h 12684"/>
              <a:gd name="T16" fmla="*/ 3279 w 9846"/>
              <a:gd name="T17" fmla="*/ 409 h 12684"/>
              <a:gd name="T18" fmla="*/ 2039 w 9846"/>
              <a:gd name="T19" fmla="*/ 914 h 12684"/>
              <a:gd name="T20" fmla="*/ 579 w 9846"/>
              <a:gd name="T21" fmla="*/ 7781 h 12684"/>
              <a:gd name="T22" fmla="*/ 453 w 9846"/>
              <a:gd name="T23" fmla="*/ 8108 h 12684"/>
              <a:gd name="T24" fmla="*/ 1716 w 9846"/>
              <a:gd name="T25" fmla="*/ 8742 h 12684"/>
              <a:gd name="T26" fmla="*/ 1632 w 9846"/>
              <a:gd name="T27" fmla="*/ 9127 h 12684"/>
              <a:gd name="T28" fmla="*/ 8033 w 9846"/>
              <a:gd name="T29" fmla="*/ 9010 h 12684"/>
              <a:gd name="T30" fmla="*/ 9346 w 9846"/>
              <a:gd name="T31" fmla="*/ 8169 h 12684"/>
              <a:gd name="T32" fmla="*/ 9281 w 9846"/>
              <a:gd name="T33" fmla="*/ 7800 h 12684"/>
              <a:gd name="T34" fmla="*/ 7971 w 9846"/>
              <a:gd name="T35" fmla="*/ 3404 h 12684"/>
              <a:gd name="T36" fmla="*/ 7449 w 9846"/>
              <a:gd name="T37" fmla="*/ 410 h 12684"/>
              <a:gd name="T38" fmla="*/ 6243 w 9846"/>
              <a:gd name="T39" fmla="*/ 825 h 12684"/>
              <a:gd name="T40" fmla="*/ 4721 w 9846"/>
              <a:gd name="T41" fmla="*/ 1153 h 12684"/>
              <a:gd name="T42" fmla="*/ 6262 w 9846"/>
              <a:gd name="T43" fmla="*/ 120 h 12684"/>
              <a:gd name="T44" fmla="*/ 7456 w 9846"/>
              <a:gd name="T45" fmla="*/ 0 h 12684"/>
              <a:gd name="T46" fmla="*/ 8214 w 9846"/>
              <a:gd name="T47" fmla="*/ 913 h 12684"/>
              <a:gd name="T48" fmla="*/ 8374 w 9846"/>
              <a:gd name="T49" fmla="*/ 3357 h 12684"/>
              <a:gd name="T50" fmla="*/ 9793 w 9846"/>
              <a:gd name="T51" fmla="*/ 8182 h 12684"/>
              <a:gd name="T52" fmla="*/ 9528 w 9846"/>
              <a:gd name="T53" fmla="*/ 8530 h 12684"/>
              <a:gd name="T54" fmla="*/ 8217 w 9846"/>
              <a:gd name="T55" fmla="*/ 9127 h 12684"/>
              <a:gd name="T56" fmla="*/ 1352 w 9846"/>
              <a:gd name="T57" fmla="*/ 12218 h 12684"/>
              <a:gd name="T58" fmla="*/ 1233 w 9846"/>
              <a:gd name="T59" fmla="*/ 10020 h 12684"/>
              <a:gd name="T60" fmla="*/ 2663 w 9846"/>
              <a:gd name="T61" fmla="*/ 6119 h 12684"/>
              <a:gd name="T62" fmla="*/ 3007 w 9846"/>
              <a:gd name="T63" fmla="*/ 2575 h 12684"/>
              <a:gd name="T64" fmla="*/ 3622 w 9846"/>
              <a:gd name="T65" fmla="*/ 3648 h 12684"/>
              <a:gd name="T66" fmla="*/ 3015 w 9846"/>
              <a:gd name="T67" fmla="*/ 6324 h 12684"/>
              <a:gd name="T68" fmla="*/ 1638 w 9846"/>
              <a:gd name="T69" fmla="*/ 11912 h 12684"/>
              <a:gd name="T70" fmla="*/ 4377 w 9846"/>
              <a:gd name="T71" fmla="*/ 12059 h 12684"/>
              <a:gd name="T72" fmla="*/ 6394 w 9846"/>
              <a:gd name="T73" fmla="*/ 11455 h 12684"/>
              <a:gd name="T74" fmla="*/ 7720 w 9846"/>
              <a:gd name="T75" fmla="*/ 8239 h 12684"/>
              <a:gd name="T76" fmla="*/ 6828 w 9846"/>
              <a:gd name="T77" fmla="*/ 6317 h 12684"/>
              <a:gd name="T78" fmla="*/ 6558 w 9846"/>
              <a:gd name="T79" fmla="*/ 2630 h 12684"/>
              <a:gd name="T80" fmla="*/ 6895 w 9846"/>
              <a:gd name="T81" fmla="*/ 2858 h 12684"/>
              <a:gd name="T82" fmla="*/ 7184 w 9846"/>
              <a:gd name="T83" fmla="*/ 6119 h 12684"/>
              <a:gd name="T84" fmla="*/ 8614 w 9846"/>
              <a:gd name="T85" fmla="*/ 10020 h 12684"/>
              <a:gd name="T86" fmla="*/ 8466 w 9846"/>
              <a:gd name="T87" fmla="*/ 12233 h 12684"/>
              <a:gd name="T88" fmla="*/ 6419 w 9846"/>
              <a:gd name="T89" fmla="*/ 11862 h 12684"/>
              <a:gd name="T90" fmla="*/ 4578 w 9846"/>
              <a:gd name="T91" fmla="*/ 12413 h 12684"/>
              <a:gd name="T92" fmla="*/ 3239 w 9846"/>
              <a:gd name="T93" fmla="*/ 12684 h 12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846" h="12684">
                <a:moveTo>
                  <a:pt x="1632" y="9127"/>
                </a:moveTo>
                <a:cubicBezTo>
                  <a:pt x="1603" y="9127"/>
                  <a:pt x="1573" y="9120"/>
                  <a:pt x="1545" y="9108"/>
                </a:cubicBezTo>
                <a:lnTo>
                  <a:pt x="319" y="8532"/>
                </a:lnTo>
                <a:cubicBezTo>
                  <a:pt x="313" y="8529"/>
                  <a:pt x="308" y="8525"/>
                  <a:pt x="301" y="8523"/>
                </a:cubicBezTo>
                <a:cubicBezTo>
                  <a:pt x="166" y="8443"/>
                  <a:pt x="82" y="8325"/>
                  <a:pt x="54" y="8183"/>
                </a:cubicBezTo>
                <a:cubicBezTo>
                  <a:pt x="0" y="7905"/>
                  <a:pt x="190" y="7625"/>
                  <a:pt x="237" y="7561"/>
                </a:cubicBezTo>
                <a:cubicBezTo>
                  <a:pt x="824" y="6585"/>
                  <a:pt x="1252" y="5130"/>
                  <a:pt x="1474" y="3353"/>
                </a:cubicBezTo>
                <a:cubicBezTo>
                  <a:pt x="1643" y="1998"/>
                  <a:pt x="1633" y="928"/>
                  <a:pt x="1633" y="916"/>
                </a:cubicBezTo>
                <a:lnTo>
                  <a:pt x="1633" y="914"/>
                </a:lnTo>
                <a:cubicBezTo>
                  <a:pt x="1633" y="231"/>
                  <a:pt x="2119" y="19"/>
                  <a:pt x="2377" y="1"/>
                </a:cubicBezTo>
                <a:lnTo>
                  <a:pt x="2390" y="1"/>
                </a:lnTo>
                <a:lnTo>
                  <a:pt x="3400" y="1"/>
                </a:lnTo>
                <a:cubicBezTo>
                  <a:pt x="3480" y="1"/>
                  <a:pt x="3554" y="49"/>
                  <a:pt x="3587" y="123"/>
                </a:cubicBezTo>
                <a:cubicBezTo>
                  <a:pt x="3602" y="155"/>
                  <a:pt x="3972" y="948"/>
                  <a:pt x="4924" y="948"/>
                </a:cubicBezTo>
                <a:cubicBezTo>
                  <a:pt x="5037" y="948"/>
                  <a:pt x="5128" y="1039"/>
                  <a:pt x="5128" y="1151"/>
                </a:cubicBezTo>
                <a:cubicBezTo>
                  <a:pt x="5128" y="1264"/>
                  <a:pt x="5037" y="1355"/>
                  <a:pt x="4924" y="1355"/>
                </a:cubicBezTo>
                <a:cubicBezTo>
                  <a:pt x="4419" y="1355"/>
                  <a:pt x="3963" y="1171"/>
                  <a:pt x="3606" y="824"/>
                </a:cubicBezTo>
                <a:cubicBezTo>
                  <a:pt x="3448" y="669"/>
                  <a:pt x="3340" y="513"/>
                  <a:pt x="3279" y="409"/>
                </a:cubicBezTo>
                <a:lnTo>
                  <a:pt x="2400" y="409"/>
                </a:lnTo>
                <a:cubicBezTo>
                  <a:pt x="2328" y="418"/>
                  <a:pt x="2039" y="479"/>
                  <a:pt x="2039" y="914"/>
                </a:cubicBezTo>
                <a:cubicBezTo>
                  <a:pt x="2040" y="974"/>
                  <a:pt x="2048" y="2031"/>
                  <a:pt x="1876" y="3404"/>
                </a:cubicBezTo>
                <a:cubicBezTo>
                  <a:pt x="1644" y="5270"/>
                  <a:pt x="1208" y="6743"/>
                  <a:pt x="579" y="7781"/>
                </a:cubicBezTo>
                <a:cubicBezTo>
                  <a:pt x="575" y="7788"/>
                  <a:pt x="571" y="7794"/>
                  <a:pt x="566" y="7800"/>
                </a:cubicBezTo>
                <a:cubicBezTo>
                  <a:pt x="511" y="7874"/>
                  <a:pt x="436" y="8023"/>
                  <a:pt x="453" y="8108"/>
                </a:cubicBezTo>
                <a:cubicBezTo>
                  <a:pt x="455" y="8119"/>
                  <a:pt x="460" y="8144"/>
                  <a:pt x="501" y="8170"/>
                </a:cubicBezTo>
                <a:lnTo>
                  <a:pt x="1716" y="8742"/>
                </a:lnTo>
                <a:cubicBezTo>
                  <a:pt x="1818" y="8789"/>
                  <a:pt x="1861" y="8910"/>
                  <a:pt x="1814" y="9012"/>
                </a:cubicBezTo>
                <a:cubicBezTo>
                  <a:pt x="1782" y="9083"/>
                  <a:pt x="1708" y="9127"/>
                  <a:pt x="1632" y="9127"/>
                </a:cubicBezTo>
                <a:close/>
                <a:moveTo>
                  <a:pt x="8217" y="9127"/>
                </a:moveTo>
                <a:cubicBezTo>
                  <a:pt x="8140" y="9127"/>
                  <a:pt x="8067" y="9083"/>
                  <a:pt x="8033" y="9010"/>
                </a:cubicBezTo>
                <a:cubicBezTo>
                  <a:pt x="7985" y="8909"/>
                  <a:pt x="8029" y="8788"/>
                  <a:pt x="8130" y="8740"/>
                </a:cubicBezTo>
                <a:lnTo>
                  <a:pt x="9346" y="8169"/>
                </a:lnTo>
                <a:cubicBezTo>
                  <a:pt x="9388" y="8143"/>
                  <a:pt x="9393" y="8118"/>
                  <a:pt x="9395" y="8107"/>
                </a:cubicBezTo>
                <a:cubicBezTo>
                  <a:pt x="9413" y="8016"/>
                  <a:pt x="9330" y="7863"/>
                  <a:pt x="9281" y="7800"/>
                </a:cubicBezTo>
                <a:cubicBezTo>
                  <a:pt x="9276" y="7794"/>
                  <a:pt x="9273" y="7788"/>
                  <a:pt x="9269" y="7782"/>
                </a:cubicBezTo>
                <a:cubicBezTo>
                  <a:pt x="8640" y="6743"/>
                  <a:pt x="8204" y="5270"/>
                  <a:pt x="7971" y="3404"/>
                </a:cubicBezTo>
                <a:cubicBezTo>
                  <a:pt x="7800" y="2033"/>
                  <a:pt x="7809" y="975"/>
                  <a:pt x="7810" y="915"/>
                </a:cubicBezTo>
                <a:cubicBezTo>
                  <a:pt x="7810" y="480"/>
                  <a:pt x="7523" y="418"/>
                  <a:pt x="7449" y="410"/>
                </a:cubicBezTo>
                <a:lnTo>
                  <a:pt x="6570" y="410"/>
                </a:lnTo>
                <a:cubicBezTo>
                  <a:pt x="6509" y="514"/>
                  <a:pt x="6403" y="670"/>
                  <a:pt x="6243" y="825"/>
                </a:cubicBezTo>
                <a:cubicBezTo>
                  <a:pt x="5886" y="1173"/>
                  <a:pt x="5431" y="1357"/>
                  <a:pt x="4925" y="1357"/>
                </a:cubicBezTo>
                <a:cubicBezTo>
                  <a:pt x="4813" y="1357"/>
                  <a:pt x="4721" y="1265"/>
                  <a:pt x="4721" y="1153"/>
                </a:cubicBezTo>
                <a:cubicBezTo>
                  <a:pt x="4721" y="1040"/>
                  <a:pt x="4812" y="947"/>
                  <a:pt x="4924" y="947"/>
                </a:cubicBezTo>
                <a:cubicBezTo>
                  <a:pt x="5877" y="947"/>
                  <a:pt x="6246" y="154"/>
                  <a:pt x="6262" y="120"/>
                </a:cubicBezTo>
                <a:cubicBezTo>
                  <a:pt x="6294" y="48"/>
                  <a:pt x="6368" y="0"/>
                  <a:pt x="6446" y="0"/>
                </a:cubicBezTo>
                <a:lnTo>
                  <a:pt x="7456" y="0"/>
                </a:lnTo>
                <a:lnTo>
                  <a:pt x="7470" y="0"/>
                </a:lnTo>
                <a:cubicBezTo>
                  <a:pt x="7728" y="18"/>
                  <a:pt x="8214" y="230"/>
                  <a:pt x="8214" y="913"/>
                </a:cubicBezTo>
                <a:lnTo>
                  <a:pt x="8214" y="915"/>
                </a:lnTo>
                <a:cubicBezTo>
                  <a:pt x="8214" y="927"/>
                  <a:pt x="8204" y="2000"/>
                  <a:pt x="8374" y="3357"/>
                </a:cubicBezTo>
                <a:cubicBezTo>
                  <a:pt x="8596" y="5132"/>
                  <a:pt x="9023" y="6585"/>
                  <a:pt x="9610" y="7560"/>
                </a:cubicBezTo>
                <a:cubicBezTo>
                  <a:pt x="9656" y="7624"/>
                  <a:pt x="9846" y="7904"/>
                  <a:pt x="9793" y="8182"/>
                </a:cubicBezTo>
                <a:cubicBezTo>
                  <a:pt x="9765" y="8324"/>
                  <a:pt x="9679" y="8442"/>
                  <a:pt x="9545" y="8522"/>
                </a:cubicBezTo>
                <a:cubicBezTo>
                  <a:pt x="9540" y="8525"/>
                  <a:pt x="9534" y="8528"/>
                  <a:pt x="9528" y="8530"/>
                </a:cubicBezTo>
                <a:lnTo>
                  <a:pt x="8302" y="9107"/>
                </a:lnTo>
                <a:cubicBezTo>
                  <a:pt x="8274" y="9120"/>
                  <a:pt x="8245" y="9127"/>
                  <a:pt x="8217" y="9127"/>
                </a:cubicBezTo>
                <a:close/>
                <a:moveTo>
                  <a:pt x="3239" y="12684"/>
                </a:moveTo>
                <a:cubicBezTo>
                  <a:pt x="2124" y="12684"/>
                  <a:pt x="1383" y="12237"/>
                  <a:pt x="1352" y="12218"/>
                </a:cubicBezTo>
                <a:cubicBezTo>
                  <a:pt x="1304" y="12189"/>
                  <a:pt x="1272" y="12143"/>
                  <a:pt x="1259" y="12089"/>
                </a:cubicBezTo>
                <a:cubicBezTo>
                  <a:pt x="1124" y="11479"/>
                  <a:pt x="1114" y="10783"/>
                  <a:pt x="1233" y="10020"/>
                </a:cubicBezTo>
                <a:cubicBezTo>
                  <a:pt x="1325" y="9418"/>
                  <a:pt x="1498" y="8772"/>
                  <a:pt x="1744" y="8099"/>
                </a:cubicBezTo>
                <a:cubicBezTo>
                  <a:pt x="2153" y="6987"/>
                  <a:pt x="2621" y="6189"/>
                  <a:pt x="2663" y="6119"/>
                </a:cubicBezTo>
                <a:cubicBezTo>
                  <a:pt x="3759" y="4098"/>
                  <a:pt x="2959" y="2870"/>
                  <a:pt x="2952" y="2858"/>
                </a:cubicBezTo>
                <a:cubicBezTo>
                  <a:pt x="2889" y="2765"/>
                  <a:pt x="2913" y="2638"/>
                  <a:pt x="3007" y="2575"/>
                </a:cubicBezTo>
                <a:cubicBezTo>
                  <a:pt x="3099" y="2513"/>
                  <a:pt x="3227" y="2537"/>
                  <a:pt x="3289" y="2630"/>
                </a:cubicBezTo>
                <a:cubicBezTo>
                  <a:pt x="3299" y="2645"/>
                  <a:pt x="3539" y="3008"/>
                  <a:pt x="3622" y="3648"/>
                </a:cubicBezTo>
                <a:cubicBezTo>
                  <a:pt x="3695" y="4224"/>
                  <a:pt x="3650" y="5155"/>
                  <a:pt x="3019" y="6317"/>
                </a:cubicBezTo>
                <a:lnTo>
                  <a:pt x="3015" y="6324"/>
                </a:lnTo>
                <a:cubicBezTo>
                  <a:pt x="3010" y="6332"/>
                  <a:pt x="2529" y="7140"/>
                  <a:pt x="2124" y="8247"/>
                </a:cubicBezTo>
                <a:cubicBezTo>
                  <a:pt x="1763" y="9232"/>
                  <a:pt x="1392" y="10657"/>
                  <a:pt x="1638" y="11912"/>
                </a:cubicBezTo>
                <a:cubicBezTo>
                  <a:pt x="1838" y="12014"/>
                  <a:pt x="2430" y="12277"/>
                  <a:pt x="3233" y="12278"/>
                </a:cubicBezTo>
                <a:cubicBezTo>
                  <a:pt x="3570" y="12259"/>
                  <a:pt x="4174" y="12184"/>
                  <a:pt x="4377" y="12059"/>
                </a:cubicBezTo>
                <a:cubicBezTo>
                  <a:pt x="4384" y="12054"/>
                  <a:pt x="4392" y="12050"/>
                  <a:pt x="4400" y="12047"/>
                </a:cubicBezTo>
                <a:cubicBezTo>
                  <a:pt x="4454" y="12023"/>
                  <a:pt x="5710" y="11460"/>
                  <a:pt x="6394" y="11455"/>
                </a:cubicBezTo>
                <a:cubicBezTo>
                  <a:pt x="6503" y="11448"/>
                  <a:pt x="7480" y="11388"/>
                  <a:pt x="8239" y="11733"/>
                </a:cubicBezTo>
                <a:cubicBezTo>
                  <a:pt x="8420" y="10520"/>
                  <a:pt x="8065" y="9179"/>
                  <a:pt x="7720" y="8239"/>
                </a:cubicBezTo>
                <a:cubicBezTo>
                  <a:pt x="7315" y="7134"/>
                  <a:pt x="6836" y="6332"/>
                  <a:pt x="6831" y="6324"/>
                </a:cubicBezTo>
                <a:lnTo>
                  <a:pt x="6828" y="6317"/>
                </a:lnTo>
                <a:cubicBezTo>
                  <a:pt x="6198" y="5155"/>
                  <a:pt x="6153" y="4224"/>
                  <a:pt x="6225" y="3648"/>
                </a:cubicBezTo>
                <a:cubicBezTo>
                  <a:pt x="6306" y="3008"/>
                  <a:pt x="6546" y="2645"/>
                  <a:pt x="6558" y="2630"/>
                </a:cubicBezTo>
                <a:cubicBezTo>
                  <a:pt x="6620" y="2538"/>
                  <a:pt x="6747" y="2513"/>
                  <a:pt x="6840" y="2575"/>
                </a:cubicBezTo>
                <a:cubicBezTo>
                  <a:pt x="6933" y="2638"/>
                  <a:pt x="6958" y="2764"/>
                  <a:pt x="6895" y="2858"/>
                </a:cubicBezTo>
                <a:cubicBezTo>
                  <a:pt x="6894" y="2860"/>
                  <a:pt x="6692" y="3172"/>
                  <a:pt x="6626" y="3724"/>
                </a:cubicBezTo>
                <a:cubicBezTo>
                  <a:pt x="6567" y="4237"/>
                  <a:pt x="6614" y="5067"/>
                  <a:pt x="7184" y="6119"/>
                </a:cubicBezTo>
                <a:cubicBezTo>
                  <a:pt x="7225" y="6189"/>
                  <a:pt x="7694" y="6987"/>
                  <a:pt x="8103" y="8099"/>
                </a:cubicBezTo>
                <a:cubicBezTo>
                  <a:pt x="8349" y="8770"/>
                  <a:pt x="8522" y="9418"/>
                  <a:pt x="8614" y="10020"/>
                </a:cubicBezTo>
                <a:cubicBezTo>
                  <a:pt x="8731" y="10783"/>
                  <a:pt x="8723" y="11479"/>
                  <a:pt x="8588" y="12089"/>
                </a:cubicBezTo>
                <a:cubicBezTo>
                  <a:pt x="8573" y="12154"/>
                  <a:pt x="8528" y="12208"/>
                  <a:pt x="8466" y="12233"/>
                </a:cubicBezTo>
                <a:cubicBezTo>
                  <a:pt x="8405" y="12258"/>
                  <a:pt x="8335" y="12252"/>
                  <a:pt x="8279" y="12215"/>
                </a:cubicBezTo>
                <a:cubicBezTo>
                  <a:pt x="7594" y="11772"/>
                  <a:pt x="6431" y="11860"/>
                  <a:pt x="6419" y="11862"/>
                </a:cubicBezTo>
                <a:cubicBezTo>
                  <a:pt x="6414" y="11862"/>
                  <a:pt x="6408" y="11863"/>
                  <a:pt x="6403" y="11863"/>
                </a:cubicBezTo>
                <a:cubicBezTo>
                  <a:pt x="5914" y="11863"/>
                  <a:pt x="4930" y="12255"/>
                  <a:pt x="4578" y="12413"/>
                </a:cubicBezTo>
                <a:cubicBezTo>
                  <a:pt x="4213" y="12627"/>
                  <a:pt x="3348" y="12679"/>
                  <a:pt x="3249" y="12684"/>
                </a:cubicBezTo>
                <a:lnTo>
                  <a:pt x="3239" y="1268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tx1">
                  <a:lumMod val="75000"/>
                  <a:lumOff val="25000"/>
                </a:schemeClr>
              </a:solidFill>
            </a:endParaRPr>
          </a:p>
        </p:txBody>
      </p:sp>
      <p:sp>
        <p:nvSpPr>
          <p:cNvPr id="49" name="文本框 48"/>
          <p:cNvSpPr txBox="1"/>
          <p:nvPr/>
        </p:nvSpPr>
        <p:spPr>
          <a:xfrm>
            <a:off x="9343803" y="13427273"/>
            <a:ext cx="1591667" cy="357304"/>
          </a:xfrm>
          <a:prstGeom prst="rect">
            <a:avLst/>
          </a:prstGeom>
          <a:noFill/>
        </p:spPr>
        <p:txBody>
          <a:bodyPr vert="horz" wrap="square" lIns="0" tIns="28601" rIns="0" bIns="0" rtlCol="0">
            <a:spAutoFit/>
          </a:bodyPr>
          <a:lstStyle/>
          <a:p>
            <a:pPr marL="29845" algn="ctr">
              <a:spcBef>
                <a:spcPts val="225"/>
              </a:spcBef>
            </a:pPr>
            <a:r>
              <a:rPr lang="zh-CN" altLang="en-US" sz="2135" spc="-24" dirty="0">
                <a:solidFill>
                  <a:schemeClr val="tx1">
                    <a:lumMod val="75000"/>
                    <a:lumOff val="25000"/>
                  </a:schemeClr>
                </a:solidFill>
                <a:latin typeface="微软雅黑" panose="020B0503020204020204" pitchFamily="34" charset="-122"/>
                <a:ea typeface="微软雅黑" panose="020B0503020204020204" pitchFamily="34" charset="-122"/>
                <a:cs typeface="Droid Sans Fallback"/>
              </a:rPr>
              <a:t>美妆个护</a:t>
            </a:r>
          </a:p>
        </p:txBody>
      </p:sp>
      <p:sp>
        <p:nvSpPr>
          <p:cNvPr id="50" name="feeding-bottle_204853"/>
          <p:cNvSpPr/>
          <p:nvPr/>
        </p:nvSpPr>
        <p:spPr>
          <a:xfrm>
            <a:off x="9712680" y="13952663"/>
            <a:ext cx="850081" cy="742700"/>
          </a:xfrm>
          <a:custGeom>
            <a:avLst/>
            <a:gdLst>
              <a:gd name="connsiteX0" fmla="*/ 265749 w 607639"/>
              <a:gd name="connsiteY0" fmla="*/ 531217 h 606722"/>
              <a:gd name="connsiteX1" fmla="*/ 341748 w 607639"/>
              <a:gd name="connsiteY1" fmla="*/ 531217 h 606722"/>
              <a:gd name="connsiteX2" fmla="*/ 341748 w 607639"/>
              <a:gd name="connsiteY2" fmla="*/ 549776 h 606722"/>
              <a:gd name="connsiteX3" fmla="*/ 265749 w 607639"/>
              <a:gd name="connsiteY3" fmla="*/ 549776 h 606722"/>
              <a:gd name="connsiteX4" fmla="*/ 284802 w 607639"/>
              <a:gd name="connsiteY4" fmla="*/ 493253 h 606722"/>
              <a:gd name="connsiteX5" fmla="*/ 322837 w 607639"/>
              <a:gd name="connsiteY5" fmla="*/ 493253 h 606722"/>
              <a:gd name="connsiteX6" fmla="*/ 322837 w 607639"/>
              <a:gd name="connsiteY6" fmla="*/ 511812 h 606722"/>
              <a:gd name="connsiteX7" fmla="*/ 284802 w 607639"/>
              <a:gd name="connsiteY7" fmla="*/ 511812 h 606722"/>
              <a:gd name="connsiteX8" fmla="*/ 265749 w 607639"/>
              <a:gd name="connsiteY8" fmla="*/ 455288 h 606722"/>
              <a:gd name="connsiteX9" fmla="*/ 341748 w 607639"/>
              <a:gd name="connsiteY9" fmla="*/ 455288 h 606722"/>
              <a:gd name="connsiteX10" fmla="*/ 341748 w 607639"/>
              <a:gd name="connsiteY10" fmla="*/ 473847 h 606722"/>
              <a:gd name="connsiteX11" fmla="*/ 265749 w 607639"/>
              <a:gd name="connsiteY11" fmla="*/ 473847 h 606722"/>
              <a:gd name="connsiteX12" fmla="*/ 284802 w 607639"/>
              <a:gd name="connsiteY12" fmla="*/ 417324 h 606722"/>
              <a:gd name="connsiteX13" fmla="*/ 322837 w 607639"/>
              <a:gd name="connsiteY13" fmla="*/ 417324 h 606722"/>
              <a:gd name="connsiteX14" fmla="*/ 322837 w 607639"/>
              <a:gd name="connsiteY14" fmla="*/ 436024 h 606722"/>
              <a:gd name="connsiteX15" fmla="*/ 284802 w 607639"/>
              <a:gd name="connsiteY15" fmla="*/ 436024 h 606722"/>
              <a:gd name="connsiteX16" fmla="*/ 265749 w 607639"/>
              <a:gd name="connsiteY16" fmla="*/ 379431 h 606722"/>
              <a:gd name="connsiteX17" fmla="*/ 341748 w 607639"/>
              <a:gd name="connsiteY17" fmla="*/ 379431 h 606722"/>
              <a:gd name="connsiteX18" fmla="*/ 341748 w 607639"/>
              <a:gd name="connsiteY18" fmla="*/ 398060 h 606722"/>
              <a:gd name="connsiteX19" fmla="*/ 265749 w 607639"/>
              <a:gd name="connsiteY19" fmla="*/ 398060 h 606722"/>
              <a:gd name="connsiteX20" fmla="*/ 284802 w 607639"/>
              <a:gd name="connsiteY20" fmla="*/ 341466 h 606722"/>
              <a:gd name="connsiteX21" fmla="*/ 322837 w 607639"/>
              <a:gd name="connsiteY21" fmla="*/ 341466 h 606722"/>
              <a:gd name="connsiteX22" fmla="*/ 322837 w 607639"/>
              <a:gd name="connsiteY22" fmla="*/ 360095 h 606722"/>
              <a:gd name="connsiteX23" fmla="*/ 284802 w 607639"/>
              <a:gd name="connsiteY23" fmla="*/ 360095 h 606722"/>
              <a:gd name="connsiteX24" fmla="*/ 265749 w 607639"/>
              <a:gd name="connsiteY24" fmla="*/ 303502 h 606722"/>
              <a:gd name="connsiteX25" fmla="*/ 341748 w 607639"/>
              <a:gd name="connsiteY25" fmla="*/ 303502 h 606722"/>
              <a:gd name="connsiteX26" fmla="*/ 341748 w 607639"/>
              <a:gd name="connsiteY26" fmla="*/ 322131 h 606722"/>
              <a:gd name="connsiteX27" fmla="*/ 265749 w 607639"/>
              <a:gd name="connsiteY27" fmla="*/ 322131 h 606722"/>
              <a:gd name="connsiteX28" fmla="*/ 284802 w 607639"/>
              <a:gd name="connsiteY28" fmla="*/ 265538 h 606722"/>
              <a:gd name="connsiteX29" fmla="*/ 322837 w 607639"/>
              <a:gd name="connsiteY29" fmla="*/ 265538 h 606722"/>
              <a:gd name="connsiteX30" fmla="*/ 322837 w 607639"/>
              <a:gd name="connsiteY30" fmla="*/ 284238 h 606722"/>
              <a:gd name="connsiteX31" fmla="*/ 284802 w 607639"/>
              <a:gd name="connsiteY31" fmla="*/ 284238 h 606722"/>
              <a:gd name="connsiteX32" fmla="*/ 465520 w 607639"/>
              <a:gd name="connsiteY32" fmla="*/ 236959 h 606722"/>
              <a:gd name="connsiteX33" fmla="*/ 484079 w 607639"/>
              <a:gd name="connsiteY33" fmla="*/ 236959 h 606722"/>
              <a:gd name="connsiteX34" fmla="*/ 484079 w 607639"/>
              <a:gd name="connsiteY34" fmla="*/ 369693 h 606722"/>
              <a:gd name="connsiteX35" fmla="*/ 465520 w 607639"/>
              <a:gd name="connsiteY35" fmla="*/ 369693 h 606722"/>
              <a:gd name="connsiteX36" fmla="*/ 123419 w 607639"/>
              <a:gd name="connsiteY36" fmla="*/ 236959 h 606722"/>
              <a:gd name="connsiteX37" fmla="*/ 142119 w 607639"/>
              <a:gd name="connsiteY37" fmla="*/ 236959 h 606722"/>
              <a:gd name="connsiteX38" fmla="*/ 142119 w 607639"/>
              <a:gd name="connsiteY38" fmla="*/ 369693 h 606722"/>
              <a:gd name="connsiteX39" fmla="*/ 123419 w 607639"/>
              <a:gd name="connsiteY39" fmla="*/ 369693 h 606722"/>
              <a:gd name="connsiteX40" fmla="*/ 265749 w 607639"/>
              <a:gd name="connsiteY40" fmla="*/ 227574 h 606722"/>
              <a:gd name="connsiteX41" fmla="*/ 341748 w 607639"/>
              <a:gd name="connsiteY41" fmla="*/ 227574 h 606722"/>
              <a:gd name="connsiteX42" fmla="*/ 341748 w 607639"/>
              <a:gd name="connsiteY42" fmla="*/ 246274 h 606722"/>
              <a:gd name="connsiteX43" fmla="*/ 265749 w 607639"/>
              <a:gd name="connsiteY43" fmla="*/ 246274 h 606722"/>
              <a:gd name="connsiteX44" fmla="*/ 170603 w 607639"/>
              <a:gd name="connsiteY44" fmla="*/ 189362 h 606722"/>
              <a:gd name="connsiteX45" fmla="*/ 170603 w 607639"/>
              <a:gd name="connsiteY45" fmla="*/ 563351 h 606722"/>
              <a:gd name="connsiteX46" fmla="*/ 195350 w 607639"/>
              <a:gd name="connsiteY46" fmla="*/ 588058 h 606722"/>
              <a:gd name="connsiteX47" fmla="*/ 412200 w 607639"/>
              <a:gd name="connsiteY47" fmla="*/ 588058 h 606722"/>
              <a:gd name="connsiteX48" fmla="*/ 436947 w 607639"/>
              <a:gd name="connsiteY48" fmla="*/ 563351 h 606722"/>
              <a:gd name="connsiteX49" fmla="*/ 436947 w 607639"/>
              <a:gd name="connsiteY49" fmla="*/ 189362 h 606722"/>
              <a:gd name="connsiteX50" fmla="*/ 465520 w 607639"/>
              <a:gd name="connsiteY50" fmla="*/ 170698 h 606722"/>
              <a:gd name="connsiteX51" fmla="*/ 474775 w 607639"/>
              <a:gd name="connsiteY51" fmla="*/ 170698 h 606722"/>
              <a:gd name="connsiteX52" fmla="*/ 607639 w 607639"/>
              <a:gd name="connsiteY52" fmla="*/ 303317 h 606722"/>
              <a:gd name="connsiteX53" fmla="*/ 474775 w 607639"/>
              <a:gd name="connsiteY53" fmla="*/ 436024 h 606722"/>
              <a:gd name="connsiteX54" fmla="*/ 465520 w 607639"/>
              <a:gd name="connsiteY54" fmla="*/ 436024 h 606722"/>
              <a:gd name="connsiteX55" fmla="*/ 465520 w 607639"/>
              <a:gd name="connsiteY55" fmla="*/ 388736 h 606722"/>
              <a:gd name="connsiteX56" fmla="*/ 484119 w 607639"/>
              <a:gd name="connsiteY56" fmla="*/ 388736 h 606722"/>
              <a:gd name="connsiteX57" fmla="*/ 484119 w 607639"/>
              <a:gd name="connsiteY57" fmla="*/ 417002 h 606722"/>
              <a:gd name="connsiteX58" fmla="*/ 588951 w 607639"/>
              <a:gd name="connsiteY58" fmla="*/ 303317 h 606722"/>
              <a:gd name="connsiteX59" fmla="*/ 484119 w 607639"/>
              <a:gd name="connsiteY59" fmla="*/ 189720 h 606722"/>
              <a:gd name="connsiteX60" fmla="*/ 484119 w 607639"/>
              <a:gd name="connsiteY60" fmla="*/ 217986 h 606722"/>
              <a:gd name="connsiteX61" fmla="*/ 465520 w 607639"/>
              <a:gd name="connsiteY61" fmla="*/ 217986 h 606722"/>
              <a:gd name="connsiteX62" fmla="*/ 151998 w 607639"/>
              <a:gd name="connsiteY62" fmla="*/ 170698 h 606722"/>
              <a:gd name="connsiteX63" fmla="*/ 455641 w 607639"/>
              <a:gd name="connsiteY63" fmla="*/ 170698 h 606722"/>
              <a:gd name="connsiteX64" fmla="*/ 455641 w 607639"/>
              <a:gd name="connsiteY64" fmla="*/ 563351 h 606722"/>
              <a:gd name="connsiteX65" fmla="*/ 412200 w 607639"/>
              <a:gd name="connsiteY65" fmla="*/ 606722 h 606722"/>
              <a:gd name="connsiteX66" fmla="*/ 195350 w 607639"/>
              <a:gd name="connsiteY66" fmla="*/ 606722 h 606722"/>
              <a:gd name="connsiteX67" fmla="*/ 151998 w 607639"/>
              <a:gd name="connsiteY67" fmla="*/ 563351 h 606722"/>
              <a:gd name="connsiteX68" fmla="*/ 132775 w 607639"/>
              <a:gd name="connsiteY68" fmla="*/ 170698 h 606722"/>
              <a:gd name="connsiteX69" fmla="*/ 142119 w 607639"/>
              <a:gd name="connsiteY69" fmla="*/ 170698 h 606722"/>
              <a:gd name="connsiteX70" fmla="*/ 142119 w 607639"/>
              <a:gd name="connsiteY70" fmla="*/ 217986 h 606722"/>
              <a:gd name="connsiteX71" fmla="*/ 123431 w 607639"/>
              <a:gd name="connsiteY71" fmla="*/ 217986 h 606722"/>
              <a:gd name="connsiteX72" fmla="*/ 123431 w 607639"/>
              <a:gd name="connsiteY72" fmla="*/ 189720 h 606722"/>
              <a:gd name="connsiteX73" fmla="*/ 18688 w 607639"/>
              <a:gd name="connsiteY73" fmla="*/ 303317 h 606722"/>
              <a:gd name="connsiteX74" fmla="*/ 123431 w 607639"/>
              <a:gd name="connsiteY74" fmla="*/ 417002 h 606722"/>
              <a:gd name="connsiteX75" fmla="*/ 123431 w 607639"/>
              <a:gd name="connsiteY75" fmla="*/ 388736 h 606722"/>
              <a:gd name="connsiteX76" fmla="*/ 142119 w 607639"/>
              <a:gd name="connsiteY76" fmla="*/ 388736 h 606722"/>
              <a:gd name="connsiteX77" fmla="*/ 142119 w 607639"/>
              <a:gd name="connsiteY77" fmla="*/ 436024 h 606722"/>
              <a:gd name="connsiteX78" fmla="*/ 132775 w 607639"/>
              <a:gd name="connsiteY78" fmla="*/ 436024 h 606722"/>
              <a:gd name="connsiteX79" fmla="*/ 0 w 607639"/>
              <a:gd name="connsiteY79" fmla="*/ 303317 h 606722"/>
              <a:gd name="connsiteX80" fmla="*/ 132775 w 607639"/>
              <a:gd name="connsiteY80" fmla="*/ 170698 h 606722"/>
              <a:gd name="connsiteX81" fmla="*/ 151857 w 607639"/>
              <a:gd name="connsiteY81" fmla="*/ 142260 h 606722"/>
              <a:gd name="connsiteX82" fmla="*/ 455782 w 607639"/>
              <a:gd name="connsiteY82" fmla="*/ 142260 h 606722"/>
              <a:gd name="connsiteX83" fmla="*/ 455782 w 607639"/>
              <a:gd name="connsiteY83" fmla="*/ 160889 h 606722"/>
              <a:gd name="connsiteX84" fmla="*/ 151857 w 607639"/>
              <a:gd name="connsiteY84" fmla="*/ 160889 h 606722"/>
              <a:gd name="connsiteX85" fmla="*/ 265942 w 607639"/>
              <a:gd name="connsiteY85" fmla="*/ 28438 h 606722"/>
              <a:gd name="connsiteX86" fmla="*/ 341608 w 607639"/>
              <a:gd name="connsiteY86" fmla="*/ 28438 h 606722"/>
              <a:gd name="connsiteX87" fmla="*/ 341608 w 607639"/>
              <a:gd name="connsiteY87" fmla="*/ 37769 h 606722"/>
              <a:gd name="connsiteX88" fmla="*/ 370272 w 607639"/>
              <a:gd name="connsiteY88" fmla="*/ 66385 h 606722"/>
              <a:gd name="connsiteX89" fmla="*/ 408372 w 607639"/>
              <a:gd name="connsiteY89" fmla="*/ 66385 h 606722"/>
              <a:gd name="connsiteX90" fmla="*/ 455641 w 607639"/>
              <a:gd name="connsiteY90" fmla="*/ 113575 h 606722"/>
              <a:gd name="connsiteX91" fmla="*/ 455641 w 607639"/>
              <a:gd name="connsiteY91" fmla="*/ 132593 h 606722"/>
              <a:gd name="connsiteX92" fmla="*/ 437036 w 607639"/>
              <a:gd name="connsiteY92" fmla="*/ 132593 h 606722"/>
              <a:gd name="connsiteX93" fmla="*/ 437036 w 607639"/>
              <a:gd name="connsiteY93" fmla="*/ 113575 h 606722"/>
              <a:gd name="connsiteX94" fmla="*/ 408372 w 607639"/>
              <a:gd name="connsiteY94" fmla="*/ 85048 h 606722"/>
              <a:gd name="connsiteX95" fmla="*/ 370272 w 607639"/>
              <a:gd name="connsiteY95" fmla="*/ 85048 h 606722"/>
              <a:gd name="connsiteX96" fmla="*/ 323893 w 607639"/>
              <a:gd name="connsiteY96" fmla="*/ 47101 h 606722"/>
              <a:gd name="connsiteX97" fmla="*/ 283746 w 607639"/>
              <a:gd name="connsiteY97" fmla="*/ 47101 h 606722"/>
              <a:gd name="connsiteX98" fmla="*/ 237278 w 607639"/>
              <a:gd name="connsiteY98" fmla="*/ 85048 h 606722"/>
              <a:gd name="connsiteX99" fmla="*/ 199267 w 607639"/>
              <a:gd name="connsiteY99" fmla="*/ 85048 h 606722"/>
              <a:gd name="connsiteX100" fmla="*/ 170603 w 607639"/>
              <a:gd name="connsiteY100" fmla="*/ 113575 h 606722"/>
              <a:gd name="connsiteX101" fmla="*/ 170603 w 607639"/>
              <a:gd name="connsiteY101" fmla="*/ 132593 h 606722"/>
              <a:gd name="connsiteX102" fmla="*/ 151998 w 607639"/>
              <a:gd name="connsiteY102" fmla="*/ 132593 h 606722"/>
              <a:gd name="connsiteX103" fmla="*/ 151998 w 607639"/>
              <a:gd name="connsiteY103" fmla="*/ 113575 h 606722"/>
              <a:gd name="connsiteX104" fmla="*/ 199267 w 607639"/>
              <a:gd name="connsiteY104" fmla="*/ 66385 h 606722"/>
              <a:gd name="connsiteX105" fmla="*/ 237278 w 607639"/>
              <a:gd name="connsiteY105" fmla="*/ 66385 h 606722"/>
              <a:gd name="connsiteX106" fmla="*/ 265942 w 607639"/>
              <a:gd name="connsiteY106" fmla="*/ 37769 h 606722"/>
              <a:gd name="connsiteX107" fmla="*/ 265749 w 607639"/>
              <a:gd name="connsiteY107" fmla="*/ 0 h 606722"/>
              <a:gd name="connsiteX108" fmla="*/ 341748 w 607639"/>
              <a:gd name="connsiteY108" fmla="*/ 0 h 606722"/>
              <a:gd name="connsiteX109" fmla="*/ 341748 w 607639"/>
              <a:gd name="connsiteY109" fmla="*/ 18629 h 606722"/>
              <a:gd name="connsiteX110" fmla="*/ 265749 w 607639"/>
              <a:gd name="connsiteY110" fmla="*/ 18629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07639" h="606722">
                <a:moveTo>
                  <a:pt x="265749" y="531217"/>
                </a:moveTo>
                <a:lnTo>
                  <a:pt x="341748" y="531217"/>
                </a:lnTo>
                <a:lnTo>
                  <a:pt x="341748" y="549776"/>
                </a:lnTo>
                <a:lnTo>
                  <a:pt x="265749" y="549776"/>
                </a:lnTo>
                <a:close/>
                <a:moveTo>
                  <a:pt x="284802" y="493253"/>
                </a:moveTo>
                <a:lnTo>
                  <a:pt x="322837" y="493253"/>
                </a:lnTo>
                <a:lnTo>
                  <a:pt x="322837" y="511812"/>
                </a:lnTo>
                <a:lnTo>
                  <a:pt x="284802" y="511812"/>
                </a:lnTo>
                <a:close/>
                <a:moveTo>
                  <a:pt x="265749" y="455288"/>
                </a:moveTo>
                <a:lnTo>
                  <a:pt x="341748" y="455288"/>
                </a:lnTo>
                <a:lnTo>
                  <a:pt x="341748" y="473847"/>
                </a:lnTo>
                <a:lnTo>
                  <a:pt x="265749" y="473847"/>
                </a:lnTo>
                <a:close/>
                <a:moveTo>
                  <a:pt x="284802" y="417324"/>
                </a:moveTo>
                <a:lnTo>
                  <a:pt x="322837" y="417324"/>
                </a:lnTo>
                <a:lnTo>
                  <a:pt x="322837" y="436024"/>
                </a:lnTo>
                <a:lnTo>
                  <a:pt x="284802" y="436024"/>
                </a:lnTo>
                <a:close/>
                <a:moveTo>
                  <a:pt x="265749" y="379431"/>
                </a:moveTo>
                <a:lnTo>
                  <a:pt x="341748" y="379431"/>
                </a:lnTo>
                <a:lnTo>
                  <a:pt x="341748" y="398060"/>
                </a:lnTo>
                <a:lnTo>
                  <a:pt x="265749" y="398060"/>
                </a:lnTo>
                <a:close/>
                <a:moveTo>
                  <a:pt x="284802" y="341466"/>
                </a:moveTo>
                <a:lnTo>
                  <a:pt x="322837" y="341466"/>
                </a:lnTo>
                <a:lnTo>
                  <a:pt x="322837" y="360095"/>
                </a:lnTo>
                <a:lnTo>
                  <a:pt x="284802" y="360095"/>
                </a:lnTo>
                <a:close/>
                <a:moveTo>
                  <a:pt x="265749" y="303502"/>
                </a:moveTo>
                <a:lnTo>
                  <a:pt x="341748" y="303502"/>
                </a:lnTo>
                <a:lnTo>
                  <a:pt x="341748" y="322131"/>
                </a:lnTo>
                <a:lnTo>
                  <a:pt x="265749" y="322131"/>
                </a:lnTo>
                <a:close/>
                <a:moveTo>
                  <a:pt x="284802" y="265538"/>
                </a:moveTo>
                <a:lnTo>
                  <a:pt x="322837" y="265538"/>
                </a:lnTo>
                <a:lnTo>
                  <a:pt x="322837" y="284238"/>
                </a:lnTo>
                <a:lnTo>
                  <a:pt x="284802" y="284238"/>
                </a:lnTo>
                <a:close/>
                <a:moveTo>
                  <a:pt x="465520" y="236959"/>
                </a:moveTo>
                <a:lnTo>
                  <a:pt x="484079" y="236959"/>
                </a:lnTo>
                <a:lnTo>
                  <a:pt x="484079" y="369693"/>
                </a:lnTo>
                <a:lnTo>
                  <a:pt x="465520" y="369693"/>
                </a:lnTo>
                <a:close/>
                <a:moveTo>
                  <a:pt x="123419" y="236959"/>
                </a:moveTo>
                <a:lnTo>
                  <a:pt x="142119" y="236959"/>
                </a:lnTo>
                <a:lnTo>
                  <a:pt x="142119" y="369693"/>
                </a:lnTo>
                <a:lnTo>
                  <a:pt x="123419" y="369693"/>
                </a:lnTo>
                <a:close/>
                <a:moveTo>
                  <a:pt x="265749" y="227574"/>
                </a:moveTo>
                <a:lnTo>
                  <a:pt x="341748" y="227574"/>
                </a:lnTo>
                <a:lnTo>
                  <a:pt x="341748" y="246274"/>
                </a:lnTo>
                <a:lnTo>
                  <a:pt x="265749" y="246274"/>
                </a:lnTo>
                <a:close/>
                <a:moveTo>
                  <a:pt x="170603" y="189362"/>
                </a:moveTo>
                <a:lnTo>
                  <a:pt x="170603" y="563351"/>
                </a:lnTo>
                <a:cubicBezTo>
                  <a:pt x="170603" y="576949"/>
                  <a:pt x="181730" y="588058"/>
                  <a:pt x="195350" y="588058"/>
                </a:cubicBezTo>
                <a:lnTo>
                  <a:pt x="412200" y="588058"/>
                </a:lnTo>
                <a:cubicBezTo>
                  <a:pt x="425909" y="588058"/>
                  <a:pt x="436947" y="576949"/>
                  <a:pt x="436947" y="563351"/>
                </a:cubicBezTo>
                <a:lnTo>
                  <a:pt x="436947" y="189362"/>
                </a:lnTo>
                <a:close/>
                <a:moveTo>
                  <a:pt x="465520" y="170698"/>
                </a:moveTo>
                <a:lnTo>
                  <a:pt x="474775" y="170698"/>
                </a:lnTo>
                <a:cubicBezTo>
                  <a:pt x="548015" y="170698"/>
                  <a:pt x="607639" y="230252"/>
                  <a:pt x="607639" y="303317"/>
                </a:cubicBezTo>
                <a:cubicBezTo>
                  <a:pt x="607639" y="376470"/>
                  <a:pt x="548015" y="436024"/>
                  <a:pt x="474775" y="436024"/>
                </a:cubicBezTo>
                <a:lnTo>
                  <a:pt x="465520" y="436024"/>
                </a:lnTo>
                <a:lnTo>
                  <a:pt x="465520" y="388736"/>
                </a:lnTo>
                <a:lnTo>
                  <a:pt x="484119" y="388736"/>
                </a:lnTo>
                <a:lnTo>
                  <a:pt x="484119" y="417002"/>
                </a:lnTo>
                <a:cubicBezTo>
                  <a:pt x="542764" y="412202"/>
                  <a:pt x="588951" y="363048"/>
                  <a:pt x="588951" y="303317"/>
                </a:cubicBezTo>
                <a:cubicBezTo>
                  <a:pt x="588951" y="243585"/>
                  <a:pt x="542764" y="194431"/>
                  <a:pt x="484119" y="189720"/>
                </a:cubicBezTo>
                <a:lnTo>
                  <a:pt x="484119" y="217986"/>
                </a:lnTo>
                <a:lnTo>
                  <a:pt x="465520" y="217986"/>
                </a:lnTo>
                <a:close/>
                <a:moveTo>
                  <a:pt x="151998" y="170698"/>
                </a:moveTo>
                <a:lnTo>
                  <a:pt x="455641" y="170698"/>
                </a:lnTo>
                <a:lnTo>
                  <a:pt x="455641" y="563351"/>
                </a:lnTo>
                <a:cubicBezTo>
                  <a:pt x="455641" y="587258"/>
                  <a:pt x="436146" y="606722"/>
                  <a:pt x="412200" y="606722"/>
                </a:cubicBezTo>
                <a:lnTo>
                  <a:pt x="195350" y="606722"/>
                </a:lnTo>
                <a:cubicBezTo>
                  <a:pt x="171404" y="606722"/>
                  <a:pt x="151998" y="587258"/>
                  <a:pt x="151998" y="563351"/>
                </a:cubicBezTo>
                <a:close/>
                <a:moveTo>
                  <a:pt x="132775" y="170698"/>
                </a:moveTo>
                <a:lnTo>
                  <a:pt x="142119" y="170698"/>
                </a:lnTo>
                <a:lnTo>
                  <a:pt x="142119" y="217986"/>
                </a:lnTo>
                <a:lnTo>
                  <a:pt x="123431" y="217986"/>
                </a:lnTo>
                <a:lnTo>
                  <a:pt x="123431" y="189720"/>
                </a:lnTo>
                <a:cubicBezTo>
                  <a:pt x="64875" y="194431"/>
                  <a:pt x="18688" y="243585"/>
                  <a:pt x="18688" y="303317"/>
                </a:cubicBezTo>
                <a:cubicBezTo>
                  <a:pt x="18688" y="363048"/>
                  <a:pt x="64875" y="412202"/>
                  <a:pt x="123431" y="417002"/>
                </a:cubicBezTo>
                <a:lnTo>
                  <a:pt x="123431" y="388736"/>
                </a:lnTo>
                <a:lnTo>
                  <a:pt x="142119" y="388736"/>
                </a:lnTo>
                <a:lnTo>
                  <a:pt x="142119" y="436024"/>
                </a:lnTo>
                <a:lnTo>
                  <a:pt x="132775" y="436024"/>
                </a:lnTo>
                <a:cubicBezTo>
                  <a:pt x="59535" y="436024"/>
                  <a:pt x="0" y="376470"/>
                  <a:pt x="0" y="303317"/>
                </a:cubicBezTo>
                <a:cubicBezTo>
                  <a:pt x="0" y="230252"/>
                  <a:pt x="59535" y="170698"/>
                  <a:pt x="132775" y="170698"/>
                </a:cubicBezTo>
                <a:close/>
                <a:moveTo>
                  <a:pt x="151857" y="142260"/>
                </a:moveTo>
                <a:lnTo>
                  <a:pt x="455782" y="142260"/>
                </a:lnTo>
                <a:lnTo>
                  <a:pt x="455782" y="160889"/>
                </a:lnTo>
                <a:lnTo>
                  <a:pt x="151857" y="160889"/>
                </a:lnTo>
                <a:close/>
                <a:moveTo>
                  <a:pt x="265942" y="28438"/>
                </a:moveTo>
                <a:lnTo>
                  <a:pt x="341608" y="28438"/>
                </a:lnTo>
                <a:lnTo>
                  <a:pt x="341608" y="37769"/>
                </a:lnTo>
                <a:cubicBezTo>
                  <a:pt x="341608" y="53588"/>
                  <a:pt x="354516" y="66385"/>
                  <a:pt x="370272" y="66385"/>
                </a:cubicBezTo>
                <a:lnTo>
                  <a:pt x="408372" y="66385"/>
                </a:lnTo>
                <a:cubicBezTo>
                  <a:pt x="434455" y="66385"/>
                  <a:pt x="455641" y="87536"/>
                  <a:pt x="455641" y="113575"/>
                </a:cubicBezTo>
                <a:lnTo>
                  <a:pt x="455641" y="132593"/>
                </a:lnTo>
                <a:lnTo>
                  <a:pt x="437036" y="132593"/>
                </a:lnTo>
                <a:lnTo>
                  <a:pt x="437036" y="113575"/>
                </a:lnTo>
                <a:cubicBezTo>
                  <a:pt x="437036" y="97845"/>
                  <a:pt x="424128" y="85048"/>
                  <a:pt x="408372" y="85048"/>
                </a:cubicBezTo>
                <a:lnTo>
                  <a:pt x="370272" y="85048"/>
                </a:lnTo>
                <a:cubicBezTo>
                  <a:pt x="347394" y="85048"/>
                  <a:pt x="328255" y="68696"/>
                  <a:pt x="323893" y="47101"/>
                </a:cubicBezTo>
                <a:lnTo>
                  <a:pt x="283746" y="47101"/>
                </a:lnTo>
                <a:cubicBezTo>
                  <a:pt x="279384" y="68696"/>
                  <a:pt x="260245" y="85048"/>
                  <a:pt x="237278" y="85048"/>
                </a:cubicBezTo>
                <a:lnTo>
                  <a:pt x="199267" y="85048"/>
                </a:lnTo>
                <a:cubicBezTo>
                  <a:pt x="183511" y="85048"/>
                  <a:pt x="170603" y="97845"/>
                  <a:pt x="170603" y="113575"/>
                </a:cubicBezTo>
                <a:lnTo>
                  <a:pt x="170603" y="132593"/>
                </a:lnTo>
                <a:lnTo>
                  <a:pt x="151998" y="132593"/>
                </a:lnTo>
                <a:lnTo>
                  <a:pt x="151998" y="113575"/>
                </a:lnTo>
                <a:cubicBezTo>
                  <a:pt x="151998" y="87536"/>
                  <a:pt x="173185" y="66385"/>
                  <a:pt x="199267" y="66385"/>
                </a:cubicBezTo>
                <a:lnTo>
                  <a:pt x="237278" y="66385"/>
                </a:lnTo>
                <a:cubicBezTo>
                  <a:pt x="253123" y="66385"/>
                  <a:pt x="265942" y="53588"/>
                  <a:pt x="265942" y="37769"/>
                </a:cubicBezTo>
                <a:close/>
                <a:moveTo>
                  <a:pt x="265749" y="0"/>
                </a:moveTo>
                <a:lnTo>
                  <a:pt x="341748" y="0"/>
                </a:lnTo>
                <a:lnTo>
                  <a:pt x="341748" y="18629"/>
                </a:lnTo>
                <a:lnTo>
                  <a:pt x="265749" y="1862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tx1">
                  <a:lumMod val="75000"/>
                  <a:lumOff val="25000"/>
                </a:schemeClr>
              </a:solidFill>
            </a:endParaRPr>
          </a:p>
        </p:txBody>
      </p:sp>
      <p:sp>
        <p:nvSpPr>
          <p:cNvPr id="51" name="iconfont-11012-5218617"/>
          <p:cNvSpPr/>
          <p:nvPr/>
        </p:nvSpPr>
        <p:spPr>
          <a:xfrm>
            <a:off x="6135779" y="14046064"/>
            <a:ext cx="671295" cy="760947"/>
          </a:xfrm>
          <a:custGeom>
            <a:avLst/>
            <a:gdLst>
              <a:gd name="T0" fmla="*/ 490 w 7636"/>
              <a:gd name="T1" fmla="*/ 8335 h 8762"/>
              <a:gd name="T2" fmla="*/ 1302 w 7636"/>
              <a:gd name="T3" fmla="*/ 3162 h 8762"/>
              <a:gd name="T4" fmla="*/ 1247 w 7636"/>
              <a:gd name="T5" fmla="*/ 5218 h 8762"/>
              <a:gd name="T6" fmla="*/ 2449 w 7636"/>
              <a:gd name="T7" fmla="*/ 6600 h 8762"/>
              <a:gd name="T8" fmla="*/ 3189 w 7636"/>
              <a:gd name="T9" fmla="*/ 6754 h 8762"/>
              <a:gd name="T10" fmla="*/ 4521 w 7636"/>
              <a:gd name="T11" fmla="*/ 6754 h 8762"/>
              <a:gd name="T12" fmla="*/ 5188 w 7636"/>
              <a:gd name="T13" fmla="*/ 6600 h 8762"/>
              <a:gd name="T14" fmla="*/ 6390 w 7636"/>
              <a:gd name="T15" fmla="*/ 5218 h 8762"/>
              <a:gd name="T16" fmla="*/ 5729 w 7636"/>
              <a:gd name="T17" fmla="*/ 3587 h 8762"/>
              <a:gd name="T18" fmla="*/ 5781 w 7636"/>
              <a:gd name="T19" fmla="*/ 5905 h 8762"/>
              <a:gd name="T20" fmla="*/ 4519 w 7636"/>
              <a:gd name="T21" fmla="*/ 6177 h 8762"/>
              <a:gd name="T22" fmla="*/ 3189 w 7636"/>
              <a:gd name="T23" fmla="*/ 5537 h 8762"/>
              <a:gd name="T24" fmla="*/ 2449 w 7636"/>
              <a:gd name="T25" fmla="*/ 6177 h 8762"/>
              <a:gd name="T26" fmla="*/ 1669 w 7636"/>
              <a:gd name="T27" fmla="*/ 5278 h 8762"/>
              <a:gd name="T28" fmla="*/ 2091 w 7636"/>
              <a:gd name="T29" fmla="*/ 3163 h 8762"/>
              <a:gd name="T30" fmla="*/ 2349 w 7636"/>
              <a:gd name="T31" fmla="*/ 4788 h 8762"/>
              <a:gd name="T32" fmla="*/ 4226 w 7636"/>
              <a:gd name="T33" fmla="*/ 5272 h 8762"/>
              <a:gd name="T34" fmla="*/ 5617 w 7636"/>
              <a:gd name="T35" fmla="*/ 3669 h 8762"/>
              <a:gd name="T36" fmla="*/ 6332 w 7636"/>
              <a:gd name="T37" fmla="*/ 3163 h 8762"/>
              <a:gd name="T38" fmla="*/ 7085 w 7636"/>
              <a:gd name="T39" fmla="*/ 7912 h 8762"/>
              <a:gd name="T40" fmla="*/ 6840 w 7636"/>
              <a:gd name="T41" fmla="*/ 3178 h 8762"/>
              <a:gd name="T42" fmla="*/ 6073 w 7636"/>
              <a:gd name="T43" fmla="*/ 2738 h 8762"/>
              <a:gd name="T44" fmla="*/ 5561 w 7636"/>
              <a:gd name="T45" fmla="*/ 2175 h 8762"/>
              <a:gd name="T46" fmla="*/ 5511 w 7636"/>
              <a:gd name="T47" fmla="*/ 1694 h 8762"/>
              <a:gd name="T48" fmla="*/ 2123 w 7636"/>
              <a:gd name="T49" fmla="*/ 1694 h 8762"/>
              <a:gd name="T50" fmla="*/ 2073 w 7636"/>
              <a:gd name="T51" fmla="*/ 2175 h 8762"/>
              <a:gd name="T52" fmla="*/ 1561 w 7636"/>
              <a:gd name="T53" fmla="*/ 2738 h 8762"/>
              <a:gd name="T54" fmla="*/ 795 w 7636"/>
              <a:gd name="T55" fmla="*/ 3178 h 8762"/>
              <a:gd name="T56" fmla="*/ 7636 w 7636"/>
              <a:gd name="T57" fmla="*/ 8762 h 8762"/>
              <a:gd name="T58" fmla="*/ 3614 w 7636"/>
              <a:gd name="T59" fmla="*/ 6175 h 8762"/>
              <a:gd name="T60" fmla="*/ 4096 w 7636"/>
              <a:gd name="T61" fmla="*/ 5960 h 8762"/>
              <a:gd name="T62" fmla="*/ 3855 w 7636"/>
              <a:gd name="T63" fmla="*/ 6995 h 8762"/>
              <a:gd name="T64" fmla="*/ 3614 w 7636"/>
              <a:gd name="T65" fmla="*/ 6175 h 8762"/>
              <a:gd name="T66" fmla="*/ 5649 w 7636"/>
              <a:gd name="T67" fmla="*/ 2687 h 8762"/>
              <a:gd name="T68" fmla="*/ 5511 w 7636"/>
              <a:gd name="T69" fmla="*/ 2737 h 8762"/>
              <a:gd name="T70" fmla="*/ 5561 w 7636"/>
              <a:gd name="T71" fmla="*/ 2599 h 8762"/>
              <a:gd name="T72" fmla="*/ 3817 w 7636"/>
              <a:gd name="T73" fmla="*/ 424 h 8762"/>
              <a:gd name="T74" fmla="*/ 5086 w 7636"/>
              <a:gd name="T75" fmla="*/ 2737 h 8762"/>
              <a:gd name="T76" fmla="*/ 2549 w 7636"/>
              <a:gd name="T77" fmla="*/ 1693 h 8762"/>
              <a:gd name="T78" fmla="*/ 2074 w 7636"/>
              <a:gd name="T79" fmla="*/ 2599 h 8762"/>
              <a:gd name="T80" fmla="*/ 2124 w 7636"/>
              <a:gd name="T81" fmla="*/ 2737 h 8762"/>
              <a:gd name="T82" fmla="*/ 1986 w 7636"/>
              <a:gd name="T83" fmla="*/ 2687 h 8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36" h="8762">
                <a:moveTo>
                  <a:pt x="7575" y="8335"/>
                </a:moveTo>
                <a:lnTo>
                  <a:pt x="490" y="8335"/>
                </a:lnTo>
                <a:lnTo>
                  <a:pt x="1216" y="3237"/>
                </a:lnTo>
                <a:cubicBezTo>
                  <a:pt x="1222" y="3194"/>
                  <a:pt x="1260" y="3162"/>
                  <a:pt x="1302" y="3162"/>
                </a:cubicBezTo>
                <a:lnTo>
                  <a:pt x="1540" y="3162"/>
                </a:lnTo>
                <a:lnTo>
                  <a:pt x="1247" y="5218"/>
                </a:lnTo>
                <a:cubicBezTo>
                  <a:pt x="1197" y="5565"/>
                  <a:pt x="1301" y="5918"/>
                  <a:pt x="1532" y="6183"/>
                </a:cubicBezTo>
                <a:cubicBezTo>
                  <a:pt x="1762" y="6448"/>
                  <a:pt x="2096" y="6600"/>
                  <a:pt x="2449" y="6600"/>
                </a:cubicBezTo>
                <a:lnTo>
                  <a:pt x="3189" y="6600"/>
                </a:lnTo>
                <a:lnTo>
                  <a:pt x="3189" y="6754"/>
                </a:lnTo>
                <a:cubicBezTo>
                  <a:pt x="3189" y="7122"/>
                  <a:pt x="3487" y="7420"/>
                  <a:pt x="3855" y="7420"/>
                </a:cubicBezTo>
                <a:cubicBezTo>
                  <a:pt x="4222" y="7420"/>
                  <a:pt x="4521" y="7122"/>
                  <a:pt x="4521" y="6754"/>
                </a:cubicBezTo>
                <a:lnTo>
                  <a:pt x="4521" y="6600"/>
                </a:lnTo>
                <a:lnTo>
                  <a:pt x="5188" y="6600"/>
                </a:lnTo>
                <a:cubicBezTo>
                  <a:pt x="5540" y="6600"/>
                  <a:pt x="5873" y="6448"/>
                  <a:pt x="6105" y="6183"/>
                </a:cubicBezTo>
                <a:cubicBezTo>
                  <a:pt x="6335" y="5918"/>
                  <a:pt x="6439" y="5565"/>
                  <a:pt x="6390" y="5218"/>
                </a:cubicBezTo>
                <a:lnTo>
                  <a:pt x="6157" y="3587"/>
                </a:lnTo>
                <a:lnTo>
                  <a:pt x="5729" y="3587"/>
                </a:lnTo>
                <a:lnTo>
                  <a:pt x="5966" y="5278"/>
                </a:lnTo>
                <a:cubicBezTo>
                  <a:pt x="5999" y="5504"/>
                  <a:pt x="5931" y="5733"/>
                  <a:pt x="5781" y="5905"/>
                </a:cubicBezTo>
                <a:cubicBezTo>
                  <a:pt x="5631" y="6078"/>
                  <a:pt x="5415" y="6177"/>
                  <a:pt x="5186" y="6177"/>
                </a:cubicBezTo>
                <a:lnTo>
                  <a:pt x="4519" y="6177"/>
                </a:lnTo>
                <a:lnTo>
                  <a:pt x="4519" y="5537"/>
                </a:lnTo>
                <a:lnTo>
                  <a:pt x="3189" y="5537"/>
                </a:lnTo>
                <a:lnTo>
                  <a:pt x="3189" y="6177"/>
                </a:lnTo>
                <a:lnTo>
                  <a:pt x="2449" y="6177"/>
                </a:lnTo>
                <a:cubicBezTo>
                  <a:pt x="2220" y="6177"/>
                  <a:pt x="2004" y="6078"/>
                  <a:pt x="1854" y="5905"/>
                </a:cubicBezTo>
                <a:cubicBezTo>
                  <a:pt x="1704" y="5733"/>
                  <a:pt x="1636" y="5504"/>
                  <a:pt x="1669" y="5278"/>
                </a:cubicBezTo>
                <a:lnTo>
                  <a:pt x="1970" y="3163"/>
                </a:lnTo>
                <a:lnTo>
                  <a:pt x="2091" y="3163"/>
                </a:lnTo>
                <a:lnTo>
                  <a:pt x="2019" y="3669"/>
                </a:lnTo>
                <a:cubicBezTo>
                  <a:pt x="1961" y="4073"/>
                  <a:pt x="2081" y="4480"/>
                  <a:pt x="2349" y="4788"/>
                </a:cubicBezTo>
                <a:cubicBezTo>
                  <a:pt x="2616" y="5095"/>
                  <a:pt x="3002" y="5272"/>
                  <a:pt x="3410" y="5272"/>
                </a:cubicBezTo>
                <a:lnTo>
                  <a:pt x="4226" y="5272"/>
                </a:lnTo>
                <a:cubicBezTo>
                  <a:pt x="4634" y="5272"/>
                  <a:pt x="5020" y="5095"/>
                  <a:pt x="5287" y="4788"/>
                </a:cubicBezTo>
                <a:cubicBezTo>
                  <a:pt x="5553" y="4480"/>
                  <a:pt x="5675" y="4073"/>
                  <a:pt x="5617" y="3669"/>
                </a:cubicBezTo>
                <a:lnTo>
                  <a:pt x="5545" y="3163"/>
                </a:lnTo>
                <a:lnTo>
                  <a:pt x="6332" y="3163"/>
                </a:lnTo>
                <a:cubicBezTo>
                  <a:pt x="6376" y="3163"/>
                  <a:pt x="6412" y="3195"/>
                  <a:pt x="6419" y="3238"/>
                </a:cubicBezTo>
                <a:lnTo>
                  <a:pt x="7085" y="7912"/>
                </a:lnTo>
                <a:lnTo>
                  <a:pt x="7513" y="7912"/>
                </a:lnTo>
                <a:lnTo>
                  <a:pt x="6840" y="3178"/>
                </a:lnTo>
                <a:cubicBezTo>
                  <a:pt x="6803" y="2927"/>
                  <a:pt x="6586" y="2738"/>
                  <a:pt x="6332" y="2738"/>
                </a:cubicBezTo>
                <a:lnTo>
                  <a:pt x="6073" y="2738"/>
                </a:lnTo>
                <a:lnTo>
                  <a:pt x="6073" y="2688"/>
                </a:lnTo>
                <a:cubicBezTo>
                  <a:pt x="6073" y="2405"/>
                  <a:pt x="5843" y="2175"/>
                  <a:pt x="5561" y="2175"/>
                </a:cubicBezTo>
                <a:lnTo>
                  <a:pt x="5511" y="2175"/>
                </a:lnTo>
                <a:lnTo>
                  <a:pt x="5511" y="1694"/>
                </a:lnTo>
                <a:cubicBezTo>
                  <a:pt x="5511" y="760"/>
                  <a:pt x="4751" y="0"/>
                  <a:pt x="3817" y="0"/>
                </a:cubicBezTo>
                <a:cubicBezTo>
                  <a:pt x="2883" y="0"/>
                  <a:pt x="2123" y="760"/>
                  <a:pt x="2123" y="1694"/>
                </a:cubicBezTo>
                <a:lnTo>
                  <a:pt x="2123" y="2175"/>
                </a:lnTo>
                <a:lnTo>
                  <a:pt x="2073" y="2175"/>
                </a:lnTo>
                <a:cubicBezTo>
                  <a:pt x="1791" y="2175"/>
                  <a:pt x="1561" y="2405"/>
                  <a:pt x="1561" y="2688"/>
                </a:cubicBezTo>
                <a:lnTo>
                  <a:pt x="1561" y="2738"/>
                </a:lnTo>
                <a:lnTo>
                  <a:pt x="1302" y="2738"/>
                </a:lnTo>
                <a:cubicBezTo>
                  <a:pt x="1048" y="2738"/>
                  <a:pt x="831" y="2927"/>
                  <a:pt x="795" y="3178"/>
                </a:cubicBezTo>
                <a:lnTo>
                  <a:pt x="0" y="8762"/>
                </a:lnTo>
                <a:lnTo>
                  <a:pt x="7636" y="8762"/>
                </a:lnTo>
                <a:lnTo>
                  <a:pt x="7575" y="8335"/>
                </a:lnTo>
                <a:close/>
                <a:moveTo>
                  <a:pt x="3614" y="6175"/>
                </a:moveTo>
                <a:lnTo>
                  <a:pt x="3614" y="5960"/>
                </a:lnTo>
                <a:lnTo>
                  <a:pt x="4096" y="5960"/>
                </a:lnTo>
                <a:lnTo>
                  <a:pt x="4096" y="6754"/>
                </a:lnTo>
                <a:cubicBezTo>
                  <a:pt x="4096" y="6887"/>
                  <a:pt x="3988" y="6995"/>
                  <a:pt x="3855" y="6995"/>
                </a:cubicBezTo>
                <a:cubicBezTo>
                  <a:pt x="3722" y="6995"/>
                  <a:pt x="3614" y="6888"/>
                  <a:pt x="3614" y="6754"/>
                </a:cubicBezTo>
                <a:lnTo>
                  <a:pt x="3614" y="6175"/>
                </a:lnTo>
                <a:close/>
                <a:moveTo>
                  <a:pt x="5561" y="2599"/>
                </a:moveTo>
                <a:cubicBezTo>
                  <a:pt x="5610" y="2599"/>
                  <a:pt x="5649" y="2638"/>
                  <a:pt x="5649" y="2687"/>
                </a:cubicBezTo>
                <a:lnTo>
                  <a:pt x="5649" y="2737"/>
                </a:lnTo>
                <a:lnTo>
                  <a:pt x="5511" y="2737"/>
                </a:lnTo>
                <a:lnTo>
                  <a:pt x="5511" y="2599"/>
                </a:lnTo>
                <a:lnTo>
                  <a:pt x="5561" y="2599"/>
                </a:lnTo>
                <a:close/>
                <a:moveTo>
                  <a:pt x="2549" y="1693"/>
                </a:moveTo>
                <a:cubicBezTo>
                  <a:pt x="2549" y="993"/>
                  <a:pt x="3117" y="424"/>
                  <a:pt x="3817" y="424"/>
                </a:cubicBezTo>
                <a:cubicBezTo>
                  <a:pt x="4517" y="424"/>
                  <a:pt x="5086" y="993"/>
                  <a:pt x="5086" y="1693"/>
                </a:cubicBezTo>
                <a:lnTo>
                  <a:pt x="5086" y="2737"/>
                </a:lnTo>
                <a:lnTo>
                  <a:pt x="2549" y="2737"/>
                </a:lnTo>
                <a:lnTo>
                  <a:pt x="2549" y="1693"/>
                </a:lnTo>
                <a:close/>
                <a:moveTo>
                  <a:pt x="1986" y="2687"/>
                </a:moveTo>
                <a:cubicBezTo>
                  <a:pt x="1986" y="2638"/>
                  <a:pt x="2025" y="2599"/>
                  <a:pt x="2074" y="2599"/>
                </a:cubicBezTo>
                <a:lnTo>
                  <a:pt x="2124" y="2599"/>
                </a:lnTo>
                <a:lnTo>
                  <a:pt x="2124" y="2737"/>
                </a:lnTo>
                <a:lnTo>
                  <a:pt x="1986" y="2737"/>
                </a:lnTo>
                <a:lnTo>
                  <a:pt x="1986" y="2687"/>
                </a:lnTo>
                <a:close/>
              </a:path>
            </a:pathLst>
          </a:custGeom>
          <a:solidFill>
            <a:srgbClr val="D48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tx1">
                  <a:lumMod val="75000"/>
                  <a:lumOff val="25000"/>
                </a:schemeClr>
              </a:solidFill>
            </a:endParaRPr>
          </a:p>
        </p:txBody>
      </p:sp>
      <p:sp>
        <p:nvSpPr>
          <p:cNvPr id="52" name="tweezers_96519"/>
          <p:cNvSpPr/>
          <p:nvPr/>
        </p:nvSpPr>
        <p:spPr>
          <a:xfrm>
            <a:off x="9842823" y="12619385"/>
            <a:ext cx="589796" cy="675977"/>
          </a:xfrm>
          <a:custGeom>
            <a:avLst/>
            <a:gdLst>
              <a:gd name="connsiteX0" fmla="*/ 22475 w 443447"/>
              <a:gd name="connsiteY0" fmla="*/ 320579 h 604746"/>
              <a:gd name="connsiteX1" fmla="*/ 151520 w 443447"/>
              <a:gd name="connsiteY1" fmla="*/ 320579 h 604746"/>
              <a:gd name="connsiteX2" fmla="*/ 175285 w 443447"/>
              <a:gd name="connsiteY2" fmla="*/ 342058 h 604746"/>
              <a:gd name="connsiteX3" fmla="*/ 175285 w 443447"/>
              <a:gd name="connsiteY3" fmla="*/ 517327 h 604746"/>
              <a:gd name="connsiteX4" fmla="*/ 87643 w 443447"/>
              <a:gd name="connsiteY4" fmla="*/ 604746 h 604746"/>
              <a:gd name="connsiteX5" fmla="*/ 0 w 443447"/>
              <a:gd name="connsiteY5" fmla="*/ 517327 h 604746"/>
              <a:gd name="connsiteX6" fmla="*/ 0 w 443447"/>
              <a:gd name="connsiteY6" fmla="*/ 342058 h 604746"/>
              <a:gd name="connsiteX7" fmla="*/ 22475 w 443447"/>
              <a:gd name="connsiteY7" fmla="*/ 320579 h 604746"/>
              <a:gd name="connsiteX8" fmla="*/ 310729 w 443447"/>
              <a:gd name="connsiteY8" fmla="*/ 63650 h 604746"/>
              <a:gd name="connsiteX9" fmla="*/ 320730 w 443447"/>
              <a:gd name="connsiteY9" fmla="*/ 63650 h 604746"/>
              <a:gd name="connsiteX10" fmla="*/ 342240 w 443447"/>
              <a:gd name="connsiteY10" fmla="*/ 85131 h 604746"/>
              <a:gd name="connsiteX11" fmla="*/ 320730 w 443447"/>
              <a:gd name="connsiteY11" fmla="*/ 106611 h 604746"/>
              <a:gd name="connsiteX12" fmla="*/ 320085 w 443447"/>
              <a:gd name="connsiteY12" fmla="*/ 106611 h 604746"/>
              <a:gd name="connsiteX13" fmla="*/ 317074 w 443447"/>
              <a:gd name="connsiteY13" fmla="*/ 118318 h 604746"/>
              <a:gd name="connsiteX14" fmla="*/ 300942 w 443447"/>
              <a:gd name="connsiteY14" fmla="*/ 217881 h 604746"/>
              <a:gd name="connsiteX15" fmla="*/ 305029 w 443447"/>
              <a:gd name="connsiteY15" fmla="*/ 265568 h 604746"/>
              <a:gd name="connsiteX16" fmla="*/ 348907 w 443447"/>
              <a:gd name="connsiteY16" fmla="*/ 392196 h 604746"/>
              <a:gd name="connsiteX17" fmla="*/ 351704 w 443447"/>
              <a:gd name="connsiteY17" fmla="*/ 392196 h 604746"/>
              <a:gd name="connsiteX18" fmla="*/ 395475 w 443447"/>
              <a:gd name="connsiteY18" fmla="*/ 265568 h 604746"/>
              <a:gd name="connsiteX19" fmla="*/ 399561 w 443447"/>
              <a:gd name="connsiteY19" fmla="*/ 217881 h 604746"/>
              <a:gd name="connsiteX20" fmla="*/ 383430 w 443447"/>
              <a:gd name="connsiteY20" fmla="*/ 118318 h 604746"/>
              <a:gd name="connsiteX21" fmla="*/ 380418 w 443447"/>
              <a:gd name="connsiteY21" fmla="*/ 106611 h 604746"/>
              <a:gd name="connsiteX22" fmla="*/ 379773 w 443447"/>
              <a:gd name="connsiteY22" fmla="*/ 106611 h 604746"/>
              <a:gd name="connsiteX23" fmla="*/ 358264 w 443447"/>
              <a:gd name="connsiteY23" fmla="*/ 85131 h 604746"/>
              <a:gd name="connsiteX24" fmla="*/ 379773 w 443447"/>
              <a:gd name="connsiteY24" fmla="*/ 63650 h 604746"/>
              <a:gd name="connsiteX25" fmla="*/ 389775 w 443447"/>
              <a:gd name="connsiteY25" fmla="*/ 63650 h 604746"/>
              <a:gd name="connsiteX26" fmla="*/ 425910 w 443447"/>
              <a:gd name="connsiteY26" fmla="*/ 111445 h 604746"/>
              <a:gd name="connsiteX27" fmla="*/ 442042 w 443447"/>
              <a:gd name="connsiteY27" fmla="*/ 211007 h 604746"/>
              <a:gd name="connsiteX28" fmla="*/ 436127 w 443447"/>
              <a:gd name="connsiteY28" fmla="*/ 279530 h 604746"/>
              <a:gd name="connsiteX29" fmla="*/ 387301 w 443447"/>
              <a:gd name="connsiteY29" fmla="*/ 420872 h 604746"/>
              <a:gd name="connsiteX30" fmla="*/ 387301 w 443447"/>
              <a:gd name="connsiteY30" fmla="*/ 567800 h 604746"/>
              <a:gd name="connsiteX31" fmla="*/ 350306 w 443447"/>
              <a:gd name="connsiteY31" fmla="*/ 604746 h 604746"/>
              <a:gd name="connsiteX32" fmla="*/ 313202 w 443447"/>
              <a:gd name="connsiteY32" fmla="*/ 567800 h 604746"/>
              <a:gd name="connsiteX33" fmla="*/ 313202 w 443447"/>
              <a:gd name="connsiteY33" fmla="*/ 420872 h 604746"/>
              <a:gd name="connsiteX34" fmla="*/ 264377 w 443447"/>
              <a:gd name="connsiteY34" fmla="*/ 279530 h 604746"/>
              <a:gd name="connsiteX35" fmla="*/ 258462 w 443447"/>
              <a:gd name="connsiteY35" fmla="*/ 211007 h 604746"/>
              <a:gd name="connsiteX36" fmla="*/ 274701 w 443447"/>
              <a:gd name="connsiteY36" fmla="*/ 111445 h 604746"/>
              <a:gd name="connsiteX37" fmla="*/ 310729 w 443447"/>
              <a:gd name="connsiteY37" fmla="*/ 63650 h 604746"/>
              <a:gd name="connsiteX38" fmla="*/ 87643 w 443447"/>
              <a:gd name="connsiteY38" fmla="*/ 0 h 604746"/>
              <a:gd name="connsiteX39" fmla="*/ 175285 w 443447"/>
              <a:gd name="connsiteY39" fmla="*/ 87516 h 604746"/>
              <a:gd name="connsiteX40" fmla="*/ 175285 w 443447"/>
              <a:gd name="connsiteY40" fmla="*/ 262762 h 604746"/>
              <a:gd name="connsiteX41" fmla="*/ 152810 w 443447"/>
              <a:gd name="connsiteY41" fmla="*/ 284238 h 604746"/>
              <a:gd name="connsiteX42" fmla="*/ 23766 w 443447"/>
              <a:gd name="connsiteY42" fmla="*/ 284238 h 604746"/>
              <a:gd name="connsiteX43" fmla="*/ 0 w 443447"/>
              <a:gd name="connsiteY43" fmla="*/ 262762 h 604746"/>
              <a:gd name="connsiteX44" fmla="*/ 0 w 443447"/>
              <a:gd name="connsiteY44" fmla="*/ 87516 h 604746"/>
              <a:gd name="connsiteX45" fmla="*/ 87643 w 443447"/>
              <a:gd name="connsiteY45" fmla="*/ 0 h 60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43447" h="604746">
                <a:moveTo>
                  <a:pt x="22475" y="320579"/>
                </a:moveTo>
                <a:lnTo>
                  <a:pt x="151520" y="320579"/>
                </a:lnTo>
                <a:cubicBezTo>
                  <a:pt x="161090" y="320579"/>
                  <a:pt x="175285" y="326271"/>
                  <a:pt x="175285" y="342058"/>
                </a:cubicBezTo>
                <a:lnTo>
                  <a:pt x="175285" y="517327"/>
                </a:lnTo>
                <a:cubicBezTo>
                  <a:pt x="175285" y="565547"/>
                  <a:pt x="135927" y="604746"/>
                  <a:pt x="87643" y="604746"/>
                </a:cubicBezTo>
                <a:cubicBezTo>
                  <a:pt x="39359" y="604746"/>
                  <a:pt x="0" y="565547"/>
                  <a:pt x="0" y="517327"/>
                </a:cubicBezTo>
                <a:lnTo>
                  <a:pt x="0" y="342058"/>
                </a:lnTo>
                <a:cubicBezTo>
                  <a:pt x="0" y="326271"/>
                  <a:pt x="13442" y="320579"/>
                  <a:pt x="22475" y="320579"/>
                </a:cubicBezTo>
                <a:close/>
                <a:moveTo>
                  <a:pt x="310729" y="63650"/>
                </a:moveTo>
                <a:lnTo>
                  <a:pt x="320730" y="63650"/>
                </a:lnTo>
                <a:cubicBezTo>
                  <a:pt x="332561" y="63650"/>
                  <a:pt x="342240" y="73317"/>
                  <a:pt x="342240" y="85131"/>
                </a:cubicBezTo>
                <a:cubicBezTo>
                  <a:pt x="342240" y="97053"/>
                  <a:pt x="332561" y="106611"/>
                  <a:pt x="320730" y="106611"/>
                </a:cubicBezTo>
                <a:lnTo>
                  <a:pt x="320085" y="106611"/>
                </a:lnTo>
                <a:cubicBezTo>
                  <a:pt x="319010" y="109511"/>
                  <a:pt x="317934" y="113485"/>
                  <a:pt x="317074" y="118318"/>
                </a:cubicBezTo>
                <a:lnTo>
                  <a:pt x="300942" y="217881"/>
                </a:lnTo>
                <a:cubicBezTo>
                  <a:pt x="298899" y="230662"/>
                  <a:pt x="300835" y="253324"/>
                  <a:pt x="305029" y="265568"/>
                </a:cubicBezTo>
                <a:lnTo>
                  <a:pt x="348907" y="392196"/>
                </a:lnTo>
                <a:lnTo>
                  <a:pt x="351704" y="392196"/>
                </a:lnTo>
                <a:lnTo>
                  <a:pt x="395475" y="265568"/>
                </a:lnTo>
                <a:cubicBezTo>
                  <a:pt x="399669" y="253324"/>
                  <a:pt x="401605" y="230662"/>
                  <a:pt x="399561" y="217881"/>
                </a:cubicBezTo>
                <a:lnTo>
                  <a:pt x="383430" y="118318"/>
                </a:lnTo>
                <a:cubicBezTo>
                  <a:pt x="382677" y="113485"/>
                  <a:pt x="381494" y="109511"/>
                  <a:pt x="380418" y="106611"/>
                </a:cubicBezTo>
                <a:lnTo>
                  <a:pt x="379773" y="106611"/>
                </a:lnTo>
                <a:cubicBezTo>
                  <a:pt x="367943" y="106611"/>
                  <a:pt x="358264" y="97053"/>
                  <a:pt x="358264" y="85131"/>
                </a:cubicBezTo>
                <a:cubicBezTo>
                  <a:pt x="358264" y="73317"/>
                  <a:pt x="367943" y="63650"/>
                  <a:pt x="379773" y="63650"/>
                </a:cubicBezTo>
                <a:lnTo>
                  <a:pt x="389775" y="63650"/>
                </a:lnTo>
                <a:cubicBezTo>
                  <a:pt x="416123" y="63650"/>
                  <a:pt x="424082" y="100275"/>
                  <a:pt x="425910" y="111445"/>
                </a:cubicBezTo>
                <a:lnTo>
                  <a:pt x="442042" y="211007"/>
                </a:lnTo>
                <a:cubicBezTo>
                  <a:pt x="445268" y="230984"/>
                  <a:pt x="442795" y="260412"/>
                  <a:pt x="436127" y="279530"/>
                </a:cubicBezTo>
                <a:lnTo>
                  <a:pt x="387301" y="420872"/>
                </a:lnTo>
                <a:lnTo>
                  <a:pt x="387301" y="567800"/>
                </a:lnTo>
                <a:cubicBezTo>
                  <a:pt x="387301" y="588206"/>
                  <a:pt x="370739" y="604746"/>
                  <a:pt x="350306" y="604746"/>
                </a:cubicBezTo>
                <a:cubicBezTo>
                  <a:pt x="329872" y="604746"/>
                  <a:pt x="313202" y="588206"/>
                  <a:pt x="313202" y="567800"/>
                </a:cubicBezTo>
                <a:lnTo>
                  <a:pt x="313202" y="420872"/>
                </a:lnTo>
                <a:lnTo>
                  <a:pt x="264377" y="279530"/>
                </a:lnTo>
                <a:cubicBezTo>
                  <a:pt x="257816" y="260412"/>
                  <a:pt x="255235" y="230984"/>
                  <a:pt x="258462" y="211007"/>
                </a:cubicBezTo>
                <a:lnTo>
                  <a:pt x="274701" y="111445"/>
                </a:lnTo>
                <a:cubicBezTo>
                  <a:pt x="276422" y="100275"/>
                  <a:pt x="284488" y="63650"/>
                  <a:pt x="310729" y="63650"/>
                </a:cubicBezTo>
                <a:close/>
                <a:moveTo>
                  <a:pt x="87643" y="0"/>
                </a:moveTo>
                <a:cubicBezTo>
                  <a:pt x="135927" y="0"/>
                  <a:pt x="175285" y="39194"/>
                  <a:pt x="175285" y="87516"/>
                </a:cubicBezTo>
                <a:lnTo>
                  <a:pt x="175285" y="262762"/>
                </a:lnTo>
                <a:cubicBezTo>
                  <a:pt x="175285" y="278440"/>
                  <a:pt x="161843" y="284238"/>
                  <a:pt x="152810" y="284238"/>
                </a:cubicBezTo>
                <a:lnTo>
                  <a:pt x="23766" y="284238"/>
                </a:lnTo>
                <a:cubicBezTo>
                  <a:pt x="14195" y="284238"/>
                  <a:pt x="0" y="278440"/>
                  <a:pt x="0" y="262762"/>
                </a:cubicBezTo>
                <a:lnTo>
                  <a:pt x="0" y="87516"/>
                </a:lnTo>
                <a:cubicBezTo>
                  <a:pt x="0" y="39194"/>
                  <a:pt x="39359" y="0"/>
                  <a:pt x="87643" y="0"/>
                </a:cubicBezTo>
                <a:close/>
              </a:path>
            </a:pathLst>
          </a:custGeom>
          <a:solidFill>
            <a:srgbClr val="EF6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20" dirty="0">
              <a:solidFill>
                <a:schemeClr val="tx1">
                  <a:lumMod val="75000"/>
                  <a:lumOff val="25000"/>
                </a:schemeClr>
              </a:solidFill>
            </a:endParaRPr>
          </a:p>
        </p:txBody>
      </p:sp>
      <p:graphicFrame>
        <p:nvGraphicFramePr>
          <p:cNvPr id="53" name="图表 52"/>
          <p:cNvGraphicFramePr/>
          <p:nvPr/>
        </p:nvGraphicFramePr>
        <p:xfrm>
          <a:off x="3889186" y="6668976"/>
          <a:ext cx="7908818" cy="4448323"/>
        </p:xfrm>
        <a:graphic>
          <a:graphicData uri="http://schemas.openxmlformats.org/drawingml/2006/chart">
            <c:chart xmlns:c="http://schemas.openxmlformats.org/drawingml/2006/chart" xmlns:r="http://schemas.openxmlformats.org/officeDocument/2006/relationships" r:id="rId5"/>
          </a:graphicData>
        </a:graphic>
      </p:graphicFrame>
      <p:sp>
        <p:nvSpPr>
          <p:cNvPr id="55" name="文本框 54"/>
          <p:cNvSpPr txBox="1"/>
          <p:nvPr/>
        </p:nvSpPr>
        <p:spPr>
          <a:xfrm>
            <a:off x="3851355" y="5903689"/>
            <a:ext cx="7566617" cy="493661"/>
          </a:xfrm>
          <a:prstGeom prst="rect">
            <a:avLst/>
          </a:prstGeom>
          <a:noFill/>
        </p:spPr>
        <p:txBody>
          <a:bodyPr wrap="square">
            <a:spAutoFit/>
          </a:bodyPr>
          <a:lstStyle/>
          <a:p>
            <a:r>
              <a:rPr lang="zh-CN" altLang="en-US" sz="2610" b="1" dirty="0">
                <a:solidFill>
                  <a:schemeClr val="tx1">
                    <a:lumMod val="50000"/>
                    <a:lumOff val="50000"/>
                  </a:schemeClr>
                </a:solidFill>
                <a:latin typeface="微软雅黑" panose="020B0503020204020204" pitchFamily="34" charset="-122"/>
                <a:ea typeface="微软雅黑" panose="020B0503020204020204" pitchFamily="34" charset="-122"/>
              </a:rPr>
              <a:t>东南亚主要地区电商市场规模 （单位：十亿美元）</a:t>
            </a:r>
            <a:endParaRPr lang="en-US" altLang="zh-CN" sz="261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aphicFrame>
        <p:nvGraphicFramePr>
          <p:cNvPr id="86" name="图表 85"/>
          <p:cNvGraphicFramePr/>
          <p:nvPr/>
        </p:nvGraphicFramePr>
        <p:xfrm>
          <a:off x="20895712" y="6805426"/>
          <a:ext cx="7048394" cy="4004281"/>
        </p:xfrm>
        <a:graphic>
          <a:graphicData uri="http://schemas.openxmlformats.org/drawingml/2006/chart">
            <c:chart xmlns:c="http://schemas.openxmlformats.org/drawingml/2006/chart" xmlns:r="http://schemas.openxmlformats.org/officeDocument/2006/relationships" r:id="rId6"/>
          </a:graphicData>
        </a:graphic>
      </p:graphicFrame>
      <p:sp>
        <p:nvSpPr>
          <p:cNvPr id="89" name="文本框 88"/>
          <p:cNvSpPr txBox="1"/>
          <p:nvPr/>
        </p:nvSpPr>
        <p:spPr>
          <a:xfrm>
            <a:off x="21497121" y="5903011"/>
            <a:ext cx="7759056" cy="493661"/>
          </a:xfrm>
          <a:prstGeom prst="rect">
            <a:avLst/>
          </a:prstGeom>
          <a:noFill/>
        </p:spPr>
        <p:txBody>
          <a:bodyPr wrap="square">
            <a:spAutoFit/>
          </a:bodyPr>
          <a:lstStyle/>
          <a:p>
            <a:r>
              <a:rPr lang="en-US" altLang="zh-CN" sz="2610" b="1" dirty="0">
                <a:solidFill>
                  <a:schemeClr val="tx1">
                    <a:lumMod val="50000"/>
                    <a:lumOff val="50000"/>
                  </a:schemeClr>
                </a:solidFill>
                <a:latin typeface="微软雅黑" panose="020B0503020204020204" pitchFamily="34" charset="-122"/>
                <a:ea typeface="微软雅黑" panose="020B0503020204020204" pitchFamily="34" charset="-122"/>
              </a:rPr>
              <a:t>2020</a:t>
            </a:r>
            <a:r>
              <a:rPr lang="zh-CN" altLang="en-US" sz="2610" b="1" dirty="0">
                <a:solidFill>
                  <a:schemeClr val="tx1">
                    <a:lumMod val="50000"/>
                    <a:lumOff val="50000"/>
                  </a:schemeClr>
                </a:solidFill>
                <a:latin typeface="微软雅黑" panose="020B0503020204020204" pitchFamily="34" charset="-122"/>
                <a:ea typeface="微软雅黑" panose="020B0503020204020204" pitchFamily="34" charset="-122"/>
              </a:rPr>
              <a:t>年东南亚电商平均客单价（单位：美元）</a:t>
            </a:r>
          </a:p>
        </p:txBody>
      </p:sp>
      <p:grpSp>
        <p:nvGrpSpPr>
          <p:cNvPr id="168" name="组合 167"/>
          <p:cNvGrpSpPr/>
          <p:nvPr/>
        </p:nvGrpSpPr>
        <p:grpSpPr>
          <a:xfrm>
            <a:off x="12825346" y="5744922"/>
            <a:ext cx="8245143" cy="5064783"/>
            <a:chOff x="1035746" y="3009572"/>
            <a:chExt cx="4662986" cy="2923286"/>
          </a:xfrm>
        </p:grpSpPr>
        <p:sp>
          <p:nvSpPr>
            <p:cNvPr id="169" name="object 45"/>
            <p:cNvSpPr/>
            <p:nvPr/>
          </p:nvSpPr>
          <p:spPr>
            <a:xfrm>
              <a:off x="2348982" y="3221136"/>
              <a:ext cx="3349750" cy="2426891"/>
            </a:xfrm>
            <a:prstGeom prst="rect">
              <a:avLst/>
            </a:prstGeom>
            <a:blipFill>
              <a:blip r:embed="rId7" cstate="print"/>
              <a:stretch>
                <a:fillRect/>
              </a:stretch>
            </a:blipFill>
          </p:spPr>
          <p:txBody>
            <a:bodyPr wrap="square" lIns="0" tIns="0" rIns="0" bIns="0" rtlCol="0"/>
            <a:lstStyle/>
            <a:p>
              <a:endParaRPr sz="3320" dirty="0"/>
            </a:p>
          </p:txBody>
        </p:sp>
        <p:sp>
          <p:nvSpPr>
            <p:cNvPr id="170" name="object 46"/>
            <p:cNvSpPr/>
            <p:nvPr/>
          </p:nvSpPr>
          <p:spPr>
            <a:xfrm>
              <a:off x="4589340" y="5828681"/>
              <a:ext cx="28035" cy="30734"/>
            </a:xfrm>
            <a:custGeom>
              <a:avLst/>
              <a:gdLst/>
              <a:ahLst/>
              <a:cxnLst/>
              <a:rect l="l" t="t" r="r" b="b"/>
              <a:pathLst>
                <a:path w="26035" h="26035">
                  <a:moveTo>
                    <a:pt x="10340" y="0"/>
                  </a:moveTo>
                  <a:lnTo>
                    <a:pt x="0" y="0"/>
                  </a:lnTo>
                  <a:lnTo>
                    <a:pt x="0" y="25850"/>
                  </a:lnTo>
                  <a:lnTo>
                    <a:pt x="25850" y="25850"/>
                  </a:lnTo>
                  <a:lnTo>
                    <a:pt x="10340" y="0"/>
                  </a:lnTo>
                  <a:close/>
                </a:path>
              </a:pathLst>
            </a:custGeom>
            <a:solidFill>
              <a:srgbClr val="4285F4"/>
            </a:solidFill>
          </p:spPr>
          <p:txBody>
            <a:bodyPr wrap="square" lIns="0" tIns="0" rIns="0" bIns="0" rtlCol="0"/>
            <a:lstStyle/>
            <a:p>
              <a:endParaRPr sz="3320" dirty="0"/>
            </a:p>
          </p:txBody>
        </p:sp>
        <p:sp>
          <p:nvSpPr>
            <p:cNvPr id="171" name="object 47"/>
            <p:cNvSpPr/>
            <p:nvPr/>
          </p:nvSpPr>
          <p:spPr>
            <a:xfrm>
              <a:off x="4488525" y="5884131"/>
              <a:ext cx="25301" cy="27737"/>
            </a:xfrm>
            <a:custGeom>
              <a:avLst/>
              <a:gdLst/>
              <a:ahLst/>
              <a:cxnLst/>
              <a:rect l="l" t="t" r="r" b="b"/>
              <a:pathLst>
                <a:path w="23495" h="23495">
                  <a:moveTo>
                    <a:pt x="5833" y="0"/>
                  </a:moveTo>
                  <a:lnTo>
                    <a:pt x="0" y="17501"/>
                  </a:lnTo>
                  <a:lnTo>
                    <a:pt x="23334" y="23336"/>
                  </a:lnTo>
                  <a:lnTo>
                    <a:pt x="23334" y="17501"/>
                  </a:lnTo>
                  <a:lnTo>
                    <a:pt x="5833" y="0"/>
                  </a:lnTo>
                  <a:close/>
                </a:path>
              </a:pathLst>
            </a:custGeom>
            <a:solidFill>
              <a:srgbClr val="4285F4"/>
            </a:solidFill>
          </p:spPr>
          <p:txBody>
            <a:bodyPr wrap="square" lIns="0" tIns="0" rIns="0" bIns="0" rtlCol="0"/>
            <a:lstStyle/>
            <a:p>
              <a:endParaRPr sz="3320" dirty="0"/>
            </a:p>
          </p:txBody>
        </p:sp>
        <p:sp>
          <p:nvSpPr>
            <p:cNvPr id="172" name="object 48"/>
            <p:cNvSpPr/>
            <p:nvPr/>
          </p:nvSpPr>
          <p:spPr>
            <a:xfrm>
              <a:off x="4383434" y="5884132"/>
              <a:ext cx="69066" cy="48726"/>
            </a:xfrm>
            <a:custGeom>
              <a:avLst/>
              <a:gdLst/>
              <a:ahLst/>
              <a:cxnLst/>
              <a:rect l="l" t="t" r="r" b="b"/>
              <a:pathLst>
                <a:path w="64135" h="41275">
                  <a:moveTo>
                    <a:pt x="0" y="5232"/>
                  </a:moveTo>
                  <a:lnTo>
                    <a:pt x="5327" y="20929"/>
                  </a:lnTo>
                  <a:lnTo>
                    <a:pt x="31967" y="40812"/>
                  </a:lnTo>
                  <a:lnTo>
                    <a:pt x="63934" y="20929"/>
                  </a:lnTo>
                  <a:lnTo>
                    <a:pt x="59938" y="15697"/>
                  </a:lnTo>
                  <a:lnTo>
                    <a:pt x="21310" y="15697"/>
                  </a:lnTo>
                  <a:lnTo>
                    <a:pt x="0" y="5232"/>
                  </a:lnTo>
                  <a:close/>
                </a:path>
                <a:path w="64135" h="41275">
                  <a:moveTo>
                    <a:pt x="47950" y="0"/>
                  </a:moveTo>
                  <a:lnTo>
                    <a:pt x="21310" y="15697"/>
                  </a:lnTo>
                  <a:lnTo>
                    <a:pt x="59938" y="15697"/>
                  </a:lnTo>
                  <a:lnTo>
                    <a:pt x="47950" y="0"/>
                  </a:lnTo>
                  <a:close/>
                </a:path>
              </a:pathLst>
            </a:custGeom>
            <a:solidFill>
              <a:srgbClr val="4285F4"/>
            </a:solidFill>
          </p:spPr>
          <p:txBody>
            <a:bodyPr wrap="square" lIns="0" tIns="0" rIns="0" bIns="0" rtlCol="0"/>
            <a:lstStyle/>
            <a:p>
              <a:endParaRPr sz="3320" dirty="0"/>
            </a:p>
          </p:txBody>
        </p:sp>
        <p:sp>
          <p:nvSpPr>
            <p:cNvPr id="173" name="object 49"/>
            <p:cNvSpPr/>
            <p:nvPr/>
          </p:nvSpPr>
          <p:spPr>
            <a:xfrm>
              <a:off x="4363416" y="5895099"/>
              <a:ext cx="29405" cy="32234"/>
            </a:xfrm>
            <a:custGeom>
              <a:avLst/>
              <a:gdLst/>
              <a:ahLst/>
              <a:cxnLst/>
              <a:rect l="l" t="t" r="r" b="b"/>
              <a:pathLst>
                <a:path w="27304" h="27304">
                  <a:moveTo>
                    <a:pt x="11162" y="0"/>
                  </a:moveTo>
                  <a:lnTo>
                    <a:pt x="0" y="26832"/>
                  </a:lnTo>
                  <a:lnTo>
                    <a:pt x="26789" y="26832"/>
                  </a:lnTo>
                  <a:lnTo>
                    <a:pt x="11162" y="0"/>
                  </a:lnTo>
                  <a:close/>
                </a:path>
              </a:pathLst>
            </a:custGeom>
            <a:solidFill>
              <a:srgbClr val="4285F4"/>
            </a:solidFill>
          </p:spPr>
          <p:txBody>
            <a:bodyPr wrap="square" lIns="0" tIns="0" rIns="0" bIns="0" rtlCol="0"/>
            <a:lstStyle/>
            <a:p>
              <a:endParaRPr sz="3320" dirty="0"/>
            </a:p>
          </p:txBody>
        </p:sp>
        <p:sp>
          <p:nvSpPr>
            <p:cNvPr id="174" name="object 62"/>
            <p:cNvSpPr/>
            <p:nvPr/>
          </p:nvSpPr>
          <p:spPr>
            <a:xfrm>
              <a:off x="1617459" y="3982754"/>
              <a:ext cx="1137065" cy="221471"/>
            </a:xfrm>
            <a:custGeom>
              <a:avLst/>
              <a:gdLst/>
              <a:ahLst/>
              <a:cxnLst/>
              <a:rect l="l" t="t" r="r" b="b"/>
              <a:pathLst>
                <a:path w="855980" h="162560">
                  <a:moveTo>
                    <a:pt x="0" y="0"/>
                  </a:moveTo>
                  <a:lnTo>
                    <a:pt x="855559" y="0"/>
                  </a:lnTo>
                  <a:lnTo>
                    <a:pt x="855559" y="162077"/>
                  </a:lnTo>
                </a:path>
              </a:pathLst>
            </a:custGeom>
            <a:ln w="9525">
              <a:solidFill>
                <a:srgbClr val="CCCCCC"/>
              </a:solidFill>
            </a:ln>
          </p:spPr>
          <p:txBody>
            <a:bodyPr wrap="square" lIns="0" tIns="0" rIns="0" bIns="0" rtlCol="0"/>
            <a:lstStyle/>
            <a:p>
              <a:endParaRPr sz="3320" dirty="0"/>
            </a:p>
          </p:txBody>
        </p:sp>
        <p:sp>
          <p:nvSpPr>
            <p:cNvPr id="175" name="object 63"/>
            <p:cNvSpPr/>
            <p:nvPr/>
          </p:nvSpPr>
          <p:spPr>
            <a:xfrm>
              <a:off x="1595422" y="4454040"/>
              <a:ext cx="1302883" cy="244791"/>
            </a:xfrm>
            <a:custGeom>
              <a:avLst/>
              <a:gdLst/>
              <a:ahLst/>
              <a:cxnLst/>
              <a:rect l="l" t="t" r="r" b="b"/>
              <a:pathLst>
                <a:path w="975360" h="292100">
                  <a:moveTo>
                    <a:pt x="0" y="0"/>
                  </a:moveTo>
                  <a:lnTo>
                    <a:pt x="974812" y="0"/>
                  </a:lnTo>
                  <a:lnTo>
                    <a:pt x="974812" y="291739"/>
                  </a:lnTo>
                </a:path>
              </a:pathLst>
            </a:custGeom>
            <a:ln w="9525">
              <a:solidFill>
                <a:srgbClr val="CCCCCC"/>
              </a:solidFill>
            </a:ln>
          </p:spPr>
          <p:txBody>
            <a:bodyPr wrap="square" lIns="0" tIns="0" rIns="0" bIns="0" rtlCol="0"/>
            <a:lstStyle/>
            <a:p>
              <a:endParaRPr sz="3320" dirty="0"/>
            </a:p>
          </p:txBody>
        </p:sp>
        <p:sp>
          <p:nvSpPr>
            <p:cNvPr id="176" name="object 64"/>
            <p:cNvSpPr/>
            <p:nvPr/>
          </p:nvSpPr>
          <p:spPr>
            <a:xfrm>
              <a:off x="1649434" y="4823642"/>
              <a:ext cx="1294478" cy="77178"/>
            </a:xfrm>
            <a:custGeom>
              <a:avLst/>
              <a:gdLst/>
              <a:ahLst/>
              <a:cxnLst/>
              <a:rect l="l" t="t" r="r" b="b"/>
              <a:pathLst>
                <a:path w="1016635" h="70485">
                  <a:moveTo>
                    <a:pt x="0" y="70248"/>
                  </a:moveTo>
                  <a:lnTo>
                    <a:pt x="1016325" y="70248"/>
                  </a:lnTo>
                  <a:lnTo>
                    <a:pt x="1016325" y="0"/>
                  </a:lnTo>
                </a:path>
              </a:pathLst>
            </a:custGeom>
            <a:ln w="9525">
              <a:solidFill>
                <a:srgbClr val="CCCCCC"/>
              </a:solidFill>
            </a:ln>
          </p:spPr>
          <p:txBody>
            <a:bodyPr wrap="square" lIns="0" tIns="0" rIns="0" bIns="0" rtlCol="0"/>
            <a:lstStyle/>
            <a:p>
              <a:endParaRPr sz="3320" dirty="0"/>
            </a:p>
          </p:txBody>
        </p:sp>
        <p:sp>
          <p:nvSpPr>
            <p:cNvPr id="177" name="object 65"/>
            <p:cNvSpPr/>
            <p:nvPr/>
          </p:nvSpPr>
          <p:spPr>
            <a:xfrm>
              <a:off x="1640855" y="5347740"/>
              <a:ext cx="1494460" cy="106223"/>
            </a:xfrm>
            <a:custGeom>
              <a:avLst/>
              <a:gdLst/>
              <a:ahLst/>
              <a:cxnLst/>
              <a:rect l="l" t="t" r="r" b="b"/>
              <a:pathLst>
                <a:path w="1263014" h="54610">
                  <a:moveTo>
                    <a:pt x="0" y="54026"/>
                  </a:moveTo>
                  <a:lnTo>
                    <a:pt x="1262728" y="54026"/>
                  </a:lnTo>
                  <a:lnTo>
                    <a:pt x="1262728" y="0"/>
                  </a:lnTo>
                </a:path>
              </a:pathLst>
            </a:custGeom>
            <a:ln w="9525">
              <a:solidFill>
                <a:srgbClr val="CCCCCC"/>
              </a:solidFill>
            </a:ln>
          </p:spPr>
          <p:txBody>
            <a:bodyPr wrap="square" lIns="0" tIns="0" rIns="0" bIns="0" rtlCol="0"/>
            <a:lstStyle/>
            <a:p>
              <a:endParaRPr sz="3320" dirty="0"/>
            </a:p>
          </p:txBody>
        </p:sp>
        <p:sp>
          <p:nvSpPr>
            <p:cNvPr id="178" name="object 66"/>
            <p:cNvSpPr/>
            <p:nvPr/>
          </p:nvSpPr>
          <p:spPr>
            <a:xfrm>
              <a:off x="1617460" y="3427918"/>
              <a:ext cx="1449863" cy="193565"/>
            </a:xfrm>
            <a:custGeom>
              <a:avLst/>
              <a:gdLst/>
              <a:ahLst/>
              <a:cxnLst/>
              <a:rect l="l" t="t" r="r" b="b"/>
              <a:pathLst>
                <a:path w="1190625" h="200025">
                  <a:moveTo>
                    <a:pt x="0" y="0"/>
                  </a:moveTo>
                  <a:lnTo>
                    <a:pt x="1190549" y="0"/>
                  </a:lnTo>
                  <a:lnTo>
                    <a:pt x="1190549" y="199881"/>
                  </a:lnTo>
                </a:path>
              </a:pathLst>
            </a:custGeom>
            <a:ln w="9525">
              <a:solidFill>
                <a:srgbClr val="CCCCCC"/>
              </a:solidFill>
            </a:ln>
          </p:spPr>
          <p:txBody>
            <a:bodyPr wrap="square" lIns="0" tIns="0" rIns="0" bIns="0" rtlCol="0"/>
            <a:lstStyle/>
            <a:p>
              <a:endParaRPr sz="3320" dirty="0"/>
            </a:p>
          </p:txBody>
        </p:sp>
        <p:sp>
          <p:nvSpPr>
            <p:cNvPr id="179" name="object 67"/>
            <p:cNvSpPr/>
            <p:nvPr/>
          </p:nvSpPr>
          <p:spPr>
            <a:xfrm>
              <a:off x="3958171" y="3445804"/>
              <a:ext cx="659204" cy="515033"/>
            </a:xfrm>
            <a:custGeom>
              <a:avLst/>
              <a:gdLst/>
              <a:ahLst/>
              <a:cxnLst/>
              <a:rect l="l" t="t" r="r" b="b"/>
              <a:pathLst>
                <a:path w="612139" h="454025">
                  <a:moveTo>
                    <a:pt x="612010" y="0"/>
                  </a:moveTo>
                  <a:lnTo>
                    <a:pt x="0" y="0"/>
                  </a:lnTo>
                  <a:lnTo>
                    <a:pt x="0" y="453817"/>
                  </a:lnTo>
                </a:path>
              </a:pathLst>
            </a:custGeom>
            <a:ln w="9525">
              <a:solidFill>
                <a:srgbClr val="CCCCCC"/>
              </a:solidFill>
            </a:ln>
          </p:spPr>
          <p:txBody>
            <a:bodyPr wrap="square" lIns="0" tIns="0" rIns="0" bIns="0" rtlCol="0"/>
            <a:lstStyle/>
            <a:p>
              <a:endParaRPr sz="3320" dirty="0"/>
            </a:p>
          </p:txBody>
        </p:sp>
        <p:sp>
          <p:nvSpPr>
            <p:cNvPr id="180" name="object 68"/>
            <p:cNvSpPr txBox="1"/>
            <p:nvPr/>
          </p:nvSpPr>
          <p:spPr>
            <a:xfrm>
              <a:off x="1626423" y="3570135"/>
              <a:ext cx="575900" cy="382380"/>
            </a:xfrm>
            <a:prstGeom prst="rect">
              <a:avLst/>
            </a:prstGeom>
          </p:spPr>
          <p:txBody>
            <a:bodyPr vert="horz" wrap="square" lIns="0" tIns="40141" rIns="0" bIns="0" rtlCol="0">
              <a:spAutoFit/>
            </a:bodyPr>
            <a:lstStyle/>
            <a:p>
              <a:pPr marL="40640">
                <a:spcBef>
                  <a:spcPts val="320"/>
                </a:spcBef>
              </a:pPr>
              <a:r>
                <a:rPr lang="zh-CN" altLang="en-US" sz="1895" b="1" dirty="0">
                  <a:solidFill>
                    <a:schemeClr val="tx1">
                      <a:lumMod val="50000"/>
                      <a:lumOff val="50000"/>
                    </a:schemeClr>
                  </a:solidFill>
                  <a:latin typeface="Microsoft JhengHei" panose="020B0604030504040204" charset="-120"/>
                  <a:cs typeface="Microsoft JhengHei" panose="020B0604030504040204" charset="-120"/>
                </a:rPr>
                <a:t>泰国</a:t>
              </a:r>
              <a:endParaRPr lang="en-US" altLang="zh-CN" sz="1895" b="1" dirty="0">
                <a:solidFill>
                  <a:schemeClr val="tx1">
                    <a:lumMod val="50000"/>
                    <a:lumOff val="50000"/>
                  </a:schemeClr>
                </a:solidFill>
                <a:latin typeface="Microsoft JhengHei" panose="020B0604030504040204" charset="-120"/>
                <a:cs typeface="Microsoft JhengHei" panose="020B0604030504040204" charset="-120"/>
              </a:endParaRPr>
            </a:p>
            <a:p>
              <a:pPr marL="40640">
                <a:spcBef>
                  <a:spcPts val="320"/>
                </a:spcBef>
              </a:pPr>
              <a:r>
                <a:rPr lang="en-US" sz="1895" b="1" dirty="0">
                  <a:solidFill>
                    <a:srgbClr val="FFC000"/>
                  </a:solidFill>
                  <a:latin typeface="微软雅黑" panose="020B0503020204020204" pitchFamily="34" charset="-122"/>
                  <a:ea typeface="微软雅黑" panose="020B0503020204020204" pitchFamily="34" charset="-122"/>
                  <a:cs typeface="Microsoft JhengHei" panose="020B0604030504040204" charset="-120"/>
                </a:rPr>
                <a:t>70.01M</a:t>
              </a:r>
              <a:endParaRPr sz="1895" b="1" dirty="0">
                <a:solidFill>
                  <a:srgbClr val="FFC000"/>
                </a:solidFill>
                <a:latin typeface="微软雅黑" panose="020B0503020204020204" pitchFamily="34" charset="-122"/>
                <a:ea typeface="微软雅黑" panose="020B0503020204020204" pitchFamily="34" charset="-122"/>
                <a:cs typeface="Microsoft JhengHei" panose="020B0604030504040204" charset="-120"/>
              </a:endParaRPr>
            </a:p>
          </p:txBody>
        </p:sp>
        <p:sp>
          <p:nvSpPr>
            <p:cNvPr id="181" name="object 69"/>
            <p:cNvSpPr txBox="1"/>
            <p:nvPr/>
          </p:nvSpPr>
          <p:spPr>
            <a:xfrm>
              <a:off x="1579359" y="4077162"/>
              <a:ext cx="670028" cy="382380"/>
            </a:xfrm>
            <a:prstGeom prst="rect">
              <a:avLst/>
            </a:prstGeom>
          </p:spPr>
          <p:txBody>
            <a:bodyPr vert="horz" wrap="square" lIns="0" tIns="40141" rIns="0" bIns="0" rtlCol="0">
              <a:spAutoFit/>
            </a:bodyPr>
            <a:lstStyle/>
            <a:p>
              <a:pPr marL="40640">
                <a:spcBef>
                  <a:spcPts val="320"/>
                </a:spcBef>
              </a:pPr>
              <a:r>
                <a:rPr lang="zh-CN" altLang="en-US" sz="1895" b="1" dirty="0">
                  <a:solidFill>
                    <a:schemeClr val="tx1">
                      <a:lumMod val="50000"/>
                      <a:lumOff val="50000"/>
                    </a:schemeClr>
                  </a:solidFill>
                  <a:latin typeface="Microsoft JhengHei" panose="020B0604030504040204" charset="-120"/>
                  <a:cs typeface="Microsoft JhengHei" panose="020B0604030504040204" charset="-120"/>
                </a:rPr>
                <a:t>马来西亚</a:t>
              </a:r>
              <a:endParaRPr lang="en-US" altLang="zh-CN" sz="1895" b="1" dirty="0">
                <a:solidFill>
                  <a:schemeClr val="tx1">
                    <a:lumMod val="50000"/>
                    <a:lumOff val="50000"/>
                  </a:schemeClr>
                </a:solidFill>
                <a:latin typeface="Microsoft JhengHei" panose="020B0604030504040204" charset="-120"/>
                <a:cs typeface="Microsoft JhengHei" panose="020B0604030504040204" charset="-120"/>
              </a:endParaRPr>
            </a:p>
            <a:p>
              <a:pPr marL="40640">
                <a:spcBef>
                  <a:spcPts val="320"/>
                </a:spcBef>
              </a:pPr>
              <a:r>
                <a:rPr lang="en-US" altLang="zh-CN" sz="1895" b="1" dirty="0">
                  <a:solidFill>
                    <a:srgbClr val="FFC000"/>
                  </a:solidFill>
                  <a:latin typeface="微软雅黑" panose="020B0503020204020204" pitchFamily="34" charset="-122"/>
                  <a:ea typeface="微软雅黑" panose="020B0503020204020204" pitchFamily="34" charset="-122"/>
                  <a:cs typeface="Microsoft JhengHei" panose="020B0604030504040204" charset="-120"/>
                </a:rPr>
                <a:t>32.98M</a:t>
              </a:r>
            </a:p>
          </p:txBody>
        </p:sp>
        <p:sp>
          <p:nvSpPr>
            <p:cNvPr id="182" name="object 70"/>
            <p:cNvSpPr txBox="1"/>
            <p:nvPr/>
          </p:nvSpPr>
          <p:spPr>
            <a:xfrm>
              <a:off x="1626423" y="4516201"/>
              <a:ext cx="670028" cy="382380"/>
            </a:xfrm>
            <a:prstGeom prst="rect">
              <a:avLst/>
            </a:prstGeom>
          </p:spPr>
          <p:txBody>
            <a:bodyPr vert="horz" wrap="square" lIns="0" tIns="40141" rIns="0" bIns="0" rtlCol="0">
              <a:spAutoFit/>
            </a:bodyPr>
            <a:lstStyle/>
            <a:p>
              <a:pPr marL="40640">
                <a:spcBef>
                  <a:spcPts val="320"/>
                </a:spcBef>
              </a:pPr>
              <a:r>
                <a:rPr sz="1895" b="1" dirty="0" err="1">
                  <a:solidFill>
                    <a:schemeClr val="tx1">
                      <a:lumMod val="50000"/>
                      <a:lumOff val="50000"/>
                    </a:schemeClr>
                  </a:solidFill>
                  <a:latin typeface="微软雅黑" panose="020B0503020204020204" pitchFamily="34" charset="-122"/>
                  <a:ea typeface="微软雅黑" panose="020B0503020204020204" pitchFamily="34" charset="-122"/>
                  <a:cs typeface="Microsoft JhengHei" panose="020B0604030504040204" charset="-120"/>
                </a:rPr>
                <a:t>新加坡</a:t>
              </a:r>
              <a:endParaRPr lang="en-US" sz="1895" b="1" dirty="0">
                <a:solidFill>
                  <a:schemeClr val="tx1">
                    <a:lumMod val="50000"/>
                    <a:lumOff val="50000"/>
                  </a:schemeClr>
                </a:solidFill>
                <a:latin typeface="微软雅黑" panose="020B0503020204020204" pitchFamily="34" charset="-122"/>
                <a:ea typeface="微软雅黑" panose="020B0503020204020204" pitchFamily="34" charset="-122"/>
                <a:cs typeface="Microsoft JhengHei" panose="020B0604030504040204" charset="-120"/>
              </a:endParaRPr>
            </a:p>
            <a:p>
              <a:pPr marL="40640">
                <a:spcBef>
                  <a:spcPts val="320"/>
                </a:spcBef>
              </a:pPr>
              <a:r>
                <a:rPr lang="en-US" sz="1895" b="1" dirty="0">
                  <a:solidFill>
                    <a:srgbClr val="FFC000"/>
                  </a:solidFill>
                  <a:latin typeface="微软雅黑" panose="020B0503020204020204" pitchFamily="34" charset="-122"/>
                  <a:ea typeface="微软雅黑" panose="020B0503020204020204" pitchFamily="34" charset="-122"/>
                  <a:cs typeface="Microsoft JhengHei" panose="020B0604030504040204" charset="-120"/>
                </a:rPr>
                <a:t>5.92M</a:t>
              </a:r>
              <a:endParaRPr sz="2370" b="1" dirty="0">
                <a:solidFill>
                  <a:srgbClr val="FFC000"/>
                </a:solidFill>
                <a:latin typeface="微软雅黑" panose="020B0503020204020204" pitchFamily="34" charset="-122"/>
                <a:ea typeface="微软雅黑" panose="020B0503020204020204" pitchFamily="34" charset="-122"/>
                <a:cs typeface="Times New Roman" panose="02020603050405020304"/>
              </a:endParaRPr>
            </a:p>
          </p:txBody>
        </p:sp>
        <p:sp>
          <p:nvSpPr>
            <p:cNvPr id="183" name="object 71"/>
            <p:cNvSpPr txBox="1"/>
            <p:nvPr/>
          </p:nvSpPr>
          <p:spPr>
            <a:xfrm>
              <a:off x="3806680" y="3027827"/>
              <a:ext cx="631096" cy="382380"/>
            </a:xfrm>
            <a:prstGeom prst="rect">
              <a:avLst/>
            </a:prstGeom>
          </p:spPr>
          <p:txBody>
            <a:bodyPr vert="horz" wrap="square" lIns="0" tIns="40141" rIns="0" bIns="0" rtlCol="0">
              <a:spAutoFit/>
            </a:bodyPr>
            <a:lstStyle/>
            <a:p>
              <a:pPr marL="40640">
                <a:spcBef>
                  <a:spcPts val="320"/>
                </a:spcBef>
              </a:pPr>
              <a:r>
                <a:rPr lang="zh-CN" altLang="en-US" sz="1895" b="1" dirty="0">
                  <a:solidFill>
                    <a:schemeClr val="tx1">
                      <a:lumMod val="50000"/>
                      <a:lumOff val="50000"/>
                    </a:schemeClr>
                  </a:solidFill>
                  <a:latin typeface="Microsoft JhengHei" panose="020B0604030504040204" charset="-120"/>
                  <a:cs typeface="Microsoft JhengHei" panose="020B0604030504040204" charset="-120"/>
                </a:rPr>
                <a:t>菲律宾</a:t>
              </a:r>
              <a:endParaRPr lang="en-US" altLang="zh-CN" sz="1895" b="1" dirty="0">
                <a:solidFill>
                  <a:schemeClr val="tx1">
                    <a:lumMod val="50000"/>
                    <a:lumOff val="50000"/>
                  </a:schemeClr>
                </a:solidFill>
                <a:latin typeface="Microsoft JhengHei" panose="020B0604030504040204" charset="-120"/>
                <a:cs typeface="Microsoft JhengHei" panose="020B0604030504040204" charset="-120"/>
              </a:endParaRPr>
            </a:p>
            <a:p>
              <a:pPr marL="40640">
                <a:spcBef>
                  <a:spcPts val="320"/>
                </a:spcBef>
              </a:pPr>
              <a:r>
                <a:rPr lang="en-US" sz="1895" b="1" dirty="0">
                  <a:solidFill>
                    <a:srgbClr val="FFC000"/>
                  </a:solidFill>
                  <a:latin typeface="微软雅黑" panose="020B0503020204020204" pitchFamily="34" charset="-122"/>
                  <a:ea typeface="微软雅黑" panose="020B0503020204020204" pitchFamily="34" charset="-122"/>
                  <a:cs typeface="Microsoft JhengHei" panose="020B0604030504040204" charset="-120"/>
                </a:rPr>
                <a:t>111.8M</a:t>
              </a:r>
              <a:endParaRPr sz="1895" b="1" dirty="0">
                <a:solidFill>
                  <a:srgbClr val="FFC000"/>
                </a:solidFill>
                <a:latin typeface="微软雅黑" panose="020B0503020204020204" pitchFamily="34" charset="-122"/>
                <a:ea typeface="微软雅黑" panose="020B0503020204020204" pitchFamily="34" charset="-122"/>
                <a:cs typeface="Microsoft JhengHei" panose="020B0604030504040204" charset="-120"/>
              </a:endParaRPr>
            </a:p>
          </p:txBody>
        </p:sp>
        <p:sp>
          <p:nvSpPr>
            <p:cNvPr id="184" name="object 72"/>
            <p:cNvSpPr txBox="1"/>
            <p:nvPr/>
          </p:nvSpPr>
          <p:spPr>
            <a:xfrm>
              <a:off x="1627037" y="3057859"/>
              <a:ext cx="664538" cy="360175"/>
            </a:xfrm>
            <a:prstGeom prst="rect">
              <a:avLst/>
            </a:prstGeom>
          </p:spPr>
          <p:txBody>
            <a:bodyPr vert="horz" wrap="square" lIns="0" tIns="40141" rIns="0" bIns="0" rtlCol="0">
              <a:spAutoFit/>
            </a:bodyPr>
            <a:lstStyle/>
            <a:p>
              <a:pPr marL="40640">
                <a:spcBef>
                  <a:spcPts val="320"/>
                </a:spcBef>
              </a:pPr>
              <a:r>
                <a:rPr lang="zh-CN" altLang="en-US" sz="1895" b="1" dirty="0">
                  <a:solidFill>
                    <a:schemeClr val="tx1">
                      <a:lumMod val="50000"/>
                      <a:lumOff val="50000"/>
                    </a:schemeClr>
                  </a:solidFill>
                  <a:latin typeface="微软雅黑" panose="020B0503020204020204" pitchFamily="34" charset="-122"/>
                  <a:ea typeface="微软雅黑" panose="020B0503020204020204" pitchFamily="34" charset="-122"/>
                  <a:cs typeface="Microsoft JhengHei" panose="020B0604030504040204" charset="-120"/>
                </a:rPr>
                <a:t>越南</a:t>
              </a:r>
              <a:r>
                <a:rPr lang="zh-CN" altLang="en-US" sz="1895" dirty="0">
                  <a:solidFill>
                    <a:schemeClr val="tx1">
                      <a:lumMod val="50000"/>
                      <a:lumOff val="50000"/>
                    </a:schemeClr>
                  </a:solidFill>
                  <a:latin typeface="微软雅黑" panose="020B0503020204020204" pitchFamily="34" charset="-122"/>
                  <a:ea typeface="微软雅黑" panose="020B0503020204020204" pitchFamily="34" charset="-122"/>
                  <a:cs typeface="Microsoft JhengHei" panose="020B0604030504040204" charset="-120"/>
                </a:rPr>
                <a:t> </a:t>
              </a:r>
              <a:r>
                <a:rPr lang="en-US" altLang="zh-CN" sz="1895" b="1" dirty="0">
                  <a:solidFill>
                    <a:srgbClr val="FFC000"/>
                  </a:solidFill>
                  <a:latin typeface="微软雅黑" panose="020B0503020204020204" pitchFamily="34" charset="-122"/>
                  <a:ea typeface="微软雅黑" panose="020B0503020204020204" pitchFamily="34" charset="-122"/>
                  <a:cs typeface="Microsoft JhengHei" panose="020B0604030504040204" charset="-120"/>
                </a:rPr>
                <a:t>98.56M</a:t>
              </a:r>
              <a:endParaRPr sz="1895" b="1" dirty="0">
                <a:solidFill>
                  <a:srgbClr val="FFC000"/>
                </a:solidFill>
                <a:latin typeface="微软雅黑" panose="020B0503020204020204" pitchFamily="34" charset="-122"/>
                <a:ea typeface="微软雅黑" panose="020B0503020204020204" pitchFamily="34" charset="-122"/>
                <a:cs typeface="Microsoft JhengHei" panose="020B0604030504040204" charset="-120"/>
              </a:endParaRPr>
            </a:p>
          </p:txBody>
        </p:sp>
        <p:sp>
          <p:nvSpPr>
            <p:cNvPr id="185" name="object 70"/>
            <p:cNvSpPr txBox="1"/>
            <p:nvPr/>
          </p:nvSpPr>
          <p:spPr>
            <a:xfrm>
              <a:off x="1645646" y="5059747"/>
              <a:ext cx="680449" cy="571939"/>
            </a:xfrm>
            <a:prstGeom prst="rect">
              <a:avLst/>
            </a:prstGeom>
          </p:spPr>
          <p:txBody>
            <a:bodyPr vert="horz" wrap="square" lIns="0" tIns="40141" rIns="0" bIns="0" rtlCol="0">
              <a:spAutoFit/>
            </a:bodyPr>
            <a:lstStyle/>
            <a:p>
              <a:pPr marL="40640">
                <a:spcBef>
                  <a:spcPts val="320"/>
                </a:spcBef>
              </a:pPr>
              <a:r>
                <a:rPr lang="zh-CN" altLang="en-US" sz="1895" b="1" dirty="0">
                  <a:solidFill>
                    <a:schemeClr val="tx1">
                      <a:lumMod val="50000"/>
                      <a:lumOff val="50000"/>
                    </a:schemeClr>
                  </a:solidFill>
                  <a:latin typeface="微软雅黑" panose="020B0503020204020204" pitchFamily="34" charset="-122"/>
                  <a:ea typeface="微软雅黑" panose="020B0503020204020204" pitchFamily="34" charset="-122"/>
                  <a:cs typeface="Microsoft JhengHei" panose="020B0604030504040204" charset="-120"/>
                </a:rPr>
                <a:t>印尼</a:t>
              </a:r>
              <a:endParaRPr lang="en-US" altLang="zh-CN" sz="1895" b="1" dirty="0">
                <a:solidFill>
                  <a:schemeClr val="tx1">
                    <a:lumMod val="50000"/>
                    <a:lumOff val="50000"/>
                  </a:schemeClr>
                </a:solidFill>
                <a:latin typeface="微软雅黑" panose="020B0503020204020204" pitchFamily="34" charset="-122"/>
                <a:ea typeface="微软雅黑" panose="020B0503020204020204" pitchFamily="34" charset="-122"/>
                <a:cs typeface="Microsoft JhengHei" panose="020B0604030504040204" charset="-120"/>
              </a:endParaRPr>
            </a:p>
            <a:p>
              <a:pPr marL="40640">
                <a:spcBef>
                  <a:spcPts val="320"/>
                </a:spcBef>
              </a:pPr>
              <a:r>
                <a:rPr lang="en-US" sz="1895" b="1" dirty="0">
                  <a:solidFill>
                    <a:srgbClr val="FFC000"/>
                  </a:solidFill>
                  <a:latin typeface="微软雅黑" panose="020B0503020204020204" pitchFamily="34" charset="-122"/>
                  <a:ea typeface="微软雅黑" panose="020B0503020204020204" pitchFamily="34" charset="-122"/>
                  <a:cs typeface="Microsoft JhengHei" panose="020B0604030504040204" charset="-120"/>
                </a:rPr>
                <a:t>277.7M</a:t>
              </a:r>
              <a:endParaRPr sz="1895" b="1" dirty="0">
                <a:solidFill>
                  <a:srgbClr val="FFC000"/>
                </a:solidFill>
                <a:latin typeface="微软雅黑" panose="020B0503020204020204" pitchFamily="34" charset="-122"/>
                <a:ea typeface="微软雅黑" panose="020B0503020204020204" pitchFamily="34" charset="-122"/>
                <a:cs typeface="Microsoft JhengHei" panose="020B0604030504040204" charset="-120"/>
              </a:endParaRPr>
            </a:p>
            <a:p>
              <a:pPr>
                <a:lnSpc>
                  <a:spcPct val="100000"/>
                </a:lnSpc>
              </a:pPr>
              <a:endParaRPr sz="2135" dirty="0">
                <a:latin typeface="微软雅黑" panose="020B0503020204020204" pitchFamily="34" charset="-122"/>
                <a:ea typeface="微软雅黑" panose="020B0503020204020204" pitchFamily="34" charset="-122"/>
                <a:cs typeface="Times New Roman" panose="02020603050405020304"/>
              </a:endParaRPr>
            </a:p>
          </p:txBody>
        </p:sp>
        <p:pic>
          <p:nvPicPr>
            <p:cNvPr id="186" name="图片 185"/>
            <p:cNvPicPr>
              <a:picLocks noChangeAspect="1"/>
            </p:cNvPicPr>
            <p:nvPr/>
          </p:nvPicPr>
          <p:blipFill>
            <a:blip r:embed="rId8" cstate="print"/>
            <a:stretch>
              <a:fillRect/>
            </a:stretch>
          </p:blipFill>
          <p:spPr>
            <a:xfrm>
              <a:off x="1057258" y="5013297"/>
              <a:ext cx="397895" cy="377538"/>
            </a:xfrm>
            <a:prstGeom prst="ellipse">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pic>
          <p:nvPicPr>
            <p:cNvPr id="187" name="图片 186"/>
            <p:cNvPicPr>
              <a:picLocks noChangeAspect="1"/>
            </p:cNvPicPr>
            <p:nvPr/>
          </p:nvPicPr>
          <p:blipFill rotWithShape="1">
            <a:blip r:embed="rId9" cstate="screen"/>
            <a:srcRect b="-1005"/>
            <a:stretch>
              <a:fillRect/>
            </a:stretch>
          </p:blipFill>
          <p:spPr>
            <a:xfrm>
              <a:off x="1066831" y="4522990"/>
              <a:ext cx="373776" cy="381873"/>
            </a:xfrm>
            <a:prstGeom prst="ellipse">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pic>
          <p:nvPicPr>
            <p:cNvPr id="188" name="图片 187"/>
            <p:cNvPicPr>
              <a:picLocks noChangeAspect="1"/>
            </p:cNvPicPr>
            <p:nvPr/>
          </p:nvPicPr>
          <p:blipFill>
            <a:blip r:embed="rId10" cstate="print"/>
            <a:stretch>
              <a:fillRect/>
            </a:stretch>
          </p:blipFill>
          <p:spPr>
            <a:xfrm>
              <a:off x="1058715" y="3009572"/>
              <a:ext cx="400034" cy="404988"/>
            </a:xfrm>
            <a:prstGeom prst="ellipse">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pic>
          <p:nvPicPr>
            <p:cNvPr id="189" name="图片 188"/>
            <p:cNvPicPr>
              <a:picLocks noChangeAspect="1"/>
            </p:cNvPicPr>
            <p:nvPr/>
          </p:nvPicPr>
          <p:blipFill>
            <a:blip r:embed="rId11" cstate="print"/>
            <a:stretch>
              <a:fillRect/>
            </a:stretch>
          </p:blipFill>
          <p:spPr>
            <a:xfrm>
              <a:off x="1046157" y="4038897"/>
              <a:ext cx="405991" cy="393603"/>
            </a:xfrm>
            <a:prstGeom prst="ellipse">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pic>
          <p:nvPicPr>
            <p:cNvPr id="190" name="图片 189"/>
            <p:cNvPicPr>
              <a:picLocks noChangeAspect="1"/>
            </p:cNvPicPr>
            <p:nvPr/>
          </p:nvPicPr>
          <p:blipFill>
            <a:blip r:embed="rId12" cstate="print"/>
            <a:stretch>
              <a:fillRect/>
            </a:stretch>
          </p:blipFill>
          <p:spPr>
            <a:xfrm>
              <a:off x="1035746" y="3520554"/>
              <a:ext cx="405078" cy="389693"/>
            </a:xfrm>
            <a:prstGeom prst="ellipse">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pic>
          <p:nvPicPr>
            <p:cNvPr id="191" name="图片 190"/>
            <p:cNvPicPr>
              <a:picLocks noChangeAspect="1"/>
            </p:cNvPicPr>
            <p:nvPr/>
          </p:nvPicPr>
          <p:blipFill rotWithShape="1">
            <a:blip r:embed="rId13" cstate="screen"/>
            <a:srcRect/>
            <a:stretch>
              <a:fillRect/>
            </a:stretch>
          </p:blipFill>
          <p:spPr>
            <a:xfrm>
              <a:off x="4501566" y="3041234"/>
              <a:ext cx="374958" cy="393603"/>
            </a:xfrm>
            <a:prstGeom prst="ellipse">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grpSp>
      <p:sp>
        <p:nvSpPr>
          <p:cNvPr id="8" name="椭圆 7"/>
          <p:cNvSpPr/>
          <p:nvPr/>
        </p:nvSpPr>
        <p:spPr>
          <a:xfrm>
            <a:off x="11600402" y="4809538"/>
            <a:ext cx="9803835" cy="6215668"/>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p>
        </p:txBody>
      </p:sp>
      <p:sp>
        <p:nvSpPr>
          <p:cNvPr id="196" name="文本框 195"/>
          <p:cNvSpPr txBox="1"/>
          <p:nvPr/>
        </p:nvSpPr>
        <p:spPr>
          <a:xfrm>
            <a:off x="7271533" y="14863552"/>
            <a:ext cx="2166417" cy="357304"/>
          </a:xfrm>
          <a:prstGeom prst="rect">
            <a:avLst/>
          </a:prstGeom>
          <a:noFill/>
        </p:spPr>
        <p:txBody>
          <a:bodyPr vert="horz" wrap="square" lIns="0" tIns="28601" rIns="0" bIns="0" rtlCol="0">
            <a:spAutoFit/>
          </a:bodyPr>
          <a:lstStyle/>
          <a:p>
            <a:pPr marL="29845" algn="ctr">
              <a:spcBef>
                <a:spcPts val="225"/>
              </a:spcBef>
            </a:pPr>
            <a:r>
              <a:rPr lang="zh-CN" altLang="en-US" sz="2135" spc="-24" dirty="0">
                <a:solidFill>
                  <a:schemeClr val="tx1">
                    <a:lumMod val="75000"/>
                    <a:lumOff val="25000"/>
                  </a:schemeClr>
                </a:solidFill>
                <a:latin typeface="微软雅黑" panose="020B0503020204020204" pitchFamily="34" charset="-122"/>
                <a:ea typeface="微软雅黑" panose="020B0503020204020204" pitchFamily="34" charset="-122"/>
                <a:cs typeface="Droid Sans Fallback"/>
              </a:rPr>
              <a:t>家居生活</a:t>
            </a:r>
          </a:p>
        </p:txBody>
      </p:sp>
      <p:sp>
        <p:nvSpPr>
          <p:cNvPr id="197" name="文本框 196"/>
          <p:cNvSpPr txBox="1"/>
          <p:nvPr/>
        </p:nvSpPr>
        <p:spPr>
          <a:xfrm>
            <a:off x="5535094" y="13481907"/>
            <a:ext cx="1747487" cy="357304"/>
          </a:xfrm>
          <a:prstGeom prst="rect">
            <a:avLst/>
          </a:prstGeom>
          <a:noFill/>
        </p:spPr>
        <p:txBody>
          <a:bodyPr vert="horz" wrap="square" lIns="0" tIns="28601" rIns="0" bIns="0" rtlCol="0">
            <a:spAutoFit/>
          </a:bodyPr>
          <a:lstStyle/>
          <a:p>
            <a:pPr marL="29845" algn="ctr">
              <a:spcBef>
                <a:spcPts val="225"/>
              </a:spcBef>
            </a:pPr>
            <a:r>
              <a:rPr lang="zh-CN" altLang="en-US" sz="2135" spc="-24" dirty="0">
                <a:solidFill>
                  <a:schemeClr val="tx1">
                    <a:lumMod val="75000"/>
                    <a:lumOff val="25000"/>
                  </a:schemeClr>
                </a:solidFill>
                <a:latin typeface="微软雅黑" panose="020B0503020204020204" pitchFamily="34" charset="-122"/>
                <a:ea typeface="微软雅黑" panose="020B0503020204020204" pitchFamily="34" charset="-122"/>
                <a:cs typeface="Droid Sans Fallback"/>
              </a:rPr>
              <a:t>女装</a:t>
            </a:r>
            <a:endParaRPr lang="en-US" altLang="zh-CN" sz="2135" spc="-24" dirty="0">
              <a:solidFill>
                <a:schemeClr val="tx1">
                  <a:lumMod val="75000"/>
                  <a:lumOff val="25000"/>
                </a:schemeClr>
              </a:solidFill>
              <a:latin typeface="微软雅黑" panose="020B0503020204020204" pitchFamily="34" charset="-122"/>
              <a:ea typeface="微软雅黑" panose="020B0503020204020204" pitchFamily="34" charset="-122"/>
              <a:cs typeface="Droid Sans Fallback"/>
            </a:endParaRPr>
          </a:p>
        </p:txBody>
      </p:sp>
      <p:sp>
        <p:nvSpPr>
          <p:cNvPr id="198" name="文本框 197"/>
          <p:cNvSpPr txBox="1"/>
          <p:nvPr/>
        </p:nvSpPr>
        <p:spPr>
          <a:xfrm>
            <a:off x="9299081" y="14867350"/>
            <a:ext cx="1747487" cy="320627"/>
          </a:xfrm>
          <a:prstGeom prst="rect">
            <a:avLst/>
          </a:prstGeom>
          <a:noFill/>
        </p:spPr>
        <p:txBody>
          <a:bodyPr vert="horz" wrap="square" lIns="0" tIns="28601" rIns="0" bIns="0" rtlCol="0">
            <a:spAutoFit/>
          </a:bodyPr>
          <a:lstStyle/>
          <a:p>
            <a:pPr marL="29845" algn="ctr">
              <a:spcBef>
                <a:spcPts val="225"/>
              </a:spcBef>
            </a:pPr>
            <a:r>
              <a:rPr lang="zh-CN" altLang="en-US" sz="1895" spc="-24" dirty="0">
                <a:solidFill>
                  <a:schemeClr val="tx1">
                    <a:lumMod val="75000"/>
                    <a:lumOff val="25000"/>
                  </a:schemeClr>
                </a:solidFill>
                <a:latin typeface="微软雅黑" panose="020B0503020204020204" pitchFamily="34" charset="-122"/>
                <a:ea typeface="微软雅黑" panose="020B0503020204020204" pitchFamily="34" charset="-122"/>
                <a:cs typeface="Droid Sans Fallback"/>
              </a:rPr>
              <a:t>母婴用品</a:t>
            </a:r>
            <a:endParaRPr lang="en-US" altLang="zh-CN" sz="1895" spc="-24" dirty="0">
              <a:solidFill>
                <a:schemeClr val="tx1">
                  <a:lumMod val="75000"/>
                  <a:lumOff val="25000"/>
                </a:schemeClr>
              </a:solidFill>
              <a:latin typeface="微软雅黑" panose="020B0503020204020204" pitchFamily="34" charset="-122"/>
              <a:ea typeface="微软雅黑" panose="020B0503020204020204" pitchFamily="34" charset="-122"/>
              <a:cs typeface="Droid Sans Fallback"/>
            </a:endParaRPr>
          </a:p>
        </p:txBody>
      </p:sp>
      <p:sp>
        <p:nvSpPr>
          <p:cNvPr id="56" name="object 43"/>
          <p:cNvSpPr txBox="1"/>
          <p:nvPr/>
        </p:nvSpPr>
        <p:spPr>
          <a:xfrm>
            <a:off x="12051178" y="11304233"/>
            <a:ext cx="8947216" cy="541182"/>
          </a:xfrm>
          <a:prstGeom prst="rect">
            <a:avLst/>
          </a:prstGeom>
        </p:spPr>
        <p:txBody>
          <a:bodyPr vert="horz" wrap="square" lIns="0" tIns="30107" rIns="0" bIns="0" rtlCol="0">
            <a:spAutoFit/>
          </a:bodyPr>
          <a:lstStyle/>
          <a:p>
            <a:pPr marL="29845" algn="ctr">
              <a:spcBef>
                <a:spcPts val="235"/>
              </a:spcBef>
            </a:pPr>
            <a:r>
              <a:rPr lang="zh-CN" altLang="en-US" sz="3320" b="1" dirty="0">
                <a:solidFill>
                  <a:srgbClr val="4472C5"/>
                </a:solidFill>
                <a:latin typeface="微软雅黑" panose="020B0503020204020204" pitchFamily="34" charset="-122"/>
                <a:ea typeface="微软雅黑" panose="020B0503020204020204" pitchFamily="34" charset="-122"/>
                <a:cs typeface="Arial" panose="020B0604020202020204"/>
              </a:rPr>
              <a:t>市场洞察</a:t>
            </a:r>
            <a:endParaRPr sz="3320" dirty="0">
              <a:solidFill>
                <a:srgbClr val="4472C5"/>
              </a:solidFill>
              <a:latin typeface="微软雅黑" panose="020B0503020204020204" pitchFamily="34" charset="-122"/>
              <a:ea typeface="微软雅黑" panose="020B0503020204020204" pitchFamily="34" charset="-122"/>
              <a:cs typeface="Arial" panose="020B0604020202020204"/>
            </a:endParaRPr>
          </a:p>
        </p:txBody>
      </p:sp>
      <p:sp>
        <p:nvSpPr>
          <p:cNvPr id="67" name="object 111"/>
          <p:cNvSpPr/>
          <p:nvPr/>
        </p:nvSpPr>
        <p:spPr>
          <a:xfrm>
            <a:off x="25757442" y="14275801"/>
            <a:ext cx="709007" cy="702137"/>
          </a:xfrm>
          <a:prstGeom prst="rect">
            <a:avLst/>
          </a:prstGeom>
          <a:blipFill>
            <a:blip r:embed="rId14" cstate="print"/>
            <a:stretch>
              <a:fillRect/>
            </a:stretch>
          </a:blipFill>
        </p:spPr>
        <p:txBody>
          <a:bodyPr wrap="square" lIns="0" tIns="0" rIns="0" bIns="0" rtlCol="0"/>
          <a:lstStyle/>
          <a:p>
            <a:endParaRPr sz="5690" dirty="0"/>
          </a:p>
        </p:txBody>
      </p:sp>
      <p:pic>
        <p:nvPicPr>
          <p:cNvPr id="68" name="图片 67"/>
          <p:cNvPicPr>
            <a:picLocks noChangeAspect="1"/>
          </p:cNvPicPr>
          <p:nvPr/>
        </p:nvPicPr>
        <p:blipFill>
          <a:blip r:embed="rId15"/>
          <a:stretch>
            <a:fillRect/>
          </a:stretch>
        </p:blipFill>
        <p:spPr>
          <a:xfrm>
            <a:off x="23071376" y="14288383"/>
            <a:ext cx="843773" cy="684511"/>
          </a:xfrm>
          <a:prstGeom prst="rect">
            <a:avLst/>
          </a:prstGeom>
        </p:spPr>
      </p:pic>
      <p:pic>
        <p:nvPicPr>
          <p:cNvPr id="69" name="图片 68"/>
          <p:cNvPicPr>
            <a:picLocks noChangeAspect="1"/>
          </p:cNvPicPr>
          <p:nvPr/>
        </p:nvPicPr>
        <p:blipFill>
          <a:blip r:embed="rId16"/>
          <a:stretch>
            <a:fillRect/>
          </a:stretch>
        </p:blipFill>
        <p:spPr>
          <a:xfrm>
            <a:off x="24436070" y="14277286"/>
            <a:ext cx="786973" cy="671113"/>
          </a:xfrm>
          <a:prstGeom prst="rect">
            <a:avLst/>
          </a:prstGeom>
        </p:spPr>
      </p:pic>
      <p:pic>
        <p:nvPicPr>
          <p:cNvPr id="70" name="图片 69"/>
          <p:cNvPicPr>
            <a:picLocks noChangeAspect="1"/>
          </p:cNvPicPr>
          <p:nvPr/>
        </p:nvPicPr>
        <p:blipFill>
          <a:blip r:embed="rId17"/>
          <a:stretch>
            <a:fillRect/>
          </a:stretch>
        </p:blipFill>
        <p:spPr>
          <a:xfrm>
            <a:off x="21766458" y="14277287"/>
            <a:ext cx="826133" cy="688560"/>
          </a:xfrm>
          <a:prstGeom prst="rect">
            <a:avLst/>
          </a:prstGeom>
        </p:spPr>
      </p:pic>
      <p:pic>
        <p:nvPicPr>
          <p:cNvPr id="71" name="图片 70"/>
          <p:cNvPicPr>
            <a:picLocks noChangeAspect="1"/>
          </p:cNvPicPr>
          <p:nvPr/>
        </p:nvPicPr>
        <p:blipFill>
          <a:blip r:embed="rId18"/>
          <a:stretch>
            <a:fillRect/>
          </a:stretch>
        </p:blipFill>
        <p:spPr>
          <a:xfrm>
            <a:off x="26883176" y="14288384"/>
            <a:ext cx="709009" cy="702137"/>
          </a:xfrm>
          <a:prstGeom prst="rect">
            <a:avLst/>
          </a:prstGeom>
        </p:spPr>
      </p:pic>
      <p:sp>
        <p:nvSpPr>
          <p:cNvPr id="63" name="文本框 62"/>
          <p:cNvSpPr txBox="1"/>
          <p:nvPr/>
        </p:nvSpPr>
        <p:spPr>
          <a:xfrm>
            <a:off x="7428136" y="13478492"/>
            <a:ext cx="1747487" cy="357304"/>
          </a:xfrm>
          <a:prstGeom prst="rect">
            <a:avLst/>
          </a:prstGeom>
          <a:noFill/>
        </p:spPr>
        <p:txBody>
          <a:bodyPr vert="horz" wrap="square" lIns="0" tIns="28601" rIns="0" bIns="0" rtlCol="0">
            <a:spAutoFit/>
          </a:bodyPr>
          <a:lstStyle/>
          <a:p>
            <a:pPr marL="29845" algn="ctr">
              <a:spcBef>
                <a:spcPts val="225"/>
              </a:spcBef>
            </a:pPr>
            <a:r>
              <a:rPr lang="zh-CN" altLang="en-US" sz="2135" spc="-24" dirty="0">
                <a:solidFill>
                  <a:schemeClr val="tx1">
                    <a:lumMod val="75000"/>
                    <a:lumOff val="25000"/>
                  </a:schemeClr>
                </a:solidFill>
                <a:latin typeface="微软雅黑" panose="020B0503020204020204" pitchFamily="34" charset="-122"/>
                <a:ea typeface="微软雅黑" panose="020B0503020204020204" pitchFamily="34" charset="-122"/>
                <a:cs typeface="Droid Sans Fallback"/>
              </a:rPr>
              <a:t>数码</a:t>
            </a:r>
            <a:r>
              <a:rPr lang="en-US" altLang="zh-CN" sz="2135" spc="-24" dirty="0">
                <a:solidFill>
                  <a:schemeClr val="tx1">
                    <a:lumMod val="75000"/>
                    <a:lumOff val="25000"/>
                  </a:schemeClr>
                </a:solidFill>
                <a:latin typeface="微软雅黑" panose="020B0503020204020204" pitchFamily="34" charset="-122"/>
                <a:ea typeface="微软雅黑" panose="020B0503020204020204" pitchFamily="34" charset="-122"/>
                <a:cs typeface="Droid Sans Fallback"/>
              </a:rPr>
              <a:t>3C</a:t>
            </a:r>
          </a:p>
        </p:txBody>
      </p:sp>
      <p:pic>
        <p:nvPicPr>
          <p:cNvPr id="73" name="图表 72"/>
          <p:cNvPicPr>
            <a:picLocks noGrp="1" noRot="1" noChangeAspect="1" noMove="1" noResize="1" noEditPoints="1" noAdjustHandles="1" noChangeArrowheads="1" noChangeShapeType="1"/>
          </p:cNvPicPr>
          <p:nvPr/>
        </p:nvPicPr>
        <p:blipFill>
          <a:blip r:embed="rId19"/>
          <a:stretch>
            <a:fillRect/>
          </a:stretch>
        </p:blipFill>
        <p:spPr>
          <a:xfrm>
            <a:off x="13345213" y="13189128"/>
            <a:ext cx="6385223" cy="2268069"/>
          </a:xfrm>
          <a:prstGeom prst="rect">
            <a:avLst/>
          </a:prstGeom>
        </p:spPr>
      </p:pic>
      <p:sp>
        <p:nvSpPr>
          <p:cNvPr id="75" name="文本框 74"/>
          <p:cNvSpPr txBox="1"/>
          <p:nvPr/>
        </p:nvSpPr>
        <p:spPr>
          <a:xfrm>
            <a:off x="13475638" y="12564407"/>
            <a:ext cx="6807342" cy="749179"/>
          </a:xfrm>
          <a:prstGeom prst="rect">
            <a:avLst/>
          </a:prstGeom>
          <a:noFill/>
        </p:spPr>
        <p:txBody>
          <a:bodyPr wrap="square">
            <a:spAutoFit/>
          </a:bodyPr>
          <a:lstStyle/>
          <a:p>
            <a:r>
              <a:rPr lang="zh-CN" altLang="en-US" sz="2135" dirty="0">
                <a:solidFill>
                  <a:schemeClr val="tx1">
                    <a:lumMod val="75000"/>
                    <a:lumOff val="25000"/>
                  </a:schemeClr>
                </a:solidFill>
                <a:latin typeface="微软雅黑" panose="020B0503020204020204" pitchFamily="34" charset="-122"/>
                <a:ea typeface="微软雅黑" panose="020B0503020204020204" pitchFamily="34" charset="-122"/>
                <a:cs typeface="+mn-ea"/>
              </a:rPr>
              <a:t>预计</a:t>
            </a:r>
            <a:r>
              <a:rPr lang="en-US" altLang="zh-CN" sz="2135" dirty="0">
                <a:solidFill>
                  <a:schemeClr val="tx1">
                    <a:lumMod val="75000"/>
                    <a:lumOff val="25000"/>
                  </a:schemeClr>
                </a:solidFill>
                <a:latin typeface="微软雅黑" panose="020B0503020204020204" pitchFamily="34" charset="-122"/>
                <a:ea typeface="微软雅黑" panose="020B0503020204020204" pitchFamily="34" charset="-122"/>
                <a:cs typeface="+mn-ea"/>
              </a:rPr>
              <a:t>2025</a:t>
            </a:r>
            <a:r>
              <a:rPr lang="zh-CN" altLang="en-US" sz="2135" dirty="0">
                <a:solidFill>
                  <a:schemeClr val="tx1">
                    <a:lumMod val="75000"/>
                    <a:lumOff val="25000"/>
                  </a:schemeClr>
                </a:solidFill>
                <a:latin typeface="微软雅黑" panose="020B0503020204020204" pitchFamily="34" charset="-122"/>
                <a:ea typeface="微软雅黑" panose="020B0503020204020204" pitchFamily="34" charset="-122"/>
                <a:cs typeface="+mn-ea"/>
              </a:rPr>
              <a:t>年，数字支付将有望在电商支付占比中超</a:t>
            </a:r>
            <a:r>
              <a:rPr lang="en-US" altLang="zh-CN" sz="2135" dirty="0">
                <a:solidFill>
                  <a:schemeClr val="tx1">
                    <a:lumMod val="75000"/>
                    <a:lumOff val="25000"/>
                  </a:schemeClr>
                </a:solidFill>
                <a:latin typeface="微软雅黑" panose="020B0503020204020204" pitchFamily="34" charset="-122"/>
                <a:ea typeface="微软雅黑" panose="020B0503020204020204" pitchFamily="34" charset="-122"/>
                <a:cs typeface="+mn-ea"/>
              </a:rPr>
              <a:t>50%</a:t>
            </a:r>
            <a:r>
              <a:rPr lang="zh-CN" altLang="en-US" sz="2135" dirty="0">
                <a:solidFill>
                  <a:schemeClr val="tx1">
                    <a:lumMod val="75000"/>
                    <a:lumOff val="25000"/>
                  </a:schemeClr>
                </a:solidFill>
                <a:latin typeface="微软雅黑" panose="020B0503020204020204" pitchFamily="34" charset="-122"/>
                <a:ea typeface="微软雅黑" panose="020B0503020204020204" pitchFamily="34" charset="-122"/>
                <a:cs typeface="+mn-ea"/>
              </a:rPr>
              <a:t>，先享后付及手机钱包增长迅猛</a:t>
            </a:r>
            <a:endParaRPr lang="zh-CN" altLang="en-US" sz="21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7" name="圆角矩形 3"/>
          <p:cNvSpPr/>
          <p:nvPr/>
        </p:nvSpPr>
        <p:spPr>
          <a:xfrm>
            <a:off x="4676716" y="11943455"/>
            <a:ext cx="3965939" cy="646918"/>
          </a:xfrm>
          <a:prstGeom prst="roundRect">
            <a:avLst>
              <a:gd name="adj" fmla="val 50000"/>
            </a:avLst>
          </a:prstGeom>
          <a:solidFill>
            <a:srgbClr val="FFCE4D"/>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90">
              <a:defRPr/>
            </a:pPr>
            <a:r>
              <a:rPr kumimoji="1" lang="zh-CN" altLang="en-US" sz="2610" b="1" dirty="0">
                <a:solidFill>
                  <a:prstClr val="white"/>
                </a:solidFill>
                <a:latin typeface="微软雅黑" panose="020B0503020204020204" pitchFamily="34" charset="-122"/>
                <a:ea typeface="微软雅黑" panose="020B0503020204020204" pitchFamily="34" charset="-122"/>
              </a:rPr>
              <a:t>热销品类</a:t>
            </a:r>
          </a:p>
        </p:txBody>
      </p:sp>
      <p:sp>
        <p:nvSpPr>
          <p:cNvPr id="78" name="圆角矩形 3"/>
          <p:cNvSpPr/>
          <p:nvPr/>
        </p:nvSpPr>
        <p:spPr>
          <a:xfrm>
            <a:off x="13028076" y="11943455"/>
            <a:ext cx="5237544" cy="675930"/>
          </a:xfrm>
          <a:prstGeom prst="roundRect">
            <a:avLst>
              <a:gd name="adj" fmla="val 50000"/>
            </a:avLst>
          </a:prstGeom>
          <a:solidFill>
            <a:srgbClr val="FFCE4D"/>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90">
              <a:defRPr/>
            </a:pPr>
            <a:r>
              <a:rPr kumimoji="1" lang="en-US" altLang="zh-CN" sz="2610" b="1" dirty="0">
                <a:solidFill>
                  <a:prstClr val="white"/>
                </a:solidFill>
                <a:latin typeface="微软雅黑" panose="020B0503020204020204" pitchFamily="34" charset="-122"/>
                <a:ea typeface="微软雅黑" panose="020B0503020204020204" pitchFamily="34" charset="-122"/>
              </a:rPr>
              <a:t>2025E</a:t>
            </a:r>
            <a:r>
              <a:rPr kumimoji="1" lang="zh-CN" altLang="en-US" sz="2610" b="1" dirty="0">
                <a:solidFill>
                  <a:prstClr val="white"/>
                </a:solidFill>
                <a:latin typeface="微软雅黑" panose="020B0503020204020204" pitchFamily="34" charset="-122"/>
                <a:ea typeface="微软雅黑" panose="020B0503020204020204" pitchFamily="34" charset="-122"/>
              </a:rPr>
              <a:t>支付规模（十亿美元）</a:t>
            </a:r>
          </a:p>
        </p:txBody>
      </p:sp>
      <p:sp>
        <p:nvSpPr>
          <p:cNvPr id="79" name="圆角矩形 3"/>
          <p:cNvSpPr/>
          <p:nvPr/>
        </p:nvSpPr>
        <p:spPr>
          <a:xfrm>
            <a:off x="21257106" y="11939300"/>
            <a:ext cx="3965939" cy="646918"/>
          </a:xfrm>
          <a:prstGeom prst="roundRect">
            <a:avLst>
              <a:gd name="adj" fmla="val 50000"/>
            </a:avLst>
          </a:prstGeom>
          <a:solidFill>
            <a:srgbClr val="FFCE4D"/>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90">
              <a:defRPr/>
            </a:pPr>
            <a:r>
              <a:rPr kumimoji="1" lang="zh-CN" altLang="en-US" sz="2610" b="1" dirty="0">
                <a:solidFill>
                  <a:prstClr val="white"/>
                </a:solidFill>
                <a:latin typeface="微软雅黑" panose="020B0503020204020204" pitchFamily="34" charset="-122"/>
                <a:ea typeface="微软雅黑" panose="020B0503020204020204" pitchFamily="34" charset="-122"/>
              </a:rPr>
              <a:t>社交媒体应用广泛</a:t>
            </a:r>
          </a:p>
        </p:txBody>
      </p:sp>
      <p:sp>
        <p:nvSpPr>
          <p:cNvPr id="80" name="文本框 79"/>
          <p:cNvSpPr txBox="1"/>
          <p:nvPr/>
        </p:nvSpPr>
        <p:spPr>
          <a:xfrm>
            <a:off x="21404236" y="12562295"/>
            <a:ext cx="6300311" cy="1019638"/>
          </a:xfrm>
          <a:prstGeom prst="rect">
            <a:avLst/>
          </a:prstGeom>
          <a:noFill/>
        </p:spPr>
        <p:txBody>
          <a:bodyPr wrap="square">
            <a:spAutoFit/>
          </a:bodyPr>
          <a:lstStyle/>
          <a:p>
            <a:pPr>
              <a:lnSpc>
                <a:spcPct val="150000"/>
              </a:lnSpc>
            </a:pPr>
            <a:r>
              <a:rPr lang="en-US" altLang="zh-CN" sz="2135" dirty="0">
                <a:solidFill>
                  <a:schemeClr val="tx1">
                    <a:lumMod val="75000"/>
                    <a:lumOff val="25000"/>
                  </a:schemeClr>
                </a:solidFill>
                <a:latin typeface="微软雅黑" panose="020B0503020204020204" pitchFamily="34" charset="-122"/>
                <a:ea typeface="微软雅黑" panose="020B0503020204020204" pitchFamily="34" charset="-122"/>
                <a:cs typeface="+mn-ea"/>
              </a:rPr>
              <a:t>TikTok </a:t>
            </a:r>
            <a:r>
              <a:rPr lang="zh-CN" altLang="en-US" sz="2135" dirty="0">
                <a:solidFill>
                  <a:schemeClr val="tx1">
                    <a:lumMod val="75000"/>
                    <a:lumOff val="25000"/>
                  </a:schemeClr>
                </a:solidFill>
                <a:latin typeface="微软雅黑" panose="020B0503020204020204" pitchFamily="34" charset="-122"/>
                <a:ea typeface="微软雅黑" panose="020B0503020204020204" pitchFamily="34" charset="-122"/>
                <a:cs typeface="+mn-ea"/>
              </a:rPr>
              <a:t>、</a:t>
            </a:r>
            <a:r>
              <a:rPr lang="en-US" altLang="zh-CN" sz="2135" dirty="0">
                <a:solidFill>
                  <a:schemeClr val="tx1">
                    <a:lumMod val="75000"/>
                    <a:lumOff val="25000"/>
                  </a:schemeClr>
                </a:solidFill>
                <a:latin typeface="微软雅黑" panose="020B0503020204020204" pitchFamily="34" charset="-122"/>
                <a:ea typeface="微软雅黑" panose="020B0503020204020204" pitchFamily="34" charset="-122"/>
                <a:cs typeface="+mn-ea"/>
              </a:rPr>
              <a:t>Facebook</a:t>
            </a:r>
            <a:r>
              <a:rPr lang="zh-CN" altLang="en-US" sz="2135" dirty="0">
                <a:solidFill>
                  <a:schemeClr val="tx1">
                    <a:lumMod val="75000"/>
                    <a:lumOff val="25000"/>
                  </a:schemeClr>
                </a:solidFill>
                <a:latin typeface="微软雅黑" panose="020B0503020204020204" pitchFamily="34" charset="-122"/>
                <a:ea typeface="微软雅黑" panose="020B0503020204020204" pitchFamily="34" charset="-122"/>
                <a:cs typeface="+mn-ea"/>
              </a:rPr>
              <a:t> 、</a:t>
            </a:r>
            <a:r>
              <a:rPr lang="en-US" altLang="zh-CN" sz="2135" dirty="0">
                <a:solidFill>
                  <a:schemeClr val="tx1">
                    <a:lumMod val="75000"/>
                    <a:lumOff val="25000"/>
                  </a:schemeClr>
                </a:solidFill>
                <a:latin typeface="微软雅黑" panose="020B0503020204020204" pitchFamily="34" charset="-122"/>
                <a:ea typeface="微软雅黑" panose="020B0503020204020204" pitchFamily="34" charset="-122"/>
                <a:cs typeface="+mn-ea"/>
              </a:rPr>
              <a:t>Instagram</a:t>
            </a:r>
            <a:r>
              <a:rPr lang="zh-CN" altLang="en-US" sz="2135" dirty="0">
                <a:solidFill>
                  <a:schemeClr val="tx1">
                    <a:lumMod val="75000"/>
                    <a:lumOff val="25000"/>
                  </a:schemeClr>
                </a:solidFill>
                <a:latin typeface="微软雅黑" panose="020B0503020204020204" pitchFamily="34" charset="-122"/>
                <a:ea typeface="微软雅黑" panose="020B0503020204020204" pitchFamily="34" charset="-122"/>
                <a:cs typeface="+mn-ea"/>
              </a:rPr>
              <a:t>、</a:t>
            </a:r>
            <a:r>
              <a:rPr lang="en-US" altLang="zh-CN" sz="2135" dirty="0" err="1">
                <a:solidFill>
                  <a:schemeClr val="tx1">
                    <a:lumMod val="75000"/>
                    <a:lumOff val="25000"/>
                  </a:schemeClr>
                </a:solidFill>
                <a:latin typeface="微软雅黑" panose="020B0503020204020204" pitchFamily="34" charset="-122"/>
                <a:ea typeface="微软雅黑" panose="020B0503020204020204" pitchFamily="34" charset="-122"/>
                <a:cs typeface="+mn-ea"/>
              </a:rPr>
              <a:t>Youtube</a:t>
            </a:r>
            <a:r>
              <a:rPr lang="zh-CN" altLang="en-US" sz="2135" dirty="0">
                <a:solidFill>
                  <a:schemeClr val="tx1">
                    <a:lumMod val="75000"/>
                    <a:lumOff val="25000"/>
                  </a:schemeClr>
                </a:solidFill>
                <a:latin typeface="微软雅黑" panose="020B0503020204020204" pitchFamily="34" charset="-122"/>
                <a:ea typeface="微软雅黑" panose="020B0503020204020204" pitchFamily="34" charset="-122"/>
                <a:cs typeface="+mn-ea"/>
              </a:rPr>
              <a:t>及</a:t>
            </a:r>
            <a:r>
              <a:rPr lang="en-US" altLang="zh-CN" sz="2135" dirty="0">
                <a:solidFill>
                  <a:schemeClr val="tx1">
                    <a:lumMod val="75000"/>
                    <a:lumOff val="25000"/>
                  </a:schemeClr>
                </a:solidFill>
                <a:latin typeface="微软雅黑" panose="020B0503020204020204" pitchFamily="34" charset="-122"/>
                <a:ea typeface="微软雅黑" panose="020B0503020204020204" pitchFamily="34" charset="-122"/>
                <a:cs typeface="+mn-ea"/>
              </a:rPr>
              <a:t>Twitter</a:t>
            </a:r>
            <a:r>
              <a:rPr lang="zh-CN" altLang="en-US" sz="2135" dirty="0">
                <a:solidFill>
                  <a:schemeClr val="tx1">
                    <a:lumMod val="75000"/>
                    <a:lumOff val="25000"/>
                  </a:schemeClr>
                </a:solidFill>
                <a:latin typeface="微软雅黑" panose="020B0503020204020204" pitchFamily="34" charset="-122"/>
                <a:ea typeface="微软雅黑" panose="020B0503020204020204" pitchFamily="34" charset="-122"/>
                <a:cs typeface="+mn-ea"/>
              </a:rPr>
              <a:t>等社交媒体应用广泛</a:t>
            </a:r>
          </a:p>
        </p:txBody>
      </p:sp>
      <p:sp>
        <p:nvSpPr>
          <p:cNvPr id="2" name="文本框 1"/>
          <p:cNvSpPr txBox="1"/>
          <p:nvPr/>
        </p:nvSpPr>
        <p:spPr>
          <a:xfrm>
            <a:off x="3918620" y="2434966"/>
            <a:ext cx="25173108" cy="3066737"/>
          </a:xfrm>
          <a:prstGeom prst="rect">
            <a:avLst/>
          </a:prstGeom>
          <a:noFill/>
        </p:spPr>
        <p:txBody>
          <a:bodyPr wrap="square">
            <a:spAutoFit/>
          </a:bodyPr>
          <a:lstStyle/>
          <a:p>
            <a:pPr marL="29845" algn="just">
              <a:lnSpc>
                <a:spcPct val="150000"/>
              </a:lnSpc>
              <a:spcBef>
                <a:spcPts val="235"/>
              </a:spcBef>
            </a:pPr>
            <a:r>
              <a:rPr lang="zh-CN" altLang="en-US" sz="3320" dirty="0">
                <a:solidFill>
                  <a:schemeClr val="tx1">
                    <a:lumMod val="75000"/>
                    <a:lumOff val="25000"/>
                  </a:schemeClr>
                </a:solidFill>
                <a:latin typeface="微软雅黑" panose="020B0503020204020204" pitchFamily="34" charset="-122"/>
                <a:ea typeface="微软雅黑" panose="020B0503020204020204" pitchFamily="34" charset="-122"/>
              </a:rPr>
              <a:t>疫情当下，东南亚电商市场逆势高速增长，预计到</a:t>
            </a:r>
            <a:r>
              <a:rPr lang="en-US" altLang="zh-CN" sz="3320" dirty="0">
                <a:solidFill>
                  <a:schemeClr val="tx1">
                    <a:lumMod val="75000"/>
                    <a:lumOff val="25000"/>
                  </a:schemeClr>
                </a:solidFill>
                <a:latin typeface="微软雅黑" panose="020B0503020204020204" pitchFamily="34" charset="-122"/>
                <a:ea typeface="微软雅黑" panose="020B0503020204020204" pitchFamily="34" charset="-122"/>
              </a:rPr>
              <a:t>2025</a:t>
            </a:r>
            <a:r>
              <a:rPr lang="zh-CN" altLang="en-US" sz="3320" dirty="0">
                <a:solidFill>
                  <a:schemeClr val="tx1">
                    <a:lumMod val="75000"/>
                    <a:lumOff val="25000"/>
                  </a:schemeClr>
                </a:solidFill>
                <a:latin typeface="微软雅黑" panose="020B0503020204020204" pitchFamily="34" charset="-122"/>
                <a:ea typeface="微软雅黑" panose="020B0503020204020204" pitchFamily="34" charset="-122"/>
              </a:rPr>
              <a:t>年东南亚电商市场规模将从</a:t>
            </a:r>
            <a:r>
              <a:rPr lang="en-US" altLang="zh-CN" sz="3320" dirty="0">
                <a:solidFill>
                  <a:schemeClr val="tx1">
                    <a:lumMod val="75000"/>
                    <a:lumOff val="25000"/>
                  </a:schemeClr>
                </a:solidFill>
                <a:latin typeface="微软雅黑" panose="020B0503020204020204" pitchFamily="34" charset="-122"/>
                <a:ea typeface="微软雅黑" panose="020B0503020204020204" pitchFamily="34" charset="-122"/>
              </a:rPr>
              <a:t>2021</a:t>
            </a:r>
            <a:r>
              <a:rPr lang="zh-CN" altLang="en-US" sz="3320" dirty="0">
                <a:solidFill>
                  <a:schemeClr val="tx1">
                    <a:lumMod val="75000"/>
                    <a:lumOff val="25000"/>
                  </a:schemeClr>
                </a:solidFill>
                <a:latin typeface="微软雅黑" panose="020B0503020204020204" pitchFamily="34" charset="-122"/>
                <a:ea typeface="微软雅黑" panose="020B0503020204020204" pitchFamily="34" charset="-122"/>
              </a:rPr>
              <a:t>年的</a:t>
            </a:r>
            <a:r>
              <a:rPr lang="en-US" altLang="zh-CN" sz="3320" dirty="0">
                <a:solidFill>
                  <a:schemeClr val="tx1">
                    <a:lumMod val="75000"/>
                    <a:lumOff val="25000"/>
                  </a:schemeClr>
                </a:solidFill>
                <a:latin typeface="微软雅黑" panose="020B0503020204020204" pitchFamily="34" charset="-122"/>
                <a:ea typeface="微软雅黑" panose="020B0503020204020204" pitchFamily="34" charset="-122"/>
              </a:rPr>
              <a:t>1200</a:t>
            </a:r>
            <a:r>
              <a:rPr lang="zh-CN" altLang="en-US" sz="3320" dirty="0">
                <a:solidFill>
                  <a:schemeClr val="tx1">
                    <a:lumMod val="75000"/>
                    <a:lumOff val="25000"/>
                  </a:schemeClr>
                </a:solidFill>
                <a:latin typeface="微软雅黑" panose="020B0503020204020204" pitchFamily="34" charset="-122"/>
                <a:ea typeface="微软雅黑" panose="020B0503020204020204" pitchFamily="34" charset="-122"/>
              </a:rPr>
              <a:t>亿美元增长至</a:t>
            </a:r>
            <a:r>
              <a:rPr lang="en-US" altLang="zh-CN" sz="3320" dirty="0">
                <a:solidFill>
                  <a:schemeClr val="tx1">
                    <a:lumMod val="75000"/>
                    <a:lumOff val="25000"/>
                  </a:schemeClr>
                </a:solidFill>
                <a:latin typeface="微软雅黑" panose="020B0503020204020204" pitchFamily="34" charset="-122"/>
                <a:ea typeface="微软雅黑" panose="020B0503020204020204" pitchFamily="34" charset="-122"/>
              </a:rPr>
              <a:t>2340</a:t>
            </a:r>
            <a:r>
              <a:rPr lang="zh-CN" altLang="en-US" sz="3320" dirty="0">
                <a:solidFill>
                  <a:schemeClr val="tx1">
                    <a:lumMod val="75000"/>
                    <a:lumOff val="25000"/>
                  </a:schemeClr>
                </a:solidFill>
                <a:latin typeface="微软雅黑" panose="020B0503020204020204" pitchFamily="34" charset="-122"/>
                <a:ea typeface="微软雅黑" panose="020B0503020204020204" pitchFamily="34" charset="-122"/>
              </a:rPr>
              <a:t>亿美元，人口优势成为东南亚经济持续增长的重要因素。</a:t>
            </a:r>
            <a:r>
              <a:rPr lang="en-US" altLang="zh-CN" sz="3320" dirty="0">
                <a:solidFill>
                  <a:schemeClr val="tx1">
                    <a:lumMod val="75000"/>
                    <a:lumOff val="25000"/>
                  </a:schemeClr>
                </a:solidFill>
                <a:latin typeface="微软雅黑" panose="020B0503020204020204" pitchFamily="34" charset="-122"/>
                <a:ea typeface="微软雅黑" panose="020B0503020204020204" pitchFamily="34" charset="-122"/>
              </a:rPr>
              <a:t>2022</a:t>
            </a:r>
            <a:r>
              <a:rPr lang="zh-CN" altLang="en-US" sz="3320" dirty="0">
                <a:solidFill>
                  <a:schemeClr val="tx1">
                    <a:lumMod val="75000"/>
                    <a:lumOff val="25000"/>
                  </a:schemeClr>
                </a:solidFill>
                <a:latin typeface="微软雅黑" panose="020B0503020204020204" pitchFamily="34" charset="-122"/>
                <a:ea typeface="微软雅黑" panose="020B0503020204020204" pitchFamily="34" charset="-122"/>
              </a:rPr>
              <a:t>年初主要六国人口规模约</a:t>
            </a:r>
            <a:r>
              <a:rPr lang="en-US" altLang="zh-CN" sz="3320" dirty="0">
                <a:solidFill>
                  <a:schemeClr val="tx1">
                    <a:lumMod val="75000"/>
                    <a:lumOff val="25000"/>
                  </a:schemeClr>
                </a:solidFill>
                <a:latin typeface="微软雅黑" panose="020B0503020204020204" pitchFamily="34" charset="-122"/>
                <a:ea typeface="微软雅黑" panose="020B0503020204020204" pitchFamily="34" charset="-122"/>
              </a:rPr>
              <a:t>6</a:t>
            </a:r>
            <a:r>
              <a:rPr lang="zh-CN" altLang="en-US" sz="3320" dirty="0">
                <a:solidFill>
                  <a:schemeClr val="tx1">
                    <a:lumMod val="75000"/>
                    <a:lumOff val="25000"/>
                  </a:schemeClr>
                </a:solidFill>
                <a:latin typeface="微软雅黑" panose="020B0503020204020204" pitchFamily="34" charset="-122"/>
                <a:ea typeface="微软雅黑" panose="020B0503020204020204" pitchFamily="34" charset="-122"/>
              </a:rPr>
              <a:t>亿人，尤其是印尼、马来西亚、菲律宾和越南四国，</a:t>
            </a:r>
            <a:r>
              <a:rPr lang="en-US" altLang="zh-CN" sz="3320" dirty="0">
                <a:solidFill>
                  <a:schemeClr val="tx1">
                    <a:lumMod val="75000"/>
                    <a:lumOff val="25000"/>
                  </a:schemeClr>
                </a:solidFill>
                <a:latin typeface="微软雅黑" panose="020B0503020204020204" pitchFamily="34" charset="-122"/>
                <a:ea typeface="微软雅黑" panose="020B0503020204020204" pitchFamily="34" charset="-122"/>
              </a:rPr>
              <a:t>35</a:t>
            </a:r>
            <a:r>
              <a:rPr lang="zh-CN" altLang="en-US" sz="3320" dirty="0">
                <a:solidFill>
                  <a:schemeClr val="tx1">
                    <a:lumMod val="75000"/>
                    <a:lumOff val="25000"/>
                  </a:schemeClr>
                </a:solidFill>
                <a:latin typeface="微软雅黑" panose="020B0503020204020204" pitchFamily="34" charset="-122"/>
                <a:ea typeface="微软雅黑" panose="020B0503020204020204" pitchFamily="34" charset="-122"/>
              </a:rPr>
              <a:t>岁以下人口占比超过</a:t>
            </a:r>
            <a:r>
              <a:rPr lang="en-US" altLang="zh-CN" sz="3320" dirty="0">
                <a:solidFill>
                  <a:schemeClr val="tx1">
                    <a:lumMod val="75000"/>
                    <a:lumOff val="25000"/>
                  </a:schemeClr>
                </a:solidFill>
                <a:latin typeface="微软雅黑" panose="020B0503020204020204" pitchFamily="34" charset="-122"/>
                <a:ea typeface="微软雅黑" panose="020B0503020204020204" pitchFamily="34" charset="-122"/>
              </a:rPr>
              <a:t>50%</a:t>
            </a:r>
            <a:r>
              <a:rPr lang="zh-CN" altLang="en-US" sz="3320" dirty="0">
                <a:solidFill>
                  <a:schemeClr val="tx1">
                    <a:lumMod val="75000"/>
                    <a:lumOff val="25000"/>
                  </a:schemeClr>
                </a:solidFill>
                <a:latin typeface="微软雅黑" panose="020B0503020204020204" pitchFamily="34" charset="-122"/>
                <a:ea typeface="微软雅黑" panose="020B0503020204020204" pitchFamily="34" charset="-122"/>
              </a:rPr>
              <a:t>，消费增长潜力可观。值得注意的是， 由于东南亚地区跨境平台“本土店铺”具备诸多优势，未来本土化运营是跨境卖家拓宽市场的主要路径。</a:t>
            </a:r>
          </a:p>
        </p:txBody>
      </p:sp>
      <p:sp>
        <p:nvSpPr>
          <p:cNvPr id="3" name="五边形 2"/>
          <p:cNvSpPr/>
          <p:nvPr/>
        </p:nvSpPr>
        <p:spPr>
          <a:xfrm rot="10800000">
            <a:off x="30051327" y="3548729"/>
            <a:ext cx="655863" cy="1133861"/>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4265" dirty="0"/>
          </a:p>
        </p:txBody>
      </p:sp>
      <p:sp>
        <p:nvSpPr>
          <p:cNvPr id="4" name="标题 9"/>
          <p:cNvSpPr txBox="1"/>
          <p:nvPr/>
        </p:nvSpPr>
        <p:spPr>
          <a:xfrm>
            <a:off x="3891571" y="1189126"/>
            <a:ext cx="21233263" cy="15321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5690" b="1" dirty="0">
                <a:solidFill>
                  <a:srgbClr val="4472C5"/>
                </a:solidFill>
                <a:latin typeface="微软雅黑" panose="020B0503020204020204" pitchFamily="34" charset="-122"/>
                <a:ea typeface="微软雅黑" panose="020B0503020204020204" pitchFamily="34" charset="-122"/>
              </a:rPr>
              <a:t>主要市场特征 </a:t>
            </a:r>
            <a:r>
              <a:rPr lang="en-US" altLang="zh-CN" sz="5690" b="1" dirty="0">
                <a:solidFill>
                  <a:srgbClr val="4472C5"/>
                </a:solidFill>
                <a:latin typeface="微软雅黑" panose="020B0503020204020204" pitchFamily="34" charset="-122"/>
                <a:ea typeface="微软雅黑" panose="020B0503020204020204" pitchFamily="34" charset="-122"/>
              </a:rPr>
              <a:t>– </a:t>
            </a:r>
            <a:r>
              <a:rPr lang="zh-CN" altLang="en-US" sz="5690" b="1" dirty="0">
                <a:solidFill>
                  <a:srgbClr val="4472C5"/>
                </a:solidFill>
                <a:latin typeface="微软雅黑" panose="020B0503020204020204" pitchFamily="34" charset="-122"/>
                <a:ea typeface="微软雅黑" panose="020B0503020204020204" pitchFamily="34" charset="-122"/>
              </a:rPr>
              <a:t>东南亚地区：高速增长新兴市场</a:t>
            </a:r>
          </a:p>
        </p:txBody>
      </p:sp>
      <p:grpSp>
        <p:nvGrpSpPr>
          <p:cNvPr id="7" name="组合 6"/>
          <p:cNvGrpSpPr/>
          <p:nvPr/>
        </p:nvGrpSpPr>
        <p:grpSpPr>
          <a:xfrm>
            <a:off x="2576657" y="932928"/>
            <a:ext cx="1051369" cy="1192306"/>
            <a:chOff x="296" y="268"/>
            <a:chExt cx="627" cy="711"/>
          </a:xfrm>
        </p:grpSpPr>
        <p:sp>
          <p:nvSpPr>
            <p:cNvPr id="10" name="Freeform 5"/>
            <p:cNvSpPr/>
            <p:nvPr userDrawn="1"/>
          </p:nvSpPr>
          <p:spPr bwMode="auto">
            <a:xfrm>
              <a:off x="296" y="268"/>
              <a:ext cx="627" cy="711"/>
            </a:xfrm>
            <a:custGeom>
              <a:avLst/>
              <a:gdLst>
                <a:gd name="T0" fmla="*/ 53 w 435"/>
                <a:gd name="T1" fmla="*/ 486 h 492"/>
                <a:gd name="T2" fmla="*/ 18 w 435"/>
                <a:gd name="T3" fmla="*/ 486 h 492"/>
                <a:gd name="T4" fmla="*/ 0 w 435"/>
                <a:gd name="T5" fmla="*/ 456 h 492"/>
                <a:gd name="T6" fmla="*/ 0 w 435"/>
                <a:gd name="T7" fmla="*/ 36 h 492"/>
                <a:gd name="T8" fmla="*/ 18 w 435"/>
                <a:gd name="T9" fmla="*/ 6 h 492"/>
                <a:gd name="T10" fmla="*/ 53 w 435"/>
                <a:gd name="T11" fmla="*/ 6 h 492"/>
                <a:gd name="T12" fmla="*/ 418 w 435"/>
                <a:gd name="T13" fmla="*/ 216 h 492"/>
                <a:gd name="T14" fmla="*/ 435 w 435"/>
                <a:gd name="T15" fmla="*/ 246 h 492"/>
                <a:gd name="T16" fmla="*/ 418 w 435"/>
                <a:gd name="T17" fmla="*/ 276 h 492"/>
                <a:gd name="T18" fmla="*/ 53 w 435"/>
                <a:gd name="T19" fmla="*/ 48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92">
                  <a:moveTo>
                    <a:pt x="53" y="486"/>
                  </a:moveTo>
                  <a:cubicBezTo>
                    <a:pt x="42" y="492"/>
                    <a:pt x="29" y="492"/>
                    <a:pt x="18" y="486"/>
                  </a:cubicBezTo>
                  <a:cubicBezTo>
                    <a:pt x="7" y="480"/>
                    <a:pt x="0" y="468"/>
                    <a:pt x="0" y="456"/>
                  </a:cubicBezTo>
                  <a:cubicBezTo>
                    <a:pt x="0" y="36"/>
                    <a:pt x="0" y="36"/>
                    <a:pt x="0" y="36"/>
                  </a:cubicBezTo>
                  <a:cubicBezTo>
                    <a:pt x="0" y="24"/>
                    <a:pt x="7" y="12"/>
                    <a:pt x="18" y="6"/>
                  </a:cubicBezTo>
                  <a:cubicBezTo>
                    <a:pt x="29" y="0"/>
                    <a:pt x="42" y="0"/>
                    <a:pt x="53" y="6"/>
                  </a:cubicBezTo>
                  <a:cubicBezTo>
                    <a:pt x="418" y="216"/>
                    <a:pt x="418" y="216"/>
                    <a:pt x="418" y="216"/>
                  </a:cubicBezTo>
                  <a:cubicBezTo>
                    <a:pt x="429" y="222"/>
                    <a:pt x="435" y="233"/>
                    <a:pt x="435" y="246"/>
                  </a:cubicBezTo>
                  <a:cubicBezTo>
                    <a:pt x="435" y="258"/>
                    <a:pt x="429" y="270"/>
                    <a:pt x="418" y="276"/>
                  </a:cubicBezTo>
                  <a:cubicBezTo>
                    <a:pt x="53" y="486"/>
                    <a:pt x="53" y="486"/>
                    <a:pt x="53" y="486"/>
                  </a:cubicBezTo>
                </a:path>
              </a:pathLst>
            </a:custGeom>
            <a:solidFill>
              <a:srgbClr val="4472C5"/>
            </a:solidFill>
            <a:ln>
              <a:noFill/>
            </a:ln>
            <a:extLst>
              <a:ext uri="{91240B29-F687-4F45-9708-019B960494DF}">
                <a14:hiddenLine xmlns:a14="http://schemas.microsoft.com/office/drawing/2010/main" w="9525">
                  <a:solidFill>
                    <a:srgbClr val="000000"/>
                  </a:solidFill>
                  <a:round/>
                </a14:hiddenLine>
              </a:ext>
            </a:extLst>
          </p:spPr>
          <p:txBody>
            <a:bodyPr vert="horz" wrap="square" lIns="216768" tIns="108384" rIns="216768" bIns="108384" numCol="1" anchor="t" anchorCtr="0" compatLnSpc="1"/>
            <a:lstStyle/>
            <a:p>
              <a:endParaRPr lang="zh-CN" altLang="en-US" sz="4265">
                <a:latin typeface="inpin heiti" panose="00000500000000000000" pitchFamily="2" charset="-122"/>
                <a:ea typeface="inpin heiti" panose="00000500000000000000" pitchFamily="2" charset="-122"/>
                <a:sym typeface="inpin heiti" panose="00000500000000000000" pitchFamily="2" charset="-122"/>
              </a:endParaRPr>
            </a:p>
          </p:txBody>
        </p:sp>
        <p:sp>
          <p:nvSpPr>
            <p:cNvPr id="11" name="Freeform 5"/>
            <p:cNvSpPr/>
            <p:nvPr userDrawn="1"/>
          </p:nvSpPr>
          <p:spPr bwMode="auto">
            <a:xfrm>
              <a:off x="534" y="537"/>
              <a:ext cx="389" cy="442"/>
            </a:xfrm>
            <a:custGeom>
              <a:avLst/>
              <a:gdLst>
                <a:gd name="T0" fmla="*/ 53 w 435"/>
                <a:gd name="T1" fmla="*/ 486 h 492"/>
                <a:gd name="T2" fmla="*/ 18 w 435"/>
                <a:gd name="T3" fmla="*/ 486 h 492"/>
                <a:gd name="T4" fmla="*/ 0 w 435"/>
                <a:gd name="T5" fmla="*/ 456 h 492"/>
                <a:gd name="T6" fmla="*/ 0 w 435"/>
                <a:gd name="T7" fmla="*/ 36 h 492"/>
                <a:gd name="T8" fmla="*/ 18 w 435"/>
                <a:gd name="T9" fmla="*/ 6 h 492"/>
                <a:gd name="T10" fmla="*/ 53 w 435"/>
                <a:gd name="T11" fmla="*/ 6 h 492"/>
                <a:gd name="T12" fmla="*/ 418 w 435"/>
                <a:gd name="T13" fmla="*/ 216 h 492"/>
                <a:gd name="T14" fmla="*/ 435 w 435"/>
                <a:gd name="T15" fmla="*/ 246 h 492"/>
                <a:gd name="T16" fmla="*/ 418 w 435"/>
                <a:gd name="T17" fmla="*/ 276 h 492"/>
                <a:gd name="T18" fmla="*/ 53 w 435"/>
                <a:gd name="T19" fmla="*/ 48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92">
                  <a:moveTo>
                    <a:pt x="53" y="486"/>
                  </a:moveTo>
                  <a:cubicBezTo>
                    <a:pt x="42" y="492"/>
                    <a:pt x="29" y="492"/>
                    <a:pt x="18" y="486"/>
                  </a:cubicBezTo>
                  <a:cubicBezTo>
                    <a:pt x="7" y="480"/>
                    <a:pt x="0" y="468"/>
                    <a:pt x="0" y="456"/>
                  </a:cubicBezTo>
                  <a:cubicBezTo>
                    <a:pt x="0" y="36"/>
                    <a:pt x="0" y="36"/>
                    <a:pt x="0" y="36"/>
                  </a:cubicBezTo>
                  <a:cubicBezTo>
                    <a:pt x="0" y="24"/>
                    <a:pt x="7" y="12"/>
                    <a:pt x="18" y="6"/>
                  </a:cubicBezTo>
                  <a:cubicBezTo>
                    <a:pt x="29" y="0"/>
                    <a:pt x="42" y="0"/>
                    <a:pt x="53" y="6"/>
                  </a:cubicBezTo>
                  <a:cubicBezTo>
                    <a:pt x="418" y="216"/>
                    <a:pt x="418" y="216"/>
                    <a:pt x="418" y="216"/>
                  </a:cubicBezTo>
                  <a:cubicBezTo>
                    <a:pt x="429" y="222"/>
                    <a:pt x="435" y="233"/>
                    <a:pt x="435" y="246"/>
                  </a:cubicBezTo>
                  <a:cubicBezTo>
                    <a:pt x="435" y="258"/>
                    <a:pt x="429" y="270"/>
                    <a:pt x="418" y="276"/>
                  </a:cubicBezTo>
                  <a:cubicBezTo>
                    <a:pt x="53" y="486"/>
                    <a:pt x="53" y="486"/>
                    <a:pt x="53" y="48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216768" tIns="108384" rIns="216768" bIns="108384" numCol="1" anchor="t" anchorCtr="0" compatLnSpc="1"/>
            <a:lstStyle/>
            <a:p>
              <a:endParaRPr lang="zh-CN" altLang="en-US" sz="4265">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9" name="文本框 8"/>
          <p:cNvSpPr txBox="1"/>
          <p:nvPr/>
        </p:nvSpPr>
        <p:spPr>
          <a:xfrm>
            <a:off x="3918620" y="15199563"/>
            <a:ext cx="8807668" cy="457176"/>
          </a:xfrm>
          <a:prstGeom prst="rect">
            <a:avLst/>
          </a:prstGeom>
          <a:noFill/>
        </p:spPr>
        <p:txBody>
          <a:bodyPr wrap="square" rtlCol="0">
            <a:spAutoFit/>
          </a:bodyPr>
          <a:lstStyle/>
          <a:p>
            <a:r>
              <a:rPr kumimoji="1" lang="zh-CN" altLang="en-US" sz="2370" dirty="0">
                <a:solidFill>
                  <a:schemeClr val="tx1">
                    <a:lumMod val="50000"/>
                    <a:lumOff val="50000"/>
                  </a:schemeClr>
                </a:solidFill>
                <a:latin typeface="微软雅黑" panose="020B0503020204020204" pitchFamily="34" charset="-122"/>
                <a:ea typeface="微软雅黑" panose="020B0503020204020204" pitchFamily="34" charset="-122"/>
              </a:rPr>
              <a:t>数据来源： 亿邦智库</a:t>
            </a:r>
            <a:r>
              <a:rPr kumimoji="1" lang="en-US" altLang="zh-CN" sz="2370" dirty="0">
                <a:solidFill>
                  <a:schemeClr val="tx1">
                    <a:lumMod val="50000"/>
                    <a:lumOff val="50000"/>
                  </a:schemeClr>
                </a:solidFill>
                <a:latin typeface="微软雅黑" panose="020B0503020204020204" pitchFamily="34" charset="-122"/>
                <a:ea typeface="微软雅黑" panose="020B0503020204020204" pitchFamily="34" charset="-122"/>
              </a:rPr>
              <a:t>《2022</a:t>
            </a:r>
            <a:r>
              <a:rPr kumimoji="1" lang="zh-CN" altLang="en-US" sz="2370" dirty="0">
                <a:solidFill>
                  <a:schemeClr val="tx1">
                    <a:lumMod val="50000"/>
                    <a:lumOff val="50000"/>
                  </a:schemeClr>
                </a:solidFill>
                <a:latin typeface="微软雅黑" panose="020B0503020204020204" pitchFamily="34" charset="-122"/>
                <a:ea typeface="微软雅黑" panose="020B0503020204020204" pitchFamily="34" charset="-122"/>
              </a:rPr>
              <a:t>东南亚跨境电商出海报告</a:t>
            </a:r>
            <a:r>
              <a:rPr kumimoji="1" lang="en-US" altLang="zh-CN" sz="2370" dirty="0">
                <a:solidFill>
                  <a:schemeClr val="tx1">
                    <a:lumMod val="50000"/>
                    <a:lumOff val="50000"/>
                  </a:schemeClr>
                </a:solidFill>
                <a:latin typeface="微软雅黑" panose="020B0503020204020204" pitchFamily="34" charset="-122"/>
                <a:ea typeface="微软雅黑" panose="020B0503020204020204" pitchFamily="34" charset="-122"/>
              </a:rPr>
              <a:t>》</a:t>
            </a:r>
          </a:p>
        </p:txBody>
      </p:sp>
    </p:spTree>
    <p:custDataLst>
      <p:tags r:id="rId1"/>
    </p:custDataLst>
    <p:extLst>
      <p:ext uri="{BB962C8B-B14F-4D97-AF65-F5344CB8AC3E}">
        <p14:creationId xmlns:p14="http://schemas.microsoft.com/office/powerpoint/2010/main" val="571999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形状 46"/>
          <p:cNvSpPr/>
          <p:nvPr/>
        </p:nvSpPr>
        <p:spPr>
          <a:xfrm>
            <a:off x="3408088" y="5092927"/>
            <a:ext cx="11725426" cy="9724083"/>
          </a:xfrm>
          <a:custGeom>
            <a:avLst/>
            <a:gdLst>
              <a:gd name="connsiteX0" fmla="*/ 106154 w 4627168"/>
              <a:gd name="connsiteY0" fmla="*/ 0 h 4025556"/>
              <a:gd name="connsiteX1" fmla="*/ 4521014 w 4627168"/>
              <a:gd name="connsiteY1" fmla="*/ 0 h 4025556"/>
              <a:gd name="connsiteX2" fmla="*/ 4627168 w 4627168"/>
              <a:gd name="connsiteY2" fmla="*/ 106154 h 4025556"/>
              <a:gd name="connsiteX3" fmla="*/ 4627168 w 4627168"/>
              <a:gd name="connsiteY3" fmla="*/ 421401 h 4025556"/>
              <a:gd name="connsiteX4" fmla="*/ 4557823 w 4627168"/>
              <a:gd name="connsiteY4" fmla="*/ 463297 h 4025556"/>
              <a:gd name="connsiteX5" fmla="*/ 3751829 w 4627168"/>
              <a:gd name="connsiteY5" fmla="*/ 1970852 h 4025556"/>
              <a:gd name="connsiteX6" fmla="*/ 4557823 w 4627168"/>
              <a:gd name="connsiteY6" fmla="*/ 3478407 h 4025556"/>
              <a:gd name="connsiteX7" fmla="*/ 4627168 w 4627168"/>
              <a:gd name="connsiteY7" fmla="*/ 3520304 h 4025556"/>
              <a:gd name="connsiteX8" fmla="*/ 4627168 w 4627168"/>
              <a:gd name="connsiteY8" fmla="*/ 3919402 h 4025556"/>
              <a:gd name="connsiteX9" fmla="*/ 4521014 w 4627168"/>
              <a:gd name="connsiteY9" fmla="*/ 4025556 h 4025556"/>
              <a:gd name="connsiteX10" fmla="*/ 106154 w 4627168"/>
              <a:gd name="connsiteY10" fmla="*/ 4025556 h 4025556"/>
              <a:gd name="connsiteX11" fmla="*/ 0 w 4627168"/>
              <a:gd name="connsiteY11" fmla="*/ 3919402 h 4025556"/>
              <a:gd name="connsiteX12" fmla="*/ 0 w 4627168"/>
              <a:gd name="connsiteY12" fmla="*/ 106154 h 4025556"/>
              <a:gd name="connsiteX13" fmla="*/ 106154 w 4627168"/>
              <a:gd name="connsiteY13" fmla="*/ 0 h 402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27168" h="4025556">
                <a:moveTo>
                  <a:pt x="106154" y="0"/>
                </a:moveTo>
                <a:lnTo>
                  <a:pt x="4521014" y="0"/>
                </a:lnTo>
                <a:cubicBezTo>
                  <a:pt x="4579641" y="0"/>
                  <a:pt x="4627168" y="47527"/>
                  <a:pt x="4627168" y="106154"/>
                </a:cubicBezTo>
                <a:lnTo>
                  <a:pt x="4627168" y="421401"/>
                </a:lnTo>
                <a:lnTo>
                  <a:pt x="4557823" y="463297"/>
                </a:lnTo>
                <a:cubicBezTo>
                  <a:pt x="4071544" y="790014"/>
                  <a:pt x="3751829" y="1343302"/>
                  <a:pt x="3751829" y="1970852"/>
                </a:cubicBezTo>
                <a:cubicBezTo>
                  <a:pt x="3751829" y="2598403"/>
                  <a:pt x="4071544" y="3151691"/>
                  <a:pt x="4557823" y="3478407"/>
                </a:cubicBezTo>
                <a:lnTo>
                  <a:pt x="4627168" y="3520304"/>
                </a:lnTo>
                <a:lnTo>
                  <a:pt x="4627168" y="3919402"/>
                </a:lnTo>
                <a:cubicBezTo>
                  <a:pt x="4627168" y="3978029"/>
                  <a:pt x="4579641" y="4025556"/>
                  <a:pt x="4521014" y="4025556"/>
                </a:cubicBezTo>
                <a:lnTo>
                  <a:pt x="106154" y="4025556"/>
                </a:lnTo>
                <a:cubicBezTo>
                  <a:pt x="47527" y="4025556"/>
                  <a:pt x="0" y="3978029"/>
                  <a:pt x="0" y="3919402"/>
                </a:cubicBezTo>
                <a:lnTo>
                  <a:pt x="0" y="106154"/>
                </a:lnTo>
                <a:cubicBezTo>
                  <a:pt x="0" y="47527"/>
                  <a:pt x="47527" y="0"/>
                  <a:pt x="106154" y="0"/>
                </a:cubicBezTo>
                <a:close/>
              </a:path>
            </a:pathLst>
          </a:custGeom>
          <a:solidFill>
            <a:schemeClr val="bg1">
              <a:alpha val="60000"/>
            </a:schemeClr>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83945">
              <a:defRPr/>
            </a:pPr>
            <a:endParaRPr kumimoji="1" lang="zh-CN" altLang="en-US" sz="4265">
              <a:solidFill>
                <a:prstClr val="white">
                  <a:lumMod val="65000"/>
                </a:prstClr>
              </a:solidFill>
              <a:latin typeface="Calibri" panose="020F0502020204030204"/>
              <a:ea typeface="Source Han Sans CN Regular" panose="020B0500000000000000" pitchFamily="34" charset="-128"/>
            </a:endParaRPr>
          </a:p>
        </p:txBody>
      </p:sp>
      <p:sp>
        <p:nvSpPr>
          <p:cNvPr id="46" name="任意形状 45"/>
          <p:cNvSpPr/>
          <p:nvPr/>
        </p:nvSpPr>
        <p:spPr>
          <a:xfrm>
            <a:off x="18167434" y="5036014"/>
            <a:ext cx="11011415" cy="9750831"/>
          </a:xfrm>
          <a:custGeom>
            <a:avLst/>
            <a:gdLst>
              <a:gd name="connsiteX0" fmla="*/ 106154 w 4627168"/>
              <a:gd name="connsiteY0" fmla="*/ 0 h 4025556"/>
              <a:gd name="connsiteX1" fmla="*/ 4521014 w 4627168"/>
              <a:gd name="connsiteY1" fmla="*/ 0 h 4025556"/>
              <a:gd name="connsiteX2" fmla="*/ 4627168 w 4627168"/>
              <a:gd name="connsiteY2" fmla="*/ 106154 h 4025556"/>
              <a:gd name="connsiteX3" fmla="*/ 4627168 w 4627168"/>
              <a:gd name="connsiteY3" fmla="*/ 3919402 h 4025556"/>
              <a:gd name="connsiteX4" fmla="*/ 4521014 w 4627168"/>
              <a:gd name="connsiteY4" fmla="*/ 4025556 h 4025556"/>
              <a:gd name="connsiteX5" fmla="*/ 106154 w 4627168"/>
              <a:gd name="connsiteY5" fmla="*/ 4025556 h 4025556"/>
              <a:gd name="connsiteX6" fmla="*/ 0 w 4627168"/>
              <a:gd name="connsiteY6" fmla="*/ 3919402 h 4025556"/>
              <a:gd name="connsiteX7" fmla="*/ 0 w 4627168"/>
              <a:gd name="connsiteY7" fmla="*/ 3486252 h 4025556"/>
              <a:gd name="connsiteX8" fmla="*/ 12984 w 4627168"/>
              <a:gd name="connsiteY8" fmla="*/ 3478407 h 4025556"/>
              <a:gd name="connsiteX9" fmla="*/ 818978 w 4627168"/>
              <a:gd name="connsiteY9" fmla="*/ 1970852 h 4025556"/>
              <a:gd name="connsiteX10" fmla="*/ 12984 w 4627168"/>
              <a:gd name="connsiteY10" fmla="*/ 463297 h 4025556"/>
              <a:gd name="connsiteX11" fmla="*/ 0 w 4627168"/>
              <a:gd name="connsiteY11" fmla="*/ 455453 h 4025556"/>
              <a:gd name="connsiteX12" fmla="*/ 0 w 4627168"/>
              <a:gd name="connsiteY12" fmla="*/ 106154 h 4025556"/>
              <a:gd name="connsiteX13" fmla="*/ 106154 w 4627168"/>
              <a:gd name="connsiteY13" fmla="*/ 0 h 402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27168" h="4025556">
                <a:moveTo>
                  <a:pt x="106154" y="0"/>
                </a:moveTo>
                <a:lnTo>
                  <a:pt x="4521014" y="0"/>
                </a:lnTo>
                <a:cubicBezTo>
                  <a:pt x="4579641" y="0"/>
                  <a:pt x="4627168" y="47527"/>
                  <a:pt x="4627168" y="106154"/>
                </a:cubicBezTo>
                <a:lnTo>
                  <a:pt x="4627168" y="3919402"/>
                </a:lnTo>
                <a:cubicBezTo>
                  <a:pt x="4627168" y="3978029"/>
                  <a:pt x="4579641" y="4025556"/>
                  <a:pt x="4521014" y="4025556"/>
                </a:cubicBezTo>
                <a:lnTo>
                  <a:pt x="106154" y="4025556"/>
                </a:lnTo>
                <a:cubicBezTo>
                  <a:pt x="47527" y="4025556"/>
                  <a:pt x="0" y="3978029"/>
                  <a:pt x="0" y="3919402"/>
                </a:cubicBezTo>
                <a:lnTo>
                  <a:pt x="0" y="3486252"/>
                </a:lnTo>
                <a:lnTo>
                  <a:pt x="12984" y="3478407"/>
                </a:lnTo>
                <a:cubicBezTo>
                  <a:pt x="499263" y="3151691"/>
                  <a:pt x="818978" y="2598403"/>
                  <a:pt x="818978" y="1970852"/>
                </a:cubicBezTo>
                <a:cubicBezTo>
                  <a:pt x="818978" y="1343302"/>
                  <a:pt x="499263" y="790014"/>
                  <a:pt x="12984" y="463297"/>
                </a:cubicBezTo>
                <a:lnTo>
                  <a:pt x="0" y="455453"/>
                </a:lnTo>
                <a:lnTo>
                  <a:pt x="0" y="106154"/>
                </a:lnTo>
                <a:cubicBezTo>
                  <a:pt x="0" y="47527"/>
                  <a:pt x="47527" y="0"/>
                  <a:pt x="106154" y="0"/>
                </a:cubicBezTo>
                <a:close/>
              </a:path>
            </a:pathLst>
          </a:custGeom>
          <a:solidFill>
            <a:schemeClr val="bg1">
              <a:alpha val="60000"/>
            </a:schemeClr>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endParaRPr lang="zh-CN" altLang="en-US" sz="4265" dirty="0">
              <a:solidFill>
                <a:srgbClr val="34374C"/>
              </a:solidFill>
              <a:latin typeface="PingFangSC-Regular"/>
            </a:endParaRPr>
          </a:p>
        </p:txBody>
      </p:sp>
      <p:pic>
        <p:nvPicPr>
          <p:cNvPr id="82" name="Picture 12" descr="Home-Credit-logo.jpg"/>
          <p:cNvPicPr>
            <a:picLocks noChangeAspect="1" noChangeArrowheads="1"/>
          </p:cNvPicPr>
          <p:nvPr/>
        </p:nvPicPr>
        <p:blipFill>
          <a:blip r:embed="rId3" cstate="hqprint"/>
          <a:srcRect/>
          <a:stretch>
            <a:fillRect/>
          </a:stretch>
        </p:blipFill>
        <p:spPr bwMode="auto">
          <a:xfrm>
            <a:off x="43019503" y="26012835"/>
            <a:ext cx="485867" cy="300471"/>
          </a:xfrm>
          <a:prstGeom prst="rect">
            <a:avLst/>
          </a:prstGeom>
          <a:noFill/>
          <a:extLst>
            <a:ext uri="{909E8E84-426E-40DD-AFC4-6F175D3DCCD1}">
              <a14:hiddenFill xmlns:a14="http://schemas.microsoft.com/office/drawing/2010/main">
                <a:solidFill>
                  <a:srgbClr val="FFFFFF"/>
                </a:solidFill>
              </a14:hiddenFill>
            </a:ext>
          </a:extLst>
        </p:spPr>
      </p:pic>
      <p:sp>
        <p:nvSpPr>
          <p:cNvPr id="52" name="标题 9"/>
          <p:cNvSpPr txBox="1"/>
          <p:nvPr/>
        </p:nvSpPr>
        <p:spPr>
          <a:xfrm>
            <a:off x="3891571" y="1189126"/>
            <a:ext cx="21233263" cy="1532193"/>
          </a:xfrm>
        </p:spPr>
        <p:txBody>
          <a:bodyPr>
            <a:noAutofit/>
          </a:bodyPr>
          <a:lstStyle>
            <a:lvl1pPr algn="l" defTabSz="914400" rtl="0" eaLnBrk="1" latinLnBrk="0" hangingPunct="1">
              <a:lnSpc>
                <a:spcPct val="90000"/>
              </a:lnSpc>
              <a:spcBef>
                <a:spcPct val="0"/>
              </a:spcBef>
              <a:buNone/>
              <a:defRPr sz="2800" b="1" kern="1200">
                <a:solidFill>
                  <a:schemeClr val="tx1">
                    <a:lumMod val="75000"/>
                    <a:lumOff val="25000"/>
                  </a:schemeClr>
                </a:solidFill>
                <a:latin typeface="+mj-lt"/>
                <a:ea typeface="Arial" panose="020B0604020202020204" pitchFamily="34" charset="0"/>
                <a:cs typeface="Arial" panose="020B0604020202020204" pitchFamily="34" charset="0"/>
              </a:defRPr>
            </a:lvl1pPr>
          </a:lstStyle>
          <a:p>
            <a:r>
              <a:rPr lang="zh-CN" altLang="en-US" sz="5690" dirty="0">
                <a:solidFill>
                  <a:srgbClr val="4472C5"/>
                </a:solidFill>
                <a:latin typeface="微软雅黑" panose="020B0503020204020204" pitchFamily="34" charset="-122"/>
                <a:ea typeface="微软雅黑" panose="020B0503020204020204" pitchFamily="34" charset="-122"/>
              </a:rPr>
              <a:t>主要市场特征 </a:t>
            </a:r>
            <a:r>
              <a:rPr lang="en-US" altLang="zh-CN" sz="5690" dirty="0">
                <a:solidFill>
                  <a:srgbClr val="4472C5"/>
                </a:solidFill>
                <a:latin typeface="微软雅黑" panose="020B0503020204020204" pitchFamily="34" charset="-122"/>
                <a:ea typeface="微软雅黑" panose="020B0503020204020204" pitchFamily="34" charset="-122"/>
              </a:rPr>
              <a:t>– </a:t>
            </a:r>
            <a:r>
              <a:rPr lang="zh-CN" altLang="en-US" sz="5690" dirty="0">
                <a:solidFill>
                  <a:srgbClr val="4472C5"/>
                </a:solidFill>
                <a:latin typeface="微软雅黑" panose="020B0503020204020204" pitchFamily="34" charset="-122"/>
                <a:ea typeface="微软雅黑" panose="020B0503020204020204" pitchFamily="34" charset="-122"/>
              </a:rPr>
              <a:t>拉丁美洲：高增长新兴市场</a:t>
            </a:r>
          </a:p>
        </p:txBody>
      </p:sp>
      <p:grpSp>
        <p:nvGrpSpPr>
          <p:cNvPr id="53" name="组合 52"/>
          <p:cNvGrpSpPr/>
          <p:nvPr/>
        </p:nvGrpSpPr>
        <p:grpSpPr>
          <a:xfrm>
            <a:off x="2576657" y="932928"/>
            <a:ext cx="1051369" cy="1192306"/>
            <a:chOff x="296" y="268"/>
            <a:chExt cx="627" cy="711"/>
          </a:xfrm>
        </p:grpSpPr>
        <p:sp>
          <p:nvSpPr>
            <p:cNvPr id="54" name="Freeform 5"/>
            <p:cNvSpPr/>
            <p:nvPr userDrawn="1"/>
          </p:nvSpPr>
          <p:spPr bwMode="auto">
            <a:xfrm>
              <a:off x="296" y="268"/>
              <a:ext cx="627" cy="711"/>
            </a:xfrm>
            <a:custGeom>
              <a:avLst/>
              <a:gdLst>
                <a:gd name="T0" fmla="*/ 53 w 435"/>
                <a:gd name="T1" fmla="*/ 486 h 492"/>
                <a:gd name="T2" fmla="*/ 18 w 435"/>
                <a:gd name="T3" fmla="*/ 486 h 492"/>
                <a:gd name="T4" fmla="*/ 0 w 435"/>
                <a:gd name="T5" fmla="*/ 456 h 492"/>
                <a:gd name="T6" fmla="*/ 0 w 435"/>
                <a:gd name="T7" fmla="*/ 36 h 492"/>
                <a:gd name="T8" fmla="*/ 18 w 435"/>
                <a:gd name="T9" fmla="*/ 6 h 492"/>
                <a:gd name="T10" fmla="*/ 53 w 435"/>
                <a:gd name="T11" fmla="*/ 6 h 492"/>
                <a:gd name="T12" fmla="*/ 418 w 435"/>
                <a:gd name="T13" fmla="*/ 216 h 492"/>
                <a:gd name="T14" fmla="*/ 435 w 435"/>
                <a:gd name="T15" fmla="*/ 246 h 492"/>
                <a:gd name="T16" fmla="*/ 418 w 435"/>
                <a:gd name="T17" fmla="*/ 276 h 492"/>
                <a:gd name="T18" fmla="*/ 53 w 435"/>
                <a:gd name="T19" fmla="*/ 48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92">
                  <a:moveTo>
                    <a:pt x="53" y="486"/>
                  </a:moveTo>
                  <a:cubicBezTo>
                    <a:pt x="42" y="492"/>
                    <a:pt x="29" y="492"/>
                    <a:pt x="18" y="486"/>
                  </a:cubicBezTo>
                  <a:cubicBezTo>
                    <a:pt x="7" y="480"/>
                    <a:pt x="0" y="468"/>
                    <a:pt x="0" y="456"/>
                  </a:cubicBezTo>
                  <a:cubicBezTo>
                    <a:pt x="0" y="36"/>
                    <a:pt x="0" y="36"/>
                    <a:pt x="0" y="36"/>
                  </a:cubicBezTo>
                  <a:cubicBezTo>
                    <a:pt x="0" y="24"/>
                    <a:pt x="7" y="12"/>
                    <a:pt x="18" y="6"/>
                  </a:cubicBezTo>
                  <a:cubicBezTo>
                    <a:pt x="29" y="0"/>
                    <a:pt x="42" y="0"/>
                    <a:pt x="53" y="6"/>
                  </a:cubicBezTo>
                  <a:cubicBezTo>
                    <a:pt x="418" y="216"/>
                    <a:pt x="418" y="216"/>
                    <a:pt x="418" y="216"/>
                  </a:cubicBezTo>
                  <a:cubicBezTo>
                    <a:pt x="429" y="222"/>
                    <a:pt x="435" y="233"/>
                    <a:pt x="435" y="246"/>
                  </a:cubicBezTo>
                  <a:cubicBezTo>
                    <a:pt x="435" y="258"/>
                    <a:pt x="429" y="270"/>
                    <a:pt x="418" y="276"/>
                  </a:cubicBezTo>
                  <a:cubicBezTo>
                    <a:pt x="53" y="486"/>
                    <a:pt x="53" y="486"/>
                    <a:pt x="53" y="486"/>
                  </a:cubicBezTo>
                </a:path>
              </a:pathLst>
            </a:custGeom>
            <a:solidFill>
              <a:srgbClr val="4472C5"/>
            </a:solidFill>
            <a:ln>
              <a:noFill/>
            </a:ln>
            <a:extLst>
              <a:ext uri="{91240B29-F687-4F45-9708-019B960494DF}">
                <a14:hiddenLine xmlns:a14="http://schemas.microsoft.com/office/drawing/2010/main" w="9525">
                  <a:solidFill>
                    <a:srgbClr val="000000"/>
                  </a:solidFill>
                  <a:round/>
                </a14:hiddenLine>
              </a:ext>
            </a:extLst>
          </p:spPr>
          <p:txBody>
            <a:bodyPr vert="horz" wrap="square" lIns="216768" tIns="108384" rIns="216768" bIns="108384" numCol="1" anchor="t" anchorCtr="0" compatLnSpc="1"/>
            <a:lstStyle/>
            <a:p>
              <a:endParaRPr lang="zh-CN" altLang="en-US" sz="4265">
                <a:latin typeface="inpin heiti" panose="00000500000000000000" pitchFamily="2" charset="-122"/>
                <a:ea typeface="inpin heiti" panose="00000500000000000000" pitchFamily="2" charset="-122"/>
                <a:sym typeface="inpin heiti" panose="00000500000000000000" pitchFamily="2" charset="-122"/>
              </a:endParaRPr>
            </a:p>
          </p:txBody>
        </p:sp>
        <p:sp>
          <p:nvSpPr>
            <p:cNvPr id="55" name="Freeform 5"/>
            <p:cNvSpPr/>
            <p:nvPr userDrawn="1"/>
          </p:nvSpPr>
          <p:spPr bwMode="auto">
            <a:xfrm>
              <a:off x="534" y="537"/>
              <a:ext cx="389" cy="442"/>
            </a:xfrm>
            <a:custGeom>
              <a:avLst/>
              <a:gdLst>
                <a:gd name="T0" fmla="*/ 53 w 435"/>
                <a:gd name="T1" fmla="*/ 486 h 492"/>
                <a:gd name="T2" fmla="*/ 18 w 435"/>
                <a:gd name="T3" fmla="*/ 486 h 492"/>
                <a:gd name="T4" fmla="*/ 0 w 435"/>
                <a:gd name="T5" fmla="*/ 456 h 492"/>
                <a:gd name="T6" fmla="*/ 0 w 435"/>
                <a:gd name="T7" fmla="*/ 36 h 492"/>
                <a:gd name="T8" fmla="*/ 18 w 435"/>
                <a:gd name="T9" fmla="*/ 6 h 492"/>
                <a:gd name="T10" fmla="*/ 53 w 435"/>
                <a:gd name="T11" fmla="*/ 6 h 492"/>
                <a:gd name="T12" fmla="*/ 418 w 435"/>
                <a:gd name="T13" fmla="*/ 216 h 492"/>
                <a:gd name="T14" fmla="*/ 435 w 435"/>
                <a:gd name="T15" fmla="*/ 246 h 492"/>
                <a:gd name="T16" fmla="*/ 418 w 435"/>
                <a:gd name="T17" fmla="*/ 276 h 492"/>
                <a:gd name="T18" fmla="*/ 53 w 435"/>
                <a:gd name="T19" fmla="*/ 48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92">
                  <a:moveTo>
                    <a:pt x="53" y="486"/>
                  </a:moveTo>
                  <a:cubicBezTo>
                    <a:pt x="42" y="492"/>
                    <a:pt x="29" y="492"/>
                    <a:pt x="18" y="486"/>
                  </a:cubicBezTo>
                  <a:cubicBezTo>
                    <a:pt x="7" y="480"/>
                    <a:pt x="0" y="468"/>
                    <a:pt x="0" y="456"/>
                  </a:cubicBezTo>
                  <a:cubicBezTo>
                    <a:pt x="0" y="36"/>
                    <a:pt x="0" y="36"/>
                    <a:pt x="0" y="36"/>
                  </a:cubicBezTo>
                  <a:cubicBezTo>
                    <a:pt x="0" y="24"/>
                    <a:pt x="7" y="12"/>
                    <a:pt x="18" y="6"/>
                  </a:cubicBezTo>
                  <a:cubicBezTo>
                    <a:pt x="29" y="0"/>
                    <a:pt x="42" y="0"/>
                    <a:pt x="53" y="6"/>
                  </a:cubicBezTo>
                  <a:cubicBezTo>
                    <a:pt x="418" y="216"/>
                    <a:pt x="418" y="216"/>
                    <a:pt x="418" y="216"/>
                  </a:cubicBezTo>
                  <a:cubicBezTo>
                    <a:pt x="429" y="222"/>
                    <a:pt x="435" y="233"/>
                    <a:pt x="435" y="246"/>
                  </a:cubicBezTo>
                  <a:cubicBezTo>
                    <a:pt x="435" y="258"/>
                    <a:pt x="429" y="270"/>
                    <a:pt x="418" y="276"/>
                  </a:cubicBezTo>
                  <a:cubicBezTo>
                    <a:pt x="53" y="486"/>
                    <a:pt x="53" y="486"/>
                    <a:pt x="53" y="48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216768" tIns="108384" rIns="216768" bIns="108384" numCol="1" anchor="t" anchorCtr="0" compatLnSpc="1"/>
            <a:lstStyle/>
            <a:p>
              <a:endParaRPr lang="zh-CN" altLang="en-US" sz="4265">
                <a:latin typeface="inpin heiti" panose="00000500000000000000" pitchFamily="2" charset="-122"/>
                <a:ea typeface="inpin heiti" panose="00000500000000000000" pitchFamily="2" charset="-122"/>
                <a:sym typeface="inpin heiti" panose="00000500000000000000" pitchFamily="2" charset="-122"/>
              </a:endParaRPr>
            </a:p>
          </p:txBody>
        </p:sp>
      </p:grpSp>
      <p:pic>
        <p:nvPicPr>
          <p:cNvPr id="67" name="图片 66"/>
          <p:cNvPicPr>
            <a:picLocks noChangeAspect="1"/>
          </p:cNvPicPr>
          <p:nvPr/>
        </p:nvPicPr>
        <p:blipFill>
          <a:blip r:embed="rId4"/>
          <a:stretch>
            <a:fillRect/>
          </a:stretch>
        </p:blipFill>
        <p:spPr>
          <a:xfrm>
            <a:off x="13863280" y="7216557"/>
            <a:ext cx="5154433" cy="51413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74" name="组合 73"/>
          <p:cNvGrpSpPr/>
          <p:nvPr/>
        </p:nvGrpSpPr>
        <p:grpSpPr>
          <a:xfrm>
            <a:off x="20592562" y="5198520"/>
            <a:ext cx="6540161" cy="856942"/>
            <a:chOff x="1107522" y="2696272"/>
            <a:chExt cx="2812905" cy="404035"/>
          </a:xfrm>
        </p:grpSpPr>
        <p:sp>
          <p:nvSpPr>
            <p:cNvPr id="75" name="矩形: 圆角 4"/>
            <p:cNvSpPr/>
            <p:nvPr/>
          </p:nvSpPr>
          <p:spPr>
            <a:xfrm>
              <a:off x="1164186" y="2696272"/>
              <a:ext cx="2756241" cy="40403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945">
                <a:defRPr/>
              </a:pPr>
              <a:endParaRPr lang="zh-CN" altLang="en-US" sz="2845" b="1" dirty="0">
                <a:solidFill>
                  <a:schemeClr val="bg1"/>
                </a:solidFill>
                <a:latin typeface="微软雅黑" panose="020B0503020204020204" pitchFamily="34" charset="-122"/>
                <a:ea typeface="微软雅黑" panose="020B0503020204020204" pitchFamily="34" charset="-122"/>
              </a:endParaRPr>
            </a:p>
          </p:txBody>
        </p:sp>
        <p:sp>
          <p:nvSpPr>
            <p:cNvPr id="76" name="işľîde"/>
            <p:cNvSpPr txBox="1"/>
            <p:nvPr/>
          </p:nvSpPr>
          <p:spPr>
            <a:xfrm>
              <a:off x="1107522" y="2751912"/>
              <a:ext cx="2812904" cy="249955"/>
            </a:xfrm>
            <a:prstGeom prst="rect">
              <a:avLst/>
            </a:prstGeom>
            <a:noFill/>
          </p:spPr>
          <p:txBody>
            <a:bodyPr wrap="square">
              <a:spAutoFit/>
            </a:bodyPr>
            <a:lstStyle/>
            <a:p>
              <a:pPr algn="ctr"/>
              <a:r>
                <a:rPr lang="zh-CN" altLang="en-US" sz="2845" b="1" dirty="0">
                  <a:solidFill>
                    <a:schemeClr val="bg1"/>
                  </a:solidFill>
                  <a:latin typeface="微软雅黑" panose="020B0503020204020204" pitchFamily="34" charset="-122"/>
                  <a:ea typeface="微软雅黑" panose="020B0503020204020204" pitchFamily="34" charset="-122"/>
                </a:rPr>
                <a:t>热销品类</a:t>
              </a:r>
              <a:endParaRPr lang="en-US" altLang="zh-CN" sz="2845" b="1" dirty="0">
                <a:solidFill>
                  <a:schemeClr val="bg1"/>
                </a:solidFill>
                <a:latin typeface="微软雅黑" panose="020B0503020204020204" pitchFamily="34" charset="-122"/>
                <a:ea typeface="微软雅黑" panose="020B0503020204020204" pitchFamily="34" charset="-122"/>
              </a:endParaRPr>
            </a:p>
          </p:txBody>
        </p:sp>
      </p:grpSp>
      <p:grpSp>
        <p:nvGrpSpPr>
          <p:cNvPr id="77" name="组合 76"/>
          <p:cNvGrpSpPr/>
          <p:nvPr/>
        </p:nvGrpSpPr>
        <p:grpSpPr>
          <a:xfrm>
            <a:off x="20840553" y="10110656"/>
            <a:ext cx="6544627" cy="856942"/>
            <a:chOff x="1105601" y="2696272"/>
            <a:chExt cx="2814826" cy="404035"/>
          </a:xfrm>
        </p:grpSpPr>
        <p:sp>
          <p:nvSpPr>
            <p:cNvPr id="78" name="矩形: 圆角 4"/>
            <p:cNvSpPr/>
            <p:nvPr/>
          </p:nvSpPr>
          <p:spPr>
            <a:xfrm>
              <a:off x="1164186" y="2696272"/>
              <a:ext cx="2756241" cy="40403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945">
                <a:defRPr/>
              </a:pPr>
              <a:endParaRPr lang="zh-CN" altLang="en-US" sz="2845" b="1" dirty="0">
                <a:solidFill>
                  <a:schemeClr val="bg1"/>
                </a:solidFill>
                <a:latin typeface="微软雅黑" panose="020B0503020204020204" pitchFamily="34" charset="-122"/>
                <a:ea typeface="微软雅黑" panose="020B0503020204020204" pitchFamily="34" charset="-122"/>
              </a:endParaRPr>
            </a:p>
          </p:txBody>
        </p:sp>
        <p:sp>
          <p:nvSpPr>
            <p:cNvPr id="79" name="işľîde"/>
            <p:cNvSpPr txBox="1"/>
            <p:nvPr/>
          </p:nvSpPr>
          <p:spPr>
            <a:xfrm>
              <a:off x="1105601" y="2771650"/>
              <a:ext cx="2812904" cy="249955"/>
            </a:xfrm>
            <a:prstGeom prst="rect">
              <a:avLst/>
            </a:prstGeom>
            <a:noFill/>
          </p:spPr>
          <p:txBody>
            <a:bodyPr wrap="square">
              <a:spAutoFit/>
            </a:bodyPr>
            <a:lstStyle/>
            <a:p>
              <a:pPr algn="ctr"/>
              <a:r>
                <a:rPr lang="zh-CN" altLang="en-US" sz="2845" b="1" dirty="0">
                  <a:solidFill>
                    <a:schemeClr val="bg1"/>
                  </a:solidFill>
                  <a:latin typeface="微软雅黑" panose="020B0503020204020204" pitchFamily="34" charset="-122"/>
                  <a:ea typeface="微软雅黑" panose="020B0503020204020204" pitchFamily="34" charset="-122"/>
                </a:rPr>
                <a:t>社媒偏好及支付习惯</a:t>
              </a:r>
              <a:endParaRPr lang="en-US" altLang="zh-CN" sz="2845" b="1" dirty="0">
                <a:solidFill>
                  <a:schemeClr val="bg1"/>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4365313" y="5374353"/>
            <a:ext cx="980362" cy="984229"/>
            <a:chOff x="6521253" y="3029973"/>
            <a:chExt cx="413550" cy="415181"/>
          </a:xfrm>
        </p:grpSpPr>
        <p:sp>
          <p:nvSpPr>
            <p:cNvPr id="29" name="iṥḷïdé"/>
            <p:cNvSpPr/>
            <p:nvPr/>
          </p:nvSpPr>
          <p:spPr>
            <a:xfrm>
              <a:off x="6521253" y="3029973"/>
              <a:ext cx="413550" cy="415181"/>
            </a:xfrm>
            <a:prstGeom prst="roundRect">
              <a:avLst>
                <a:gd name="adj" fmla="val 50000"/>
              </a:avLst>
            </a:prstGeom>
            <a:solidFill>
              <a:schemeClr val="accent4"/>
            </a:solidFill>
            <a:ln w="12700" cap="rnd">
              <a:noFill/>
              <a:prstDash val="solid"/>
              <a:round/>
            </a:ln>
            <a:effectLst>
              <a:outerShdw blurRad="254000" dist="127000" algn="ctr" rotWithShape="0">
                <a:schemeClr val="accent4">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16768" tIns="108384" rIns="216768" bIns="108384"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2167890"/>
              <a:endParaRPr lang="zh-CN" altLang="en-US" sz="2370" b="1" dirty="0">
                <a:solidFill>
                  <a:schemeClr val="bg1"/>
                </a:solidFill>
              </a:endParaRPr>
            </a:p>
          </p:txBody>
        </p:sp>
        <p:sp>
          <p:nvSpPr>
            <p:cNvPr id="30" name="îṧľíde"/>
            <p:cNvSpPr/>
            <p:nvPr/>
          </p:nvSpPr>
          <p:spPr bwMode="auto">
            <a:xfrm>
              <a:off x="6647475" y="3143301"/>
              <a:ext cx="174581" cy="192123"/>
            </a:xfrm>
            <a:custGeom>
              <a:avLst/>
              <a:gdLst>
                <a:gd name="connsiteX0" fmla="*/ 248770 w 495300"/>
                <a:gd name="connsiteY0" fmla="*/ 621 h 542925"/>
                <a:gd name="connsiteX1" fmla="*/ 496420 w 495300"/>
                <a:gd name="connsiteY1" fmla="*/ 248271 h 542925"/>
                <a:gd name="connsiteX2" fmla="*/ 323827 w 495300"/>
                <a:gd name="connsiteY2" fmla="*/ 484396 h 542925"/>
                <a:gd name="connsiteX3" fmla="*/ 346973 w 495300"/>
                <a:gd name="connsiteY3" fmla="*/ 524496 h 542925"/>
                <a:gd name="connsiteX4" fmla="*/ 420220 w 495300"/>
                <a:gd name="connsiteY4" fmla="*/ 524496 h 542925"/>
                <a:gd name="connsiteX5" fmla="*/ 420220 w 495300"/>
                <a:gd name="connsiteY5" fmla="*/ 543546 h 542925"/>
                <a:gd name="connsiteX6" fmla="*/ 77320 w 495300"/>
                <a:gd name="connsiteY6" fmla="*/ 543546 h 542925"/>
                <a:gd name="connsiteX7" fmla="*/ 77320 w 495300"/>
                <a:gd name="connsiteY7" fmla="*/ 524496 h 542925"/>
                <a:gd name="connsiteX8" fmla="*/ 150567 w 495300"/>
                <a:gd name="connsiteY8" fmla="*/ 524496 h 542925"/>
                <a:gd name="connsiteX9" fmla="*/ 173713 w 495300"/>
                <a:gd name="connsiteY9" fmla="*/ 484396 h 542925"/>
                <a:gd name="connsiteX10" fmla="*/ 1120 w 495300"/>
                <a:gd name="connsiteY10" fmla="*/ 248271 h 542925"/>
                <a:gd name="connsiteX11" fmla="*/ 248770 w 495300"/>
                <a:gd name="connsiteY11" fmla="*/ 621 h 542925"/>
                <a:gd name="connsiteX12" fmla="*/ 192763 w 495300"/>
                <a:gd name="connsiteY12" fmla="*/ 489539 h 542925"/>
                <a:gd name="connsiteX13" fmla="*/ 172570 w 495300"/>
                <a:gd name="connsiteY13" fmla="*/ 524496 h 542925"/>
                <a:gd name="connsiteX14" fmla="*/ 324970 w 495300"/>
                <a:gd name="connsiteY14" fmla="*/ 524496 h 542925"/>
                <a:gd name="connsiteX15" fmla="*/ 304777 w 495300"/>
                <a:gd name="connsiteY15" fmla="*/ 489539 h 542925"/>
                <a:gd name="connsiteX16" fmla="*/ 248770 w 495300"/>
                <a:gd name="connsiteY16" fmla="*/ 495921 h 542925"/>
                <a:gd name="connsiteX17" fmla="*/ 192763 w 495300"/>
                <a:gd name="connsiteY17" fmla="*/ 489539 h 542925"/>
                <a:gd name="connsiteX18" fmla="*/ 248770 w 495300"/>
                <a:gd name="connsiteY18" fmla="*/ 143496 h 542925"/>
                <a:gd name="connsiteX19" fmla="*/ 143995 w 495300"/>
                <a:gd name="connsiteY19" fmla="*/ 248271 h 542925"/>
                <a:gd name="connsiteX20" fmla="*/ 248770 w 495300"/>
                <a:gd name="connsiteY20" fmla="*/ 353046 h 542925"/>
                <a:gd name="connsiteX21" fmla="*/ 353545 w 495300"/>
                <a:gd name="connsiteY21" fmla="*/ 248271 h 542925"/>
                <a:gd name="connsiteX22" fmla="*/ 248770 w 495300"/>
                <a:gd name="connsiteY22" fmla="*/ 143496 h 542925"/>
                <a:gd name="connsiteX23" fmla="*/ 367833 w 495300"/>
                <a:gd name="connsiteY23" fmla="*/ 114921 h 542925"/>
                <a:gd name="connsiteX24" fmla="*/ 353545 w 495300"/>
                <a:gd name="connsiteY24" fmla="*/ 129209 h 542925"/>
                <a:gd name="connsiteX25" fmla="*/ 367833 w 495300"/>
                <a:gd name="connsiteY25" fmla="*/ 143496 h 542925"/>
                <a:gd name="connsiteX26" fmla="*/ 382120 w 495300"/>
                <a:gd name="connsiteY26" fmla="*/ 129209 h 542925"/>
                <a:gd name="connsiteX27" fmla="*/ 367833 w 495300"/>
                <a:gd name="connsiteY27" fmla="*/ 114921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95300" h="542925">
                  <a:moveTo>
                    <a:pt x="248770" y="621"/>
                  </a:moveTo>
                  <a:cubicBezTo>
                    <a:pt x="385549" y="621"/>
                    <a:pt x="496420" y="111492"/>
                    <a:pt x="496420" y="248271"/>
                  </a:cubicBezTo>
                  <a:cubicBezTo>
                    <a:pt x="496420" y="358856"/>
                    <a:pt x="423935" y="452582"/>
                    <a:pt x="323827" y="484396"/>
                  </a:cubicBezTo>
                  <a:lnTo>
                    <a:pt x="346973" y="524496"/>
                  </a:lnTo>
                  <a:lnTo>
                    <a:pt x="420220" y="524496"/>
                  </a:lnTo>
                  <a:lnTo>
                    <a:pt x="420220" y="543546"/>
                  </a:lnTo>
                  <a:lnTo>
                    <a:pt x="77320" y="543546"/>
                  </a:lnTo>
                  <a:lnTo>
                    <a:pt x="77320" y="524496"/>
                  </a:lnTo>
                  <a:lnTo>
                    <a:pt x="150567" y="524496"/>
                  </a:lnTo>
                  <a:lnTo>
                    <a:pt x="173713" y="484396"/>
                  </a:lnTo>
                  <a:cubicBezTo>
                    <a:pt x="73605" y="452582"/>
                    <a:pt x="1120" y="358856"/>
                    <a:pt x="1120" y="248271"/>
                  </a:cubicBezTo>
                  <a:cubicBezTo>
                    <a:pt x="1120" y="111492"/>
                    <a:pt x="111991" y="621"/>
                    <a:pt x="248770" y="621"/>
                  </a:cubicBezTo>
                  <a:close/>
                  <a:moveTo>
                    <a:pt x="192763" y="489539"/>
                  </a:moveTo>
                  <a:lnTo>
                    <a:pt x="172570" y="524496"/>
                  </a:lnTo>
                  <a:lnTo>
                    <a:pt x="324970" y="524496"/>
                  </a:lnTo>
                  <a:lnTo>
                    <a:pt x="304777" y="489539"/>
                  </a:lnTo>
                  <a:cubicBezTo>
                    <a:pt x="286775" y="493730"/>
                    <a:pt x="268010" y="495921"/>
                    <a:pt x="248770" y="495921"/>
                  </a:cubicBezTo>
                  <a:cubicBezTo>
                    <a:pt x="229530" y="495921"/>
                    <a:pt x="210765" y="493730"/>
                    <a:pt x="192763" y="489539"/>
                  </a:cubicBezTo>
                  <a:close/>
                  <a:moveTo>
                    <a:pt x="248770" y="143496"/>
                  </a:moveTo>
                  <a:cubicBezTo>
                    <a:pt x="190858" y="143496"/>
                    <a:pt x="143995" y="190359"/>
                    <a:pt x="143995" y="248271"/>
                  </a:cubicBezTo>
                  <a:cubicBezTo>
                    <a:pt x="143995" y="306183"/>
                    <a:pt x="190858" y="353046"/>
                    <a:pt x="248770" y="353046"/>
                  </a:cubicBezTo>
                  <a:cubicBezTo>
                    <a:pt x="306682" y="353046"/>
                    <a:pt x="353545" y="306183"/>
                    <a:pt x="353545" y="248271"/>
                  </a:cubicBezTo>
                  <a:cubicBezTo>
                    <a:pt x="353545" y="190359"/>
                    <a:pt x="306682" y="143496"/>
                    <a:pt x="248770" y="143496"/>
                  </a:cubicBezTo>
                  <a:close/>
                  <a:moveTo>
                    <a:pt x="367833" y="114921"/>
                  </a:moveTo>
                  <a:cubicBezTo>
                    <a:pt x="359927" y="114921"/>
                    <a:pt x="353545" y="121303"/>
                    <a:pt x="353545" y="129209"/>
                  </a:cubicBezTo>
                  <a:cubicBezTo>
                    <a:pt x="353545" y="137114"/>
                    <a:pt x="359927" y="143496"/>
                    <a:pt x="367833" y="143496"/>
                  </a:cubicBezTo>
                  <a:cubicBezTo>
                    <a:pt x="375738" y="143496"/>
                    <a:pt x="382120" y="137114"/>
                    <a:pt x="382120" y="129209"/>
                  </a:cubicBezTo>
                  <a:cubicBezTo>
                    <a:pt x="382120" y="121303"/>
                    <a:pt x="375738" y="114921"/>
                    <a:pt x="367833" y="114921"/>
                  </a:cubicBez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sz="2370"/>
            </a:p>
          </p:txBody>
        </p:sp>
      </p:grpSp>
      <p:sp>
        <p:nvSpPr>
          <p:cNvPr id="31" name="文本框 30"/>
          <p:cNvSpPr txBox="1"/>
          <p:nvPr/>
        </p:nvSpPr>
        <p:spPr>
          <a:xfrm>
            <a:off x="2550186" y="6543000"/>
            <a:ext cx="4645927" cy="1827488"/>
          </a:xfrm>
          <a:prstGeom prst="rect">
            <a:avLst/>
          </a:prstGeom>
          <a:noFill/>
        </p:spPr>
        <p:txBody>
          <a:bodyPr wrap="square">
            <a:spAutoFit/>
          </a:bodyPr>
          <a:lstStyle/>
          <a:p>
            <a:pPr algn="ctr">
              <a:lnSpc>
                <a:spcPct val="150000"/>
              </a:lnSpc>
            </a:pPr>
            <a:r>
              <a:rPr lang="zh-CN" altLang="en-US" sz="2610" b="1" dirty="0">
                <a:solidFill>
                  <a:schemeClr val="tx1">
                    <a:lumMod val="50000"/>
                    <a:lumOff val="50000"/>
                  </a:schemeClr>
                </a:solidFill>
                <a:latin typeface="微软雅黑" panose="020B0503020204020204" pitchFamily="34" charset="-122"/>
                <a:ea typeface="微软雅黑" panose="020B0503020204020204" pitchFamily="34" charset="-122"/>
              </a:rPr>
              <a:t>市场潜力大</a:t>
            </a:r>
            <a:endParaRPr lang="en-US" altLang="zh-CN" sz="261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2610" b="1" dirty="0">
                <a:solidFill>
                  <a:schemeClr val="tx1">
                    <a:lumMod val="50000"/>
                    <a:lumOff val="50000"/>
                  </a:schemeClr>
                </a:solidFill>
                <a:latin typeface="微软雅黑" panose="020B0503020204020204" pitchFamily="34" charset="-122"/>
                <a:ea typeface="微软雅黑" panose="020B0503020204020204" pitchFamily="34" charset="-122"/>
              </a:rPr>
              <a:t>线上零售渗透率</a:t>
            </a:r>
            <a:endParaRPr lang="en-US" altLang="zh-CN" sz="261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50000"/>
              </a:lnSpc>
            </a:pPr>
            <a:r>
              <a:rPr lang="en-US" altLang="zh-CN" sz="2610" b="1" dirty="0">
                <a:solidFill>
                  <a:srgbClr val="5B9BD5"/>
                </a:solidFill>
                <a:latin typeface="微软雅黑" panose="020B0503020204020204" pitchFamily="34" charset="-122"/>
                <a:ea typeface="微软雅黑" panose="020B0503020204020204" pitchFamily="34" charset="-122"/>
              </a:rPr>
              <a:t>5%</a:t>
            </a:r>
            <a:endParaRPr lang="zh-CN" altLang="en-US" sz="2610" b="1" dirty="0">
              <a:solidFill>
                <a:srgbClr val="5B9BD5"/>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7694038" y="5376526"/>
            <a:ext cx="980362" cy="984229"/>
            <a:chOff x="6521253" y="3029973"/>
            <a:chExt cx="413550" cy="415181"/>
          </a:xfrm>
        </p:grpSpPr>
        <p:sp>
          <p:nvSpPr>
            <p:cNvPr id="33" name="iṥḷïdé"/>
            <p:cNvSpPr/>
            <p:nvPr/>
          </p:nvSpPr>
          <p:spPr>
            <a:xfrm>
              <a:off x="6521253" y="3029973"/>
              <a:ext cx="413550" cy="415181"/>
            </a:xfrm>
            <a:prstGeom prst="roundRect">
              <a:avLst>
                <a:gd name="adj" fmla="val 50000"/>
              </a:avLst>
            </a:prstGeom>
            <a:solidFill>
              <a:schemeClr val="accent4"/>
            </a:solidFill>
            <a:ln w="12700" cap="rnd">
              <a:noFill/>
              <a:prstDash val="solid"/>
              <a:round/>
            </a:ln>
            <a:effectLst>
              <a:outerShdw blurRad="254000" dist="127000" algn="ctr" rotWithShape="0">
                <a:schemeClr val="accent4">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16768" tIns="108384" rIns="216768" bIns="108384"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2167890"/>
              <a:endParaRPr lang="zh-CN" altLang="en-US" sz="2370" b="1" dirty="0">
                <a:solidFill>
                  <a:schemeClr val="bg1"/>
                </a:solidFill>
              </a:endParaRPr>
            </a:p>
          </p:txBody>
        </p:sp>
        <p:sp>
          <p:nvSpPr>
            <p:cNvPr id="34" name="îṧľíde"/>
            <p:cNvSpPr/>
            <p:nvPr/>
          </p:nvSpPr>
          <p:spPr bwMode="auto">
            <a:xfrm>
              <a:off x="6637643" y="3143301"/>
              <a:ext cx="174581" cy="192123"/>
            </a:xfrm>
            <a:custGeom>
              <a:avLst/>
              <a:gdLst>
                <a:gd name="connsiteX0" fmla="*/ 248770 w 495300"/>
                <a:gd name="connsiteY0" fmla="*/ 621 h 542925"/>
                <a:gd name="connsiteX1" fmla="*/ 496420 w 495300"/>
                <a:gd name="connsiteY1" fmla="*/ 248271 h 542925"/>
                <a:gd name="connsiteX2" fmla="*/ 323827 w 495300"/>
                <a:gd name="connsiteY2" fmla="*/ 484396 h 542925"/>
                <a:gd name="connsiteX3" fmla="*/ 346973 w 495300"/>
                <a:gd name="connsiteY3" fmla="*/ 524496 h 542925"/>
                <a:gd name="connsiteX4" fmla="*/ 420220 w 495300"/>
                <a:gd name="connsiteY4" fmla="*/ 524496 h 542925"/>
                <a:gd name="connsiteX5" fmla="*/ 420220 w 495300"/>
                <a:gd name="connsiteY5" fmla="*/ 543546 h 542925"/>
                <a:gd name="connsiteX6" fmla="*/ 77320 w 495300"/>
                <a:gd name="connsiteY6" fmla="*/ 543546 h 542925"/>
                <a:gd name="connsiteX7" fmla="*/ 77320 w 495300"/>
                <a:gd name="connsiteY7" fmla="*/ 524496 h 542925"/>
                <a:gd name="connsiteX8" fmla="*/ 150567 w 495300"/>
                <a:gd name="connsiteY8" fmla="*/ 524496 h 542925"/>
                <a:gd name="connsiteX9" fmla="*/ 173713 w 495300"/>
                <a:gd name="connsiteY9" fmla="*/ 484396 h 542925"/>
                <a:gd name="connsiteX10" fmla="*/ 1120 w 495300"/>
                <a:gd name="connsiteY10" fmla="*/ 248271 h 542925"/>
                <a:gd name="connsiteX11" fmla="*/ 248770 w 495300"/>
                <a:gd name="connsiteY11" fmla="*/ 621 h 542925"/>
                <a:gd name="connsiteX12" fmla="*/ 192763 w 495300"/>
                <a:gd name="connsiteY12" fmla="*/ 489539 h 542925"/>
                <a:gd name="connsiteX13" fmla="*/ 172570 w 495300"/>
                <a:gd name="connsiteY13" fmla="*/ 524496 h 542925"/>
                <a:gd name="connsiteX14" fmla="*/ 324970 w 495300"/>
                <a:gd name="connsiteY14" fmla="*/ 524496 h 542925"/>
                <a:gd name="connsiteX15" fmla="*/ 304777 w 495300"/>
                <a:gd name="connsiteY15" fmla="*/ 489539 h 542925"/>
                <a:gd name="connsiteX16" fmla="*/ 248770 w 495300"/>
                <a:gd name="connsiteY16" fmla="*/ 495921 h 542925"/>
                <a:gd name="connsiteX17" fmla="*/ 192763 w 495300"/>
                <a:gd name="connsiteY17" fmla="*/ 489539 h 542925"/>
                <a:gd name="connsiteX18" fmla="*/ 248770 w 495300"/>
                <a:gd name="connsiteY18" fmla="*/ 143496 h 542925"/>
                <a:gd name="connsiteX19" fmla="*/ 143995 w 495300"/>
                <a:gd name="connsiteY19" fmla="*/ 248271 h 542925"/>
                <a:gd name="connsiteX20" fmla="*/ 248770 w 495300"/>
                <a:gd name="connsiteY20" fmla="*/ 353046 h 542925"/>
                <a:gd name="connsiteX21" fmla="*/ 353545 w 495300"/>
                <a:gd name="connsiteY21" fmla="*/ 248271 h 542925"/>
                <a:gd name="connsiteX22" fmla="*/ 248770 w 495300"/>
                <a:gd name="connsiteY22" fmla="*/ 143496 h 542925"/>
                <a:gd name="connsiteX23" fmla="*/ 367833 w 495300"/>
                <a:gd name="connsiteY23" fmla="*/ 114921 h 542925"/>
                <a:gd name="connsiteX24" fmla="*/ 353545 w 495300"/>
                <a:gd name="connsiteY24" fmla="*/ 129209 h 542925"/>
                <a:gd name="connsiteX25" fmla="*/ 367833 w 495300"/>
                <a:gd name="connsiteY25" fmla="*/ 143496 h 542925"/>
                <a:gd name="connsiteX26" fmla="*/ 382120 w 495300"/>
                <a:gd name="connsiteY26" fmla="*/ 129209 h 542925"/>
                <a:gd name="connsiteX27" fmla="*/ 367833 w 495300"/>
                <a:gd name="connsiteY27" fmla="*/ 114921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95300" h="542925">
                  <a:moveTo>
                    <a:pt x="248770" y="621"/>
                  </a:moveTo>
                  <a:cubicBezTo>
                    <a:pt x="385549" y="621"/>
                    <a:pt x="496420" y="111492"/>
                    <a:pt x="496420" y="248271"/>
                  </a:cubicBezTo>
                  <a:cubicBezTo>
                    <a:pt x="496420" y="358856"/>
                    <a:pt x="423935" y="452582"/>
                    <a:pt x="323827" y="484396"/>
                  </a:cubicBezTo>
                  <a:lnTo>
                    <a:pt x="346973" y="524496"/>
                  </a:lnTo>
                  <a:lnTo>
                    <a:pt x="420220" y="524496"/>
                  </a:lnTo>
                  <a:lnTo>
                    <a:pt x="420220" y="543546"/>
                  </a:lnTo>
                  <a:lnTo>
                    <a:pt x="77320" y="543546"/>
                  </a:lnTo>
                  <a:lnTo>
                    <a:pt x="77320" y="524496"/>
                  </a:lnTo>
                  <a:lnTo>
                    <a:pt x="150567" y="524496"/>
                  </a:lnTo>
                  <a:lnTo>
                    <a:pt x="173713" y="484396"/>
                  </a:lnTo>
                  <a:cubicBezTo>
                    <a:pt x="73605" y="452582"/>
                    <a:pt x="1120" y="358856"/>
                    <a:pt x="1120" y="248271"/>
                  </a:cubicBezTo>
                  <a:cubicBezTo>
                    <a:pt x="1120" y="111492"/>
                    <a:pt x="111991" y="621"/>
                    <a:pt x="248770" y="621"/>
                  </a:cubicBezTo>
                  <a:close/>
                  <a:moveTo>
                    <a:pt x="192763" y="489539"/>
                  </a:moveTo>
                  <a:lnTo>
                    <a:pt x="172570" y="524496"/>
                  </a:lnTo>
                  <a:lnTo>
                    <a:pt x="324970" y="524496"/>
                  </a:lnTo>
                  <a:lnTo>
                    <a:pt x="304777" y="489539"/>
                  </a:lnTo>
                  <a:cubicBezTo>
                    <a:pt x="286775" y="493730"/>
                    <a:pt x="268010" y="495921"/>
                    <a:pt x="248770" y="495921"/>
                  </a:cubicBezTo>
                  <a:cubicBezTo>
                    <a:pt x="229530" y="495921"/>
                    <a:pt x="210765" y="493730"/>
                    <a:pt x="192763" y="489539"/>
                  </a:cubicBezTo>
                  <a:close/>
                  <a:moveTo>
                    <a:pt x="248770" y="143496"/>
                  </a:moveTo>
                  <a:cubicBezTo>
                    <a:pt x="190858" y="143496"/>
                    <a:pt x="143995" y="190359"/>
                    <a:pt x="143995" y="248271"/>
                  </a:cubicBezTo>
                  <a:cubicBezTo>
                    <a:pt x="143995" y="306183"/>
                    <a:pt x="190858" y="353046"/>
                    <a:pt x="248770" y="353046"/>
                  </a:cubicBezTo>
                  <a:cubicBezTo>
                    <a:pt x="306682" y="353046"/>
                    <a:pt x="353545" y="306183"/>
                    <a:pt x="353545" y="248271"/>
                  </a:cubicBezTo>
                  <a:cubicBezTo>
                    <a:pt x="353545" y="190359"/>
                    <a:pt x="306682" y="143496"/>
                    <a:pt x="248770" y="143496"/>
                  </a:cubicBezTo>
                  <a:close/>
                  <a:moveTo>
                    <a:pt x="367833" y="114921"/>
                  </a:moveTo>
                  <a:cubicBezTo>
                    <a:pt x="359927" y="114921"/>
                    <a:pt x="353545" y="121303"/>
                    <a:pt x="353545" y="129209"/>
                  </a:cubicBezTo>
                  <a:cubicBezTo>
                    <a:pt x="353545" y="137114"/>
                    <a:pt x="359927" y="143496"/>
                    <a:pt x="367833" y="143496"/>
                  </a:cubicBezTo>
                  <a:cubicBezTo>
                    <a:pt x="375738" y="143496"/>
                    <a:pt x="382120" y="137114"/>
                    <a:pt x="382120" y="129209"/>
                  </a:cubicBezTo>
                  <a:cubicBezTo>
                    <a:pt x="382120" y="121303"/>
                    <a:pt x="375738" y="114921"/>
                    <a:pt x="367833" y="114921"/>
                  </a:cubicBez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sz="2370"/>
            </a:p>
          </p:txBody>
        </p:sp>
      </p:grpSp>
      <p:sp>
        <p:nvSpPr>
          <p:cNvPr id="35" name="文本框 34"/>
          <p:cNvSpPr txBox="1"/>
          <p:nvPr/>
        </p:nvSpPr>
        <p:spPr>
          <a:xfrm>
            <a:off x="5646989" y="6545707"/>
            <a:ext cx="4645927" cy="1827488"/>
          </a:xfrm>
          <a:prstGeom prst="rect">
            <a:avLst/>
          </a:prstGeom>
          <a:noFill/>
        </p:spPr>
        <p:txBody>
          <a:bodyPr wrap="square">
            <a:spAutoFit/>
          </a:bodyPr>
          <a:lstStyle/>
          <a:p>
            <a:pPr algn="ctr">
              <a:lnSpc>
                <a:spcPct val="150000"/>
              </a:lnSpc>
            </a:pPr>
            <a:r>
              <a:rPr lang="zh-CN" altLang="en-US" sz="2610" b="1" dirty="0">
                <a:solidFill>
                  <a:schemeClr val="tx1">
                    <a:lumMod val="50000"/>
                    <a:lumOff val="50000"/>
                  </a:schemeClr>
                </a:solidFill>
                <a:latin typeface="微软雅黑" panose="020B0503020204020204" pitchFamily="34" charset="-122"/>
                <a:ea typeface="微软雅黑" panose="020B0503020204020204" pitchFamily="34" charset="-122"/>
              </a:rPr>
              <a:t>人口红利多</a:t>
            </a:r>
            <a:endParaRPr lang="en-US" altLang="zh-CN" sz="261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2610" b="1" dirty="0">
                <a:solidFill>
                  <a:schemeClr val="tx1">
                    <a:lumMod val="50000"/>
                    <a:lumOff val="50000"/>
                  </a:schemeClr>
                </a:solidFill>
                <a:latin typeface="微软雅黑" panose="020B0503020204020204" pitchFamily="34" charset="-122"/>
                <a:ea typeface="微软雅黑" panose="020B0503020204020204" pitchFamily="34" charset="-122"/>
              </a:rPr>
              <a:t>拉美总人口 </a:t>
            </a:r>
            <a:r>
              <a:rPr lang="en-US" altLang="zh-CN" sz="2610" b="1" dirty="0">
                <a:solidFill>
                  <a:srgbClr val="5B9BD5"/>
                </a:solidFill>
                <a:latin typeface="微软雅黑" panose="020B0503020204020204" pitchFamily="34" charset="-122"/>
                <a:ea typeface="微软雅黑" panose="020B0503020204020204" pitchFamily="34" charset="-122"/>
              </a:rPr>
              <a:t>6.5</a:t>
            </a:r>
            <a:r>
              <a:rPr lang="zh-CN" altLang="en-US" sz="2610" b="1" dirty="0">
                <a:solidFill>
                  <a:srgbClr val="5B9BD5"/>
                </a:solidFill>
                <a:latin typeface="微软雅黑" panose="020B0503020204020204" pitchFamily="34" charset="-122"/>
                <a:ea typeface="微软雅黑" panose="020B0503020204020204" pitchFamily="34" charset="-122"/>
              </a:rPr>
              <a:t>亿</a:t>
            </a:r>
            <a:endParaRPr lang="en-US" altLang="zh-CN" sz="2610" b="1" dirty="0">
              <a:solidFill>
                <a:srgbClr val="5B9BD5"/>
              </a:solidFill>
              <a:latin typeface="微软雅黑" panose="020B0503020204020204" pitchFamily="34" charset="-122"/>
              <a:ea typeface="微软雅黑" panose="020B0503020204020204" pitchFamily="34" charset="-122"/>
            </a:endParaRPr>
          </a:p>
          <a:p>
            <a:pPr algn="ctr">
              <a:lnSpc>
                <a:spcPct val="150000"/>
              </a:lnSpc>
            </a:pPr>
            <a:r>
              <a:rPr lang="zh-CN" altLang="en-US" sz="2610" b="1" dirty="0">
                <a:solidFill>
                  <a:schemeClr val="tx1">
                    <a:lumMod val="50000"/>
                    <a:lumOff val="50000"/>
                  </a:schemeClr>
                </a:solidFill>
                <a:latin typeface="微软雅黑" panose="020B0503020204020204" pitchFamily="34" charset="-122"/>
                <a:ea typeface="微软雅黑" panose="020B0503020204020204" pitchFamily="34" charset="-122"/>
              </a:rPr>
              <a:t>语言：西班牙和葡萄牙语</a:t>
            </a:r>
            <a:endParaRPr lang="en-US" altLang="zh-CN" sz="261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6" name="组合 35"/>
          <p:cNvGrpSpPr/>
          <p:nvPr/>
        </p:nvGrpSpPr>
        <p:grpSpPr>
          <a:xfrm>
            <a:off x="11022764" y="5376526"/>
            <a:ext cx="980362" cy="984229"/>
            <a:chOff x="6511421" y="3029973"/>
            <a:chExt cx="413550" cy="415181"/>
          </a:xfrm>
        </p:grpSpPr>
        <p:sp>
          <p:nvSpPr>
            <p:cNvPr id="37" name="iṥḷïdé"/>
            <p:cNvSpPr/>
            <p:nvPr/>
          </p:nvSpPr>
          <p:spPr>
            <a:xfrm>
              <a:off x="6511421" y="3029973"/>
              <a:ext cx="413550" cy="415181"/>
            </a:xfrm>
            <a:prstGeom prst="roundRect">
              <a:avLst>
                <a:gd name="adj" fmla="val 50000"/>
              </a:avLst>
            </a:prstGeom>
            <a:solidFill>
              <a:schemeClr val="accent4"/>
            </a:solidFill>
            <a:ln w="12700" cap="rnd">
              <a:noFill/>
              <a:prstDash val="solid"/>
              <a:round/>
            </a:ln>
            <a:effectLst>
              <a:outerShdw blurRad="254000" dist="127000" algn="ctr" rotWithShape="0">
                <a:schemeClr val="accent4">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16768" tIns="108384" rIns="216768" bIns="108384"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2167890"/>
              <a:endParaRPr lang="zh-CN" altLang="en-US" sz="2370" b="1" dirty="0">
                <a:solidFill>
                  <a:schemeClr val="bg1"/>
                </a:solidFill>
              </a:endParaRPr>
            </a:p>
          </p:txBody>
        </p:sp>
        <p:sp>
          <p:nvSpPr>
            <p:cNvPr id="38" name="îṧľíde"/>
            <p:cNvSpPr/>
            <p:nvPr/>
          </p:nvSpPr>
          <p:spPr bwMode="auto">
            <a:xfrm>
              <a:off x="6622075" y="3143301"/>
              <a:ext cx="174581" cy="192123"/>
            </a:xfrm>
            <a:custGeom>
              <a:avLst/>
              <a:gdLst>
                <a:gd name="connsiteX0" fmla="*/ 248770 w 495300"/>
                <a:gd name="connsiteY0" fmla="*/ 621 h 542925"/>
                <a:gd name="connsiteX1" fmla="*/ 496420 w 495300"/>
                <a:gd name="connsiteY1" fmla="*/ 248271 h 542925"/>
                <a:gd name="connsiteX2" fmla="*/ 323827 w 495300"/>
                <a:gd name="connsiteY2" fmla="*/ 484396 h 542925"/>
                <a:gd name="connsiteX3" fmla="*/ 346973 w 495300"/>
                <a:gd name="connsiteY3" fmla="*/ 524496 h 542925"/>
                <a:gd name="connsiteX4" fmla="*/ 420220 w 495300"/>
                <a:gd name="connsiteY4" fmla="*/ 524496 h 542925"/>
                <a:gd name="connsiteX5" fmla="*/ 420220 w 495300"/>
                <a:gd name="connsiteY5" fmla="*/ 543546 h 542925"/>
                <a:gd name="connsiteX6" fmla="*/ 77320 w 495300"/>
                <a:gd name="connsiteY6" fmla="*/ 543546 h 542925"/>
                <a:gd name="connsiteX7" fmla="*/ 77320 w 495300"/>
                <a:gd name="connsiteY7" fmla="*/ 524496 h 542925"/>
                <a:gd name="connsiteX8" fmla="*/ 150567 w 495300"/>
                <a:gd name="connsiteY8" fmla="*/ 524496 h 542925"/>
                <a:gd name="connsiteX9" fmla="*/ 173713 w 495300"/>
                <a:gd name="connsiteY9" fmla="*/ 484396 h 542925"/>
                <a:gd name="connsiteX10" fmla="*/ 1120 w 495300"/>
                <a:gd name="connsiteY10" fmla="*/ 248271 h 542925"/>
                <a:gd name="connsiteX11" fmla="*/ 248770 w 495300"/>
                <a:gd name="connsiteY11" fmla="*/ 621 h 542925"/>
                <a:gd name="connsiteX12" fmla="*/ 192763 w 495300"/>
                <a:gd name="connsiteY12" fmla="*/ 489539 h 542925"/>
                <a:gd name="connsiteX13" fmla="*/ 172570 w 495300"/>
                <a:gd name="connsiteY13" fmla="*/ 524496 h 542925"/>
                <a:gd name="connsiteX14" fmla="*/ 324970 w 495300"/>
                <a:gd name="connsiteY14" fmla="*/ 524496 h 542925"/>
                <a:gd name="connsiteX15" fmla="*/ 304777 w 495300"/>
                <a:gd name="connsiteY15" fmla="*/ 489539 h 542925"/>
                <a:gd name="connsiteX16" fmla="*/ 248770 w 495300"/>
                <a:gd name="connsiteY16" fmla="*/ 495921 h 542925"/>
                <a:gd name="connsiteX17" fmla="*/ 192763 w 495300"/>
                <a:gd name="connsiteY17" fmla="*/ 489539 h 542925"/>
                <a:gd name="connsiteX18" fmla="*/ 248770 w 495300"/>
                <a:gd name="connsiteY18" fmla="*/ 143496 h 542925"/>
                <a:gd name="connsiteX19" fmla="*/ 143995 w 495300"/>
                <a:gd name="connsiteY19" fmla="*/ 248271 h 542925"/>
                <a:gd name="connsiteX20" fmla="*/ 248770 w 495300"/>
                <a:gd name="connsiteY20" fmla="*/ 353046 h 542925"/>
                <a:gd name="connsiteX21" fmla="*/ 353545 w 495300"/>
                <a:gd name="connsiteY21" fmla="*/ 248271 h 542925"/>
                <a:gd name="connsiteX22" fmla="*/ 248770 w 495300"/>
                <a:gd name="connsiteY22" fmla="*/ 143496 h 542925"/>
                <a:gd name="connsiteX23" fmla="*/ 367833 w 495300"/>
                <a:gd name="connsiteY23" fmla="*/ 114921 h 542925"/>
                <a:gd name="connsiteX24" fmla="*/ 353545 w 495300"/>
                <a:gd name="connsiteY24" fmla="*/ 129209 h 542925"/>
                <a:gd name="connsiteX25" fmla="*/ 367833 w 495300"/>
                <a:gd name="connsiteY25" fmla="*/ 143496 h 542925"/>
                <a:gd name="connsiteX26" fmla="*/ 382120 w 495300"/>
                <a:gd name="connsiteY26" fmla="*/ 129209 h 542925"/>
                <a:gd name="connsiteX27" fmla="*/ 367833 w 495300"/>
                <a:gd name="connsiteY27" fmla="*/ 114921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95300" h="542925">
                  <a:moveTo>
                    <a:pt x="248770" y="621"/>
                  </a:moveTo>
                  <a:cubicBezTo>
                    <a:pt x="385549" y="621"/>
                    <a:pt x="496420" y="111492"/>
                    <a:pt x="496420" y="248271"/>
                  </a:cubicBezTo>
                  <a:cubicBezTo>
                    <a:pt x="496420" y="358856"/>
                    <a:pt x="423935" y="452582"/>
                    <a:pt x="323827" y="484396"/>
                  </a:cubicBezTo>
                  <a:lnTo>
                    <a:pt x="346973" y="524496"/>
                  </a:lnTo>
                  <a:lnTo>
                    <a:pt x="420220" y="524496"/>
                  </a:lnTo>
                  <a:lnTo>
                    <a:pt x="420220" y="543546"/>
                  </a:lnTo>
                  <a:lnTo>
                    <a:pt x="77320" y="543546"/>
                  </a:lnTo>
                  <a:lnTo>
                    <a:pt x="77320" y="524496"/>
                  </a:lnTo>
                  <a:lnTo>
                    <a:pt x="150567" y="524496"/>
                  </a:lnTo>
                  <a:lnTo>
                    <a:pt x="173713" y="484396"/>
                  </a:lnTo>
                  <a:cubicBezTo>
                    <a:pt x="73605" y="452582"/>
                    <a:pt x="1120" y="358856"/>
                    <a:pt x="1120" y="248271"/>
                  </a:cubicBezTo>
                  <a:cubicBezTo>
                    <a:pt x="1120" y="111492"/>
                    <a:pt x="111991" y="621"/>
                    <a:pt x="248770" y="621"/>
                  </a:cubicBezTo>
                  <a:close/>
                  <a:moveTo>
                    <a:pt x="192763" y="489539"/>
                  </a:moveTo>
                  <a:lnTo>
                    <a:pt x="172570" y="524496"/>
                  </a:lnTo>
                  <a:lnTo>
                    <a:pt x="324970" y="524496"/>
                  </a:lnTo>
                  <a:lnTo>
                    <a:pt x="304777" y="489539"/>
                  </a:lnTo>
                  <a:cubicBezTo>
                    <a:pt x="286775" y="493730"/>
                    <a:pt x="268010" y="495921"/>
                    <a:pt x="248770" y="495921"/>
                  </a:cubicBezTo>
                  <a:cubicBezTo>
                    <a:pt x="229530" y="495921"/>
                    <a:pt x="210765" y="493730"/>
                    <a:pt x="192763" y="489539"/>
                  </a:cubicBezTo>
                  <a:close/>
                  <a:moveTo>
                    <a:pt x="248770" y="143496"/>
                  </a:moveTo>
                  <a:cubicBezTo>
                    <a:pt x="190858" y="143496"/>
                    <a:pt x="143995" y="190359"/>
                    <a:pt x="143995" y="248271"/>
                  </a:cubicBezTo>
                  <a:cubicBezTo>
                    <a:pt x="143995" y="306183"/>
                    <a:pt x="190858" y="353046"/>
                    <a:pt x="248770" y="353046"/>
                  </a:cubicBezTo>
                  <a:cubicBezTo>
                    <a:pt x="306682" y="353046"/>
                    <a:pt x="353545" y="306183"/>
                    <a:pt x="353545" y="248271"/>
                  </a:cubicBezTo>
                  <a:cubicBezTo>
                    <a:pt x="353545" y="190359"/>
                    <a:pt x="306682" y="143496"/>
                    <a:pt x="248770" y="143496"/>
                  </a:cubicBezTo>
                  <a:close/>
                  <a:moveTo>
                    <a:pt x="367833" y="114921"/>
                  </a:moveTo>
                  <a:cubicBezTo>
                    <a:pt x="359927" y="114921"/>
                    <a:pt x="353545" y="121303"/>
                    <a:pt x="353545" y="129209"/>
                  </a:cubicBezTo>
                  <a:cubicBezTo>
                    <a:pt x="353545" y="137114"/>
                    <a:pt x="359927" y="143496"/>
                    <a:pt x="367833" y="143496"/>
                  </a:cubicBezTo>
                  <a:cubicBezTo>
                    <a:pt x="375738" y="143496"/>
                    <a:pt x="382120" y="137114"/>
                    <a:pt x="382120" y="129209"/>
                  </a:cubicBezTo>
                  <a:cubicBezTo>
                    <a:pt x="382120" y="121303"/>
                    <a:pt x="375738" y="114921"/>
                    <a:pt x="367833" y="114921"/>
                  </a:cubicBez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sz="2370"/>
            </a:p>
          </p:txBody>
        </p:sp>
      </p:grpSp>
      <p:sp>
        <p:nvSpPr>
          <p:cNvPr id="39" name="文本框 38"/>
          <p:cNvSpPr txBox="1"/>
          <p:nvPr/>
        </p:nvSpPr>
        <p:spPr>
          <a:xfrm>
            <a:off x="9393270" y="6545707"/>
            <a:ext cx="4645927" cy="1827488"/>
          </a:xfrm>
          <a:prstGeom prst="rect">
            <a:avLst/>
          </a:prstGeom>
          <a:noFill/>
        </p:spPr>
        <p:txBody>
          <a:bodyPr wrap="square">
            <a:spAutoFit/>
          </a:bodyPr>
          <a:lstStyle/>
          <a:p>
            <a:pPr algn="ctr">
              <a:lnSpc>
                <a:spcPct val="150000"/>
              </a:lnSpc>
            </a:pPr>
            <a:r>
              <a:rPr lang="zh-CN" altLang="en-US" sz="2610" b="1" dirty="0">
                <a:solidFill>
                  <a:schemeClr val="tx1">
                    <a:lumMod val="50000"/>
                    <a:lumOff val="50000"/>
                  </a:schemeClr>
                </a:solidFill>
                <a:latin typeface="微软雅黑" panose="020B0503020204020204" pitchFamily="34" charset="-122"/>
                <a:ea typeface="微软雅黑" panose="020B0503020204020204" pitchFamily="34" charset="-122"/>
              </a:rPr>
              <a:t>互联网渗透率 </a:t>
            </a:r>
            <a:r>
              <a:rPr lang="en-US" altLang="zh-CN" sz="2610" b="1" dirty="0">
                <a:solidFill>
                  <a:srgbClr val="5B9BD5"/>
                </a:solidFill>
                <a:latin typeface="微软雅黑" panose="020B0503020204020204" pitchFamily="34" charset="-122"/>
                <a:ea typeface="微软雅黑" panose="020B0503020204020204" pitchFamily="34" charset="-122"/>
              </a:rPr>
              <a:t>70%</a:t>
            </a:r>
          </a:p>
          <a:p>
            <a:pPr algn="ctr">
              <a:lnSpc>
                <a:spcPct val="150000"/>
              </a:lnSpc>
            </a:pPr>
            <a:r>
              <a:rPr lang="zh-CN" altLang="en-US" sz="2610" b="1" dirty="0">
                <a:solidFill>
                  <a:schemeClr val="tx1">
                    <a:lumMod val="50000"/>
                    <a:lumOff val="50000"/>
                  </a:schemeClr>
                </a:solidFill>
                <a:latin typeface="微软雅黑" panose="020B0503020204020204" pitchFamily="34" charset="-122"/>
                <a:ea typeface="微软雅黑" panose="020B0503020204020204" pitchFamily="34" charset="-122"/>
              </a:rPr>
              <a:t>网购人数多</a:t>
            </a:r>
            <a:r>
              <a:rPr lang="en-US" altLang="zh-CN" sz="2610" b="1" dirty="0">
                <a:solidFill>
                  <a:srgbClr val="5B9BD5"/>
                </a:solidFill>
                <a:latin typeface="微软雅黑" panose="020B0503020204020204" pitchFamily="34" charset="-122"/>
                <a:ea typeface="微软雅黑" panose="020B0503020204020204" pitchFamily="34" charset="-122"/>
              </a:rPr>
              <a:t> 3</a:t>
            </a:r>
            <a:r>
              <a:rPr lang="zh-CN" altLang="en-US" sz="2610" b="1" dirty="0">
                <a:solidFill>
                  <a:srgbClr val="5B9BD5"/>
                </a:solidFill>
                <a:latin typeface="微软雅黑" panose="020B0503020204020204" pitchFamily="34" charset="-122"/>
                <a:ea typeface="微软雅黑" panose="020B0503020204020204" pitchFamily="34" charset="-122"/>
              </a:rPr>
              <a:t>亿</a:t>
            </a:r>
            <a:endParaRPr lang="en-US" altLang="zh-CN" sz="2610" b="1" dirty="0">
              <a:solidFill>
                <a:srgbClr val="5B9BD5"/>
              </a:solidFill>
              <a:latin typeface="微软雅黑" panose="020B0503020204020204" pitchFamily="34" charset="-122"/>
              <a:ea typeface="微软雅黑" panose="020B0503020204020204" pitchFamily="34" charset="-122"/>
            </a:endParaRPr>
          </a:p>
          <a:p>
            <a:pPr algn="ctr">
              <a:lnSpc>
                <a:spcPct val="150000"/>
              </a:lnSpc>
            </a:pPr>
            <a:r>
              <a:rPr lang="zh-CN" altLang="en-US" sz="2610" b="1" dirty="0">
                <a:solidFill>
                  <a:schemeClr val="tx1">
                    <a:lumMod val="50000"/>
                    <a:lumOff val="50000"/>
                  </a:schemeClr>
                </a:solidFill>
                <a:latin typeface="微软雅黑" panose="020B0503020204020204" pitchFamily="34" charset="-122"/>
                <a:ea typeface="微软雅黑" panose="020B0503020204020204" pitchFamily="34" charset="-122"/>
              </a:rPr>
              <a:t>社媒平渗透率 </a:t>
            </a:r>
            <a:r>
              <a:rPr lang="en-US" altLang="zh-CN" sz="2610" b="1" dirty="0">
                <a:solidFill>
                  <a:srgbClr val="5B9BD5"/>
                </a:solidFill>
                <a:latin typeface="微软雅黑" panose="020B0503020204020204" pitchFamily="34" charset="-122"/>
                <a:ea typeface="微软雅黑" panose="020B0503020204020204" pitchFamily="34" charset="-122"/>
              </a:rPr>
              <a:t>64%</a:t>
            </a:r>
            <a:endParaRPr lang="zh-CN" altLang="en-US" sz="2610" b="1" dirty="0">
              <a:solidFill>
                <a:srgbClr val="5B9BD5"/>
              </a:solidFill>
              <a:latin typeface="微软雅黑" panose="020B0503020204020204" pitchFamily="34" charset="-122"/>
              <a:ea typeface="微软雅黑" panose="020B0503020204020204" pitchFamily="34" charset="-122"/>
            </a:endParaRPr>
          </a:p>
        </p:txBody>
      </p:sp>
      <p:grpSp>
        <p:nvGrpSpPr>
          <p:cNvPr id="49" name="组合 48"/>
          <p:cNvGrpSpPr/>
          <p:nvPr/>
        </p:nvGrpSpPr>
        <p:grpSpPr>
          <a:xfrm>
            <a:off x="4365313" y="9219504"/>
            <a:ext cx="7276551" cy="856942"/>
            <a:chOff x="1135854" y="2696272"/>
            <a:chExt cx="2812904" cy="404035"/>
          </a:xfrm>
        </p:grpSpPr>
        <p:sp>
          <p:nvSpPr>
            <p:cNvPr id="50" name="矩形: 圆角 4"/>
            <p:cNvSpPr/>
            <p:nvPr/>
          </p:nvSpPr>
          <p:spPr>
            <a:xfrm>
              <a:off x="1164186" y="2696272"/>
              <a:ext cx="2756241" cy="40403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945">
                <a:defRPr/>
              </a:pPr>
              <a:endParaRPr lang="zh-CN" altLang="en-US" sz="2845" b="1" dirty="0">
                <a:solidFill>
                  <a:schemeClr val="bg1"/>
                </a:solidFill>
                <a:latin typeface="微软雅黑" panose="020B0503020204020204" pitchFamily="34" charset="-122"/>
                <a:ea typeface="微软雅黑" panose="020B0503020204020204" pitchFamily="34" charset="-122"/>
              </a:endParaRPr>
            </a:p>
          </p:txBody>
        </p:sp>
        <p:sp>
          <p:nvSpPr>
            <p:cNvPr id="51" name="işľîde"/>
            <p:cNvSpPr txBox="1"/>
            <p:nvPr/>
          </p:nvSpPr>
          <p:spPr>
            <a:xfrm>
              <a:off x="1135854" y="2780417"/>
              <a:ext cx="2812904" cy="249955"/>
            </a:xfrm>
            <a:prstGeom prst="rect">
              <a:avLst/>
            </a:prstGeom>
            <a:noFill/>
          </p:spPr>
          <p:txBody>
            <a:bodyPr wrap="square">
              <a:spAutoFit/>
            </a:bodyPr>
            <a:lstStyle/>
            <a:p>
              <a:pPr algn="ctr"/>
              <a:r>
                <a:rPr lang="zh-CN" altLang="en-US" sz="2845" b="1" dirty="0">
                  <a:solidFill>
                    <a:schemeClr val="bg1"/>
                  </a:solidFill>
                  <a:latin typeface="微软雅黑" panose="020B0503020204020204" pitchFamily="34" charset="-122"/>
                  <a:ea typeface="微软雅黑" panose="020B0503020204020204" pitchFamily="34" charset="-122"/>
                </a:rPr>
                <a:t>拉美地区主要市场电商客单价（美元）</a:t>
              </a:r>
              <a:endParaRPr lang="en-US" altLang="zh-CN" sz="2845" b="1" dirty="0">
                <a:solidFill>
                  <a:schemeClr val="bg1"/>
                </a:solidFill>
                <a:latin typeface="微软雅黑" panose="020B0503020204020204" pitchFamily="34" charset="-122"/>
                <a:ea typeface="微软雅黑" panose="020B0503020204020204" pitchFamily="34" charset="-122"/>
              </a:endParaRPr>
            </a:p>
          </p:txBody>
        </p:sp>
      </p:grpSp>
      <p:graphicFrame>
        <p:nvGraphicFramePr>
          <p:cNvPr id="56" name="图表 55"/>
          <p:cNvGraphicFramePr/>
          <p:nvPr/>
        </p:nvGraphicFramePr>
        <p:xfrm>
          <a:off x="4069317" y="9911431"/>
          <a:ext cx="7855914" cy="3630731"/>
        </p:xfrm>
        <a:graphic>
          <a:graphicData uri="http://schemas.openxmlformats.org/drawingml/2006/chart">
            <c:chart xmlns:c="http://schemas.openxmlformats.org/drawingml/2006/chart" xmlns:r="http://schemas.openxmlformats.org/officeDocument/2006/relationships" r:id="rId5"/>
          </a:graphicData>
        </a:graphic>
      </p:graphicFrame>
      <p:sp>
        <p:nvSpPr>
          <p:cNvPr id="60" name="文本框 59"/>
          <p:cNvSpPr txBox="1"/>
          <p:nvPr/>
        </p:nvSpPr>
        <p:spPr>
          <a:xfrm>
            <a:off x="3968002" y="13626100"/>
            <a:ext cx="9217284" cy="858440"/>
          </a:xfrm>
          <a:prstGeom prst="rect">
            <a:avLst/>
          </a:prstGeom>
          <a:noFill/>
        </p:spPr>
        <p:txBody>
          <a:bodyPr wrap="square">
            <a:spAutoFit/>
          </a:bodyPr>
          <a:lstStyle/>
          <a:p>
            <a:pPr algn="just"/>
            <a:r>
              <a:rPr lang="zh-CN" altLang="en-US" sz="2490" dirty="0">
                <a:solidFill>
                  <a:schemeClr val="tx1">
                    <a:lumMod val="75000"/>
                    <a:lumOff val="25000"/>
                  </a:schemeClr>
                </a:solidFill>
                <a:latin typeface="微软雅黑" panose="020B0503020204020204" pitchFamily="34" charset="-122"/>
                <a:ea typeface="微软雅黑" panose="020B0503020204020204" pitchFamily="34" charset="-122"/>
              </a:rPr>
              <a:t>拉美主流电商平台的客单价相对较高。且拉美主要市场的人均收入并不算低，买家普遍无储蓄习惯。消费潜力大</a:t>
            </a:r>
            <a:endParaRPr lang="en-US" altLang="zh-CN" sz="249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iconfont-1177-866359"/>
          <p:cNvSpPr/>
          <p:nvPr/>
        </p:nvSpPr>
        <p:spPr>
          <a:xfrm>
            <a:off x="21297216" y="6496790"/>
            <a:ext cx="920365" cy="656654"/>
          </a:xfrm>
          <a:custGeom>
            <a:avLst/>
            <a:gdLst>
              <a:gd name="T0" fmla="*/ 6390 w 7552"/>
              <a:gd name="T1" fmla="*/ 12800 h 12800"/>
              <a:gd name="T2" fmla="*/ 7552 w 7552"/>
              <a:gd name="T3" fmla="*/ 11636 h 12800"/>
              <a:gd name="T4" fmla="*/ 7552 w 7552"/>
              <a:gd name="T5" fmla="*/ 1164 h 12800"/>
              <a:gd name="T6" fmla="*/ 6390 w 7552"/>
              <a:gd name="T7" fmla="*/ 0 h 12800"/>
              <a:gd name="T8" fmla="*/ 1162 w 7552"/>
              <a:gd name="T9" fmla="*/ 0 h 12800"/>
              <a:gd name="T10" fmla="*/ 0 w 7552"/>
              <a:gd name="T11" fmla="*/ 1164 h 12800"/>
              <a:gd name="T12" fmla="*/ 0 w 7552"/>
              <a:gd name="T13" fmla="*/ 11636 h 12800"/>
              <a:gd name="T14" fmla="*/ 1162 w 7552"/>
              <a:gd name="T15" fmla="*/ 12800 h 12800"/>
              <a:gd name="T16" fmla="*/ 6390 w 7552"/>
              <a:gd name="T17" fmla="*/ 12800 h 12800"/>
              <a:gd name="T18" fmla="*/ 3776 w 7552"/>
              <a:gd name="T19" fmla="*/ 12316 h 12800"/>
              <a:gd name="T20" fmla="*/ 3195 w 7552"/>
              <a:gd name="T21" fmla="*/ 11735 h 12800"/>
              <a:gd name="T22" fmla="*/ 3776 w 7552"/>
              <a:gd name="T23" fmla="*/ 11154 h 12800"/>
              <a:gd name="T24" fmla="*/ 4357 w 7552"/>
              <a:gd name="T25" fmla="*/ 11735 h 12800"/>
              <a:gd name="T26" fmla="*/ 3776 w 7552"/>
              <a:gd name="T27" fmla="*/ 12316 h 12800"/>
              <a:gd name="T28" fmla="*/ 2324 w 7552"/>
              <a:gd name="T29" fmla="*/ 709 h 12800"/>
              <a:gd name="T30" fmla="*/ 2452 w 7552"/>
              <a:gd name="T31" fmla="*/ 581 h 12800"/>
              <a:gd name="T32" fmla="*/ 5099 w 7552"/>
              <a:gd name="T33" fmla="*/ 581 h 12800"/>
              <a:gd name="T34" fmla="*/ 5228 w 7552"/>
              <a:gd name="T35" fmla="*/ 709 h 12800"/>
              <a:gd name="T36" fmla="*/ 5228 w 7552"/>
              <a:gd name="T37" fmla="*/ 744 h 12800"/>
              <a:gd name="T38" fmla="*/ 5100 w 7552"/>
              <a:gd name="T39" fmla="*/ 872 h 12800"/>
              <a:gd name="T40" fmla="*/ 2452 w 7552"/>
              <a:gd name="T41" fmla="*/ 872 h 12800"/>
              <a:gd name="T42" fmla="*/ 2324 w 7552"/>
              <a:gd name="T43" fmla="*/ 744 h 12800"/>
              <a:gd name="T44" fmla="*/ 2324 w 7552"/>
              <a:gd name="T45" fmla="*/ 709 h 12800"/>
              <a:gd name="T46" fmla="*/ 581 w 7552"/>
              <a:gd name="T47" fmla="*/ 1452 h 12800"/>
              <a:gd name="T48" fmla="*/ 6971 w 7552"/>
              <a:gd name="T49" fmla="*/ 1452 h 12800"/>
              <a:gd name="T50" fmla="*/ 6971 w 7552"/>
              <a:gd name="T51" fmla="*/ 10747 h 12800"/>
              <a:gd name="T52" fmla="*/ 581 w 7552"/>
              <a:gd name="T53" fmla="*/ 10747 h 12800"/>
              <a:gd name="T54" fmla="*/ 581 w 7552"/>
              <a:gd name="T55" fmla="*/ 1452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552" h="12800">
                <a:moveTo>
                  <a:pt x="6390" y="12800"/>
                </a:moveTo>
                <a:cubicBezTo>
                  <a:pt x="6390" y="12800"/>
                  <a:pt x="7552" y="12800"/>
                  <a:pt x="7552" y="11636"/>
                </a:cubicBezTo>
                <a:lnTo>
                  <a:pt x="7552" y="1164"/>
                </a:lnTo>
                <a:cubicBezTo>
                  <a:pt x="7552" y="0"/>
                  <a:pt x="6390" y="0"/>
                  <a:pt x="6390" y="0"/>
                </a:cubicBezTo>
                <a:lnTo>
                  <a:pt x="1162" y="0"/>
                </a:lnTo>
                <a:cubicBezTo>
                  <a:pt x="1162" y="0"/>
                  <a:pt x="0" y="0"/>
                  <a:pt x="0" y="1164"/>
                </a:cubicBezTo>
                <a:lnTo>
                  <a:pt x="0" y="11636"/>
                </a:lnTo>
                <a:cubicBezTo>
                  <a:pt x="0" y="12800"/>
                  <a:pt x="1162" y="12800"/>
                  <a:pt x="1162" y="12800"/>
                </a:cubicBezTo>
                <a:lnTo>
                  <a:pt x="6390" y="12800"/>
                </a:lnTo>
                <a:close/>
                <a:moveTo>
                  <a:pt x="3776" y="12316"/>
                </a:moveTo>
                <a:cubicBezTo>
                  <a:pt x="3455" y="12316"/>
                  <a:pt x="3195" y="12055"/>
                  <a:pt x="3195" y="11735"/>
                </a:cubicBezTo>
                <a:cubicBezTo>
                  <a:pt x="3195" y="11414"/>
                  <a:pt x="3455" y="11154"/>
                  <a:pt x="3776" y="11154"/>
                </a:cubicBezTo>
                <a:cubicBezTo>
                  <a:pt x="4097" y="11154"/>
                  <a:pt x="4357" y="11414"/>
                  <a:pt x="4357" y="11735"/>
                </a:cubicBezTo>
                <a:cubicBezTo>
                  <a:pt x="4357" y="12055"/>
                  <a:pt x="4097" y="12316"/>
                  <a:pt x="3776" y="12316"/>
                </a:cubicBezTo>
                <a:close/>
                <a:moveTo>
                  <a:pt x="2324" y="709"/>
                </a:moveTo>
                <a:cubicBezTo>
                  <a:pt x="2324" y="637"/>
                  <a:pt x="2381" y="581"/>
                  <a:pt x="2452" y="581"/>
                </a:cubicBezTo>
                <a:lnTo>
                  <a:pt x="5099" y="581"/>
                </a:lnTo>
                <a:cubicBezTo>
                  <a:pt x="5170" y="581"/>
                  <a:pt x="5228" y="638"/>
                  <a:pt x="5228" y="709"/>
                </a:cubicBezTo>
                <a:lnTo>
                  <a:pt x="5228" y="744"/>
                </a:lnTo>
                <a:cubicBezTo>
                  <a:pt x="5228" y="816"/>
                  <a:pt x="5171" y="872"/>
                  <a:pt x="5100" y="872"/>
                </a:cubicBezTo>
                <a:lnTo>
                  <a:pt x="2452" y="872"/>
                </a:lnTo>
                <a:cubicBezTo>
                  <a:pt x="2382" y="872"/>
                  <a:pt x="2324" y="814"/>
                  <a:pt x="2324" y="744"/>
                </a:cubicBezTo>
                <a:lnTo>
                  <a:pt x="2324" y="709"/>
                </a:lnTo>
                <a:close/>
                <a:moveTo>
                  <a:pt x="581" y="1452"/>
                </a:moveTo>
                <a:lnTo>
                  <a:pt x="6971" y="1452"/>
                </a:lnTo>
                <a:lnTo>
                  <a:pt x="6971" y="10747"/>
                </a:lnTo>
                <a:lnTo>
                  <a:pt x="581" y="10747"/>
                </a:lnTo>
                <a:lnTo>
                  <a:pt x="581" y="14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95" dirty="0"/>
          </a:p>
        </p:txBody>
      </p:sp>
      <p:sp>
        <p:nvSpPr>
          <p:cNvPr id="81" name="文本框 80"/>
          <p:cNvSpPr txBox="1"/>
          <p:nvPr/>
        </p:nvSpPr>
        <p:spPr>
          <a:xfrm>
            <a:off x="20955763" y="7460989"/>
            <a:ext cx="2109840" cy="475387"/>
          </a:xfrm>
          <a:prstGeom prst="rect">
            <a:avLst/>
          </a:prstGeom>
          <a:noFill/>
        </p:spPr>
        <p:txBody>
          <a:bodyPr wrap="square">
            <a:spAutoFit/>
          </a:bodyPr>
          <a:lstStyle/>
          <a:p>
            <a:r>
              <a:rPr lang="zh-CN" altLang="en-US" sz="2490" dirty="0">
                <a:solidFill>
                  <a:srgbClr val="34374C"/>
                </a:solidFill>
                <a:latin typeface="微软雅黑" panose="020B0503020204020204" pitchFamily="34" charset="-122"/>
                <a:ea typeface="微软雅黑" panose="020B0503020204020204" pitchFamily="34" charset="-122"/>
              </a:rPr>
              <a:t>消费电子</a:t>
            </a:r>
            <a:endParaRPr lang="zh-CN" altLang="en-US" sz="2490" dirty="0">
              <a:latin typeface="微软雅黑" panose="020B0503020204020204" pitchFamily="34" charset="-122"/>
              <a:ea typeface="微软雅黑" panose="020B0503020204020204" pitchFamily="34" charset="-122"/>
            </a:endParaRPr>
          </a:p>
        </p:txBody>
      </p:sp>
      <p:sp>
        <p:nvSpPr>
          <p:cNvPr id="83" name="iconfont-10933-5210710"/>
          <p:cNvSpPr/>
          <p:nvPr/>
        </p:nvSpPr>
        <p:spPr>
          <a:xfrm>
            <a:off x="23560290" y="6440087"/>
            <a:ext cx="920365" cy="856942"/>
          </a:xfrm>
          <a:custGeom>
            <a:avLst/>
            <a:gdLst>
              <a:gd name="connsiteX0" fmla="*/ 89198 w 416740"/>
              <a:gd name="connsiteY0" fmla="*/ 576755 h 609586"/>
              <a:gd name="connsiteX1" fmla="*/ 89454 w 416740"/>
              <a:gd name="connsiteY1" fmla="*/ 577371 h 609586"/>
              <a:gd name="connsiteX2" fmla="*/ 104187 w 416740"/>
              <a:gd name="connsiteY2" fmla="*/ 583496 h 609586"/>
              <a:gd name="connsiteX3" fmla="*/ 323017 w 416740"/>
              <a:gd name="connsiteY3" fmla="*/ 583496 h 609586"/>
              <a:gd name="connsiteX4" fmla="*/ 337727 w 416740"/>
              <a:gd name="connsiteY4" fmla="*/ 577371 h 609586"/>
              <a:gd name="connsiteX5" fmla="*/ 337973 w 416740"/>
              <a:gd name="connsiteY5" fmla="*/ 576777 h 609586"/>
              <a:gd name="connsiteX6" fmla="*/ 357537 w 416740"/>
              <a:gd name="connsiteY6" fmla="*/ 580645 h 609586"/>
              <a:gd name="connsiteX7" fmla="*/ 369819 w 416740"/>
              <a:gd name="connsiteY7" fmla="*/ 588754 h 609586"/>
              <a:gd name="connsiteX8" fmla="*/ 213529 w 416740"/>
              <a:gd name="connsiteY8" fmla="*/ 609586 h 609586"/>
              <a:gd name="connsiteX9" fmla="*/ 57239 w 416740"/>
              <a:gd name="connsiteY9" fmla="*/ 588754 h 609586"/>
              <a:gd name="connsiteX10" fmla="*/ 69521 w 416740"/>
              <a:gd name="connsiteY10" fmla="*/ 580645 h 609586"/>
              <a:gd name="connsiteX11" fmla="*/ 113649 w 416740"/>
              <a:gd name="connsiteY11" fmla="*/ 573068 h 609586"/>
              <a:gd name="connsiteX12" fmla="*/ 313409 w 416740"/>
              <a:gd name="connsiteY12" fmla="*/ 573068 h 609586"/>
              <a:gd name="connsiteX13" fmla="*/ 324043 w 416740"/>
              <a:gd name="connsiteY13" fmla="*/ 574024 h 609586"/>
              <a:gd name="connsiteX14" fmla="*/ 330152 w 416740"/>
              <a:gd name="connsiteY14" fmla="*/ 575231 h 609586"/>
              <a:gd name="connsiteX15" fmla="*/ 322950 w 416740"/>
              <a:gd name="connsiteY15" fmla="*/ 578338 h 609586"/>
              <a:gd name="connsiteX16" fmla="*/ 104109 w 416740"/>
              <a:gd name="connsiteY16" fmla="*/ 578338 h 609586"/>
              <a:gd name="connsiteX17" fmla="*/ 96907 w 416740"/>
              <a:gd name="connsiteY17" fmla="*/ 575231 h 609586"/>
              <a:gd name="connsiteX18" fmla="*/ 103015 w 416740"/>
              <a:gd name="connsiteY18" fmla="*/ 574024 h 609586"/>
              <a:gd name="connsiteX19" fmla="*/ 104187 w 416740"/>
              <a:gd name="connsiteY19" fmla="*/ 552260 h 609586"/>
              <a:gd name="connsiteX20" fmla="*/ 194841 w 416740"/>
              <a:gd name="connsiteY20" fmla="*/ 552260 h 609586"/>
              <a:gd name="connsiteX21" fmla="*/ 197442 w 416740"/>
              <a:gd name="connsiteY21" fmla="*/ 558842 h 609586"/>
              <a:gd name="connsiteX22" fmla="*/ 208370 w 416740"/>
              <a:gd name="connsiteY22" fmla="*/ 563657 h 609586"/>
              <a:gd name="connsiteX23" fmla="*/ 219299 w 416740"/>
              <a:gd name="connsiteY23" fmla="*/ 558842 h 609586"/>
              <a:gd name="connsiteX24" fmla="*/ 221899 w 416740"/>
              <a:gd name="connsiteY24" fmla="*/ 552260 h 609586"/>
              <a:gd name="connsiteX25" fmla="*/ 323017 w 416740"/>
              <a:gd name="connsiteY25" fmla="*/ 552260 h 609586"/>
              <a:gd name="connsiteX26" fmla="*/ 333446 w 416740"/>
              <a:gd name="connsiteY26" fmla="*/ 562640 h 609586"/>
              <a:gd name="connsiteX27" fmla="*/ 323017 w 416740"/>
              <a:gd name="connsiteY27" fmla="*/ 573068 h 609586"/>
              <a:gd name="connsiteX28" fmla="*/ 313409 w 416740"/>
              <a:gd name="connsiteY28" fmla="*/ 573068 h 609586"/>
              <a:gd name="connsiteX29" fmla="*/ 274365 w 416740"/>
              <a:gd name="connsiteY29" fmla="*/ 569559 h 609586"/>
              <a:gd name="connsiteX30" fmla="*/ 213529 w 416740"/>
              <a:gd name="connsiteY30" fmla="*/ 567922 h 609586"/>
              <a:gd name="connsiteX31" fmla="*/ 152694 w 416740"/>
              <a:gd name="connsiteY31" fmla="*/ 569559 h 609586"/>
              <a:gd name="connsiteX32" fmla="*/ 113649 w 416740"/>
              <a:gd name="connsiteY32" fmla="*/ 573068 h 609586"/>
              <a:gd name="connsiteX33" fmla="*/ 104187 w 416740"/>
              <a:gd name="connsiteY33" fmla="*/ 573068 h 609586"/>
              <a:gd name="connsiteX34" fmla="*/ 93758 w 416740"/>
              <a:gd name="connsiteY34" fmla="*/ 562640 h 609586"/>
              <a:gd name="connsiteX35" fmla="*/ 104187 w 416740"/>
              <a:gd name="connsiteY35" fmla="*/ 552260 h 609586"/>
              <a:gd name="connsiteX36" fmla="*/ 192760 w 416740"/>
              <a:gd name="connsiteY36" fmla="*/ 546991 h 609586"/>
              <a:gd name="connsiteX37" fmla="*/ 223981 w 416740"/>
              <a:gd name="connsiteY37" fmla="*/ 546991 h 609586"/>
              <a:gd name="connsiteX38" fmla="*/ 223981 w 416740"/>
              <a:gd name="connsiteY38" fmla="*/ 546992 h 609586"/>
              <a:gd name="connsiteX39" fmla="*/ 221899 w 416740"/>
              <a:gd name="connsiteY39" fmla="*/ 552260 h 609586"/>
              <a:gd name="connsiteX40" fmla="*/ 194841 w 416740"/>
              <a:gd name="connsiteY40" fmla="*/ 552260 h 609586"/>
              <a:gd name="connsiteX41" fmla="*/ 192760 w 416740"/>
              <a:gd name="connsiteY41" fmla="*/ 546992 h 609586"/>
              <a:gd name="connsiteX42" fmla="*/ 223981 w 416740"/>
              <a:gd name="connsiteY42" fmla="*/ 541832 h 609586"/>
              <a:gd name="connsiteX43" fmla="*/ 323017 w 416740"/>
              <a:gd name="connsiteY43" fmla="*/ 541832 h 609586"/>
              <a:gd name="connsiteX44" fmla="*/ 343828 w 416740"/>
              <a:gd name="connsiteY44" fmla="*/ 562640 h 609586"/>
              <a:gd name="connsiteX45" fmla="*/ 337973 w 416740"/>
              <a:gd name="connsiteY45" fmla="*/ 576777 h 609586"/>
              <a:gd name="connsiteX46" fmla="*/ 330152 w 416740"/>
              <a:gd name="connsiteY46" fmla="*/ 575231 h 609586"/>
              <a:gd name="connsiteX47" fmla="*/ 333886 w 416740"/>
              <a:gd name="connsiteY47" fmla="*/ 573620 h 609586"/>
              <a:gd name="connsiteX48" fmla="*/ 338571 w 416740"/>
              <a:gd name="connsiteY48" fmla="*/ 562641 h 609586"/>
              <a:gd name="connsiteX49" fmla="*/ 322950 w 416740"/>
              <a:gd name="connsiteY49" fmla="*/ 546991 h 609586"/>
              <a:gd name="connsiteX50" fmla="*/ 223981 w 416740"/>
              <a:gd name="connsiteY50" fmla="*/ 546991 h 609586"/>
              <a:gd name="connsiteX51" fmla="*/ 104187 w 416740"/>
              <a:gd name="connsiteY51" fmla="*/ 541832 h 609586"/>
              <a:gd name="connsiteX52" fmla="*/ 192760 w 416740"/>
              <a:gd name="connsiteY52" fmla="*/ 541832 h 609586"/>
              <a:gd name="connsiteX53" fmla="*/ 192760 w 416740"/>
              <a:gd name="connsiteY53" fmla="*/ 546991 h 609586"/>
              <a:gd name="connsiteX54" fmla="*/ 104109 w 416740"/>
              <a:gd name="connsiteY54" fmla="*/ 546991 h 609586"/>
              <a:gd name="connsiteX55" fmla="*/ 88487 w 416740"/>
              <a:gd name="connsiteY55" fmla="*/ 562641 h 609586"/>
              <a:gd name="connsiteX56" fmla="*/ 93173 w 416740"/>
              <a:gd name="connsiteY56" fmla="*/ 573620 h 609586"/>
              <a:gd name="connsiteX57" fmla="*/ 96907 w 416740"/>
              <a:gd name="connsiteY57" fmla="*/ 575231 h 609586"/>
              <a:gd name="connsiteX58" fmla="*/ 89198 w 416740"/>
              <a:gd name="connsiteY58" fmla="*/ 576755 h 609586"/>
              <a:gd name="connsiteX59" fmla="*/ 83328 w 416740"/>
              <a:gd name="connsiteY59" fmla="*/ 562640 h 609586"/>
              <a:gd name="connsiteX60" fmla="*/ 104187 w 416740"/>
              <a:gd name="connsiteY60" fmla="*/ 541832 h 609586"/>
              <a:gd name="connsiteX61" fmla="*/ 171914 w 416740"/>
              <a:gd name="connsiteY61" fmla="*/ 281800 h 609586"/>
              <a:gd name="connsiteX62" fmla="*/ 244826 w 416740"/>
              <a:gd name="connsiteY62" fmla="*/ 282000 h 609586"/>
              <a:gd name="connsiteX63" fmla="*/ 244826 w 416740"/>
              <a:gd name="connsiteY63" fmla="*/ 353196 h 609586"/>
              <a:gd name="connsiteX64" fmla="*/ 234403 w 416740"/>
              <a:gd name="connsiteY64" fmla="*/ 364671 h 609586"/>
              <a:gd name="connsiteX65" fmla="*/ 223981 w 416740"/>
              <a:gd name="connsiteY65" fmla="*/ 364671 h 609586"/>
              <a:gd name="connsiteX66" fmla="*/ 223981 w 416740"/>
              <a:gd name="connsiteY66" fmla="*/ 541832 h 609586"/>
              <a:gd name="connsiteX67" fmla="*/ 192760 w 416740"/>
              <a:gd name="connsiteY67" fmla="*/ 541832 h 609586"/>
              <a:gd name="connsiteX68" fmla="*/ 192760 w 416740"/>
              <a:gd name="connsiteY68" fmla="*/ 364671 h 609586"/>
              <a:gd name="connsiteX69" fmla="*/ 182337 w 416740"/>
              <a:gd name="connsiteY69" fmla="*/ 364671 h 609586"/>
              <a:gd name="connsiteX70" fmla="*/ 171914 w 416740"/>
              <a:gd name="connsiteY70" fmla="*/ 353196 h 609586"/>
              <a:gd name="connsiteX71" fmla="*/ 109319 w 416740"/>
              <a:gd name="connsiteY71" fmla="*/ 281629 h 609586"/>
              <a:gd name="connsiteX72" fmla="*/ 119735 w 416740"/>
              <a:gd name="connsiteY72" fmla="*/ 281657 h 609586"/>
              <a:gd name="connsiteX73" fmla="*/ 119735 w 416740"/>
              <a:gd name="connsiteY73" fmla="*/ 375141 h 609586"/>
              <a:gd name="connsiteX74" fmla="*/ 114551 w 416740"/>
              <a:gd name="connsiteY74" fmla="*/ 380335 h 609586"/>
              <a:gd name="connsiteX75" fmla="*/ 109319 w 416740"/>
              <a:gd name="connsiteY75" fmla="*/ 375141 h 609586"/>
              <a:gd name="connsiteX76" fmla="*/ 114593 w 416740"/>
              <a:gd name="connsiteY76" fmla="*/ 276117 h 609586"/>
              <a:gd name="connsiteX77" fmla="*/ 171914 w 416740"/>
              <a:gd name="connsiteY77" fmla="*/ 276117 h 609586"/>
              <a:gd name="connsiteX78" fmla="*/ 171914 w 416740"/>
              <a:gd name="connsiteY78" fmla="*/ 281800 h 609586"/>
              <a:gd name="connsiteX79" fmla="*/ 119735 w 416740"/>
              <a:gd name="connsiteY79" fmla="*/ 281657 h 609586"/>
              <a:gd name="connsiteX80" fmla="*/ 119735 w 416740"/>
              <a:gd name="connsiteY80" fmla="*/ 281317 h 609586"/>
              <a:gd name="connsiteX81" fmla="*/ 114551 w 416740"/>
              <a:gd name="connsiteY81" fmla="*/ 276075 h 609586"/>
              <a:gd name="connsiteX82" fmla="*/ 114593 w 416740"/>
              <a:gd name="connsiteY82" fmla="*/ 276117 h 609586"/>
              <a:gd name="connsiteX83" fmla="*/ 114509 w 416740"/>
              <a:gd name="connsiteY83" fmla="*/ 276117 h 609586"/>
              <a:gd name="connsiteX84" fmla="*/ 171914 w 416740"/>
              <a:gd name="connsiteY84" fmla="*/ 270945 h 609586"/>
              <a:gd name="connsiteX85" fmla="*/ 244826 w 416740"/>
              <a:gd name="connsiteY85" fmla="*/ 270945 h 609586"/>
              <a:gd name="connsiteX86" fmla="*/ 244826 w 416740"/>
              <a:gd name="connsiteY86" fmla="*/ 276117 h 609586"/>
              <a:gd name="connsiteX87" fmla="*/ 171914 w 416740"/>
              <a:gd name="connsiteY87" fmla="*/ 276117 h 609586"/>
              <a:gd name="connsiteX88" fmla="*/ 353495 w 416740"/>
              <a:gd name="connsiteY88" fmla="*/ 48027 h 609586"/>
              <a:gd name="connsiteX89" fmla="*/ 406312 w 416740"/>
              <a:gd name="connsiteY89" fmla="*/ 265706 h 609586"/>
              <a:gd name="connsiteX90" fmla="*/ 399027 w 416740"/>
              <a:gd name="connsiteY90" fmla="*/ 270945 h 609586"/>
              <a:gd name="connsiteX91" fmla="*/ 244826 w 416740"/>
              <a:gd name="connsiteY91" fmla="*/ 270945 h 609586"/>
              <a:gd name="connsiteX92" fmla="*/ 244826 w 416740"/>
              <a:gd name="connsiteY92" fmla="*/ 257346 h 609586"/>
              <a:gd name="connsiteX93" fmla="*/ 234403 w 416740"/>
              <a:gd name="connsiteY93" fmla="*/ 245918 h 609586"/>
              <a:gd name="connsiteX94" fmla="*/ 182337 w 416740"/>
              <a:gd name="connsiteY94" fmla="*/ 245918 h 609586"/>
              <a:gd name="connsiteX95" fmla="*/ 171914 w 416740"/>
              <a:gd name="connsiteY95" fmla="*/ 257346 h 609586"/>
              <a:gd name="connsiteX96" fmla="*/ 171914 w 416740"/>
              <a:gd name="connsiteY96" fmla="*/ 270945 h 609586"/>
              <a:gd name="connsiteX97" fmla="*/ 16666 w 416740"/>
              <a:gd name="connsiteY97" fmla="*/ 270945 h 609586"/>
              <a:gd name="connsiteX98" fmla="*/ 10428 w 416740"/>
              <a:gd name="connsiteY98" fmla="*/ 265706 h 609586"/>
              <a:gd name="connsiteX99" fmla="*/ 60589 w 416740"/>
              <a:gd name="connsiteY99" fmla="*/ 62496 h 609586"/>
              <a:gd name="connsiteX100" fmla="*/ 356327 w 416740"/>
              <a:gd name="connsiteY100" fmla="*/ 62496 h 609586"/>
              <a:gd name="connsiteX101" fmla="*/ 75992 w 416740"/>
              <a:gd name="connsiteY101" fmla="*/ 10416 h 609586"/>
              <a:gd name="connsiteX102" fmla="*/ 340705 w 416740"/>
              <a:gd name="connsiteY102" fmla="*/ 10416 h 609586"/>
              <a:gd name="connsiteX103" fmla="*/ 346945 w 416740"/>
              <a:gd name="connsiteY103" fmla="*/ 14558 h 609586"/>
              <a:gd name="connsiteX104" fmla="*/ 353495 w 416740"/>
              <a:gd name="connsiteY104" fmla="*/ 48027 h 609586"/>
              <a:gd name="connsiteX105" fmla="*/ 345887 w 416740"/>
              <a:gd name="connsiteY105" fmla="*/ 16669 h 609586"/>
              <a:gd name="connsiteX106" fmla="*/ 339649 w 416740"/>
              <a:gd name="connsiteY106" fmla="*/ 10430 h 609586"/>
              <a:gd name="connsiteX107" fmla="*/ 78139 w 416740"/>
              <a:gd name="connsiteY107" fmla="*/ 10430 h 609586"/>
              <a:gd name="connsiteX108" fmla="*/ 71901 w 416740"/>
              <a:gd name="connsiteY108" fmla="*/ 16669 h 609586"/>
              <a:gd name="connsiteX109" fmla="*/ 60589 w 416740"/>
              <a:gd name="connsiteY109" fmla="*/ 62496 h 609586"/>
              <a:gd name="connsiteX110" fmla="*/ 59322 w 416740"/>
              <a:gd name="connsiteY110" fmla="*/ 62496 h 609586"/>
              <a:gd name="connsiteX111" fmla="*/ 69753 w 416740"/>
              <a:gd name="connsiteY111" fmla="*/ 14558 h 609586"/>
              <a:gd name="connsiteX112" fmla="*/ 75992 w 416740"/>
              <a:gd name="connsiteY112" fmla="*/ 10416 h 609586"/>
              <a:gd name="connsiteX113" fmla="*/ 78139 w 416740"/>
              <a:gd name="connsiteY113" fmla="*/ 0 h 609586"/>
              <a:gd name="connsiteX114" fmla="*/ 338601 w 416740"/>
              <a:gd name="connsiteY114" fmla="*/ 0 h 609586"/>
              <a:gd name="connsiteX115" fmla="*/ 356315 w 416740"/>
              <a:gd name="connsiteY115" fmla="*/ 15621 h 609586"/>
              <a:gd name="connsiteX116" fmla="*/ 416740 w 416740"/>
              <a:gd name="connsiteY116" fmla="*/ 265706 h 609586"/>
              <a:gd name="connsiteX117" fmla="*/ 416740 w 416740"/>
              <a:gd name="connsiteY117" fmla="*/ 266754 h 609586"/>
              <a:gd name="connsiteX118" fmla="*/ 399027 w 416740"/>
              <a:gd name="connsiteY118" fmla="*/ 282423 h 609586"/>
              <a:gd name="connsiteX119" fmla="*/ 244826 w 416740"/>
              <a:gd name="connsiteY119" fmla="*/ 282000 h 609586"/>
              <a:gd name="connsiteX120" fmla="*/ 244826 w 416740"/>
              <a:gd name="connsiteY120" fmla="*/ 276117 h 609586"/>
              <a:gd name="connsiteX121" fmla="*/ 399055 w 416740"/>
              <a:gd name="connsiteY121" fmla="*/ 276117 h 609586"/>
              <a:gd name="connsiteX122" fmla="*/ 411581 w 416740"/>
              <a:gd name="connsiteY122" fmla="*/ 265687 h 609586"/>
              <a:gd name="connsiteX123" fmla="*/ 351140 w 416740"/>
              <a:gd name="connsiteY123" fmla="*/ 15589 h 609586"/>
              <a:gd name="connsiteX124" fmla="*/ 338614 w 416740"/>
              <a:gd name="connsiteY124" fmla="*/ 5158 h 609586"/>
              <a:gd name="connsiteX125" fmla="*/ 78083 w 416740"/>
              <a:gd name="connsiteY125" fmla="*/ 5158 h 609586"/>
              <a:gd name="connsiteX126" fmla="*/ 64556 w 416740"/>
              <a:gd name="connsiteY126" fmla="*/ 15589 h 609586"/>
              <a:gd name="connsiteX127" fmla="*/ 4067 w 416740"/>
              <a:gd name="connsiteY127" fmla="*/ 265687 h 609586"/>
              <a:gd name="connsiteX128" fmla="*/ 16594 w 416740"/>
              <a:gd name="connsiteY128" fmla="*/ 276117 h 609586"/>
              <a:gd name="connsiteX129" fmla="*/ 114509 w 416740"/>
              <a:gd name="connsiteY129" fmla="*/ 276117 h 609586"/>
              <a:gd name="connsiteX130" fmla="*/ 109319 w 416740"/>
              <a:gd name="connsiteY130" fmla="*/ 281317 h 609586"/>
              <a:gd name="connsiteX131" fmla="*/ 109319 w 416740"/>
              <a:gd name="connsiteY131" fmla="*/ 281629 h 609586"/>
              <a:gd name="connsiteX132" fmla="*/ 16666 w 416740"/>
              <a:gd name="connsiteY132" fmla="*/ 281375 h 609586"/>
              <a:gd name="connsiteX133" fmla="*/ 0 w 416740"/>
              <a:gd name="connsiteY133" fmla="*/ 265706 h 609586"/>
              <a:gd name="connsiteX134" fmla="*/ 0 w 416740"/>
              <a:gd name="connsiteY134" fmla="*/ 264706 h 609586"/>
              <a:gd name="connsiteX135" fmla="*/ 60426 w 416740"/>
              <a:gd name="connsiteY135" fmla="*/ 14574 h 609586"/>
              <a:gd name="connsiteX136" fmla="*/ 78139 w 416740"/>
              <a:gd name="connsiteY136" fmla="*/ 0 h 60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416740" h="609586">
                <a:moveTo>
                  <a:pt x="89198" y="576755"/>
                </a:moveTo>
                <a:lnTo>
                  <a:pt x="89454" y="577371"/>
                </a:lnTo>
                <a:cubicBezTo>
                  <a:pt x="93234" y="581151"/>
                  <a:pt x="98449" y="583496"/>
                  <a:pt x="104187" y="583496"/>
                </a:cubicBezTo>
                <a:lnTo>
                  <a:pt x="323017" y="583496"/>
                </a:lnTo>
                <a:cubicBezTo>
                  <a:pt x="328755" y="583496"/>
                  <a:pt x="333958" y="581151"/>
                  <a:pt x="337727" y="577371"/>
                </a:cubicBezTo>
                <a:lnTo>
                  <a:pt x="337973" y="576777"/>
                </a:lnTo>
                <a:lnTo>
                  <a:pt x="357537" y="580645"/>
                </a:lnTo>
                <a:cubicBezTo>
                  <a:pt x="365446" y="583138"/>
                  <a:pt x="369819" y="585878"/>
                  <a:pt x="369819" y="588754"/>
                </a:cubicBezTo>
                <a:cubicBezTo>
                  <a:pt x="369819" y="600259"/>
                  <a:pt x="299846" y="609586"/>
                  <a:pt x="213529" y="609586"/>
                </a:cubicBezTo>
                <a:cubicBezTo>
                  <a:pt x="127212" y="609586"/>
                  <a:pt x="57239" y="600259"/>
                  <a:pt x="57239" y="588754"/>
                </a:cubicBezTo>
                <a:cubicBezTo>
                  <a:pt x="57239" y="585878"/>
                  <a:pt x="61613" y="583138"/>
                  <a:pt x="69521" y="580645"/>
                </a:cubicBezTo>
                <a:close/>
                <a:moveTo>
                  <a:pt x="113649" y="573068"/>
                </a:moveTo>
                <a:lnTo>
                  <a:pt x="313409" y="573068"/>
                </a:lnTo>
                <a:lnTo>
                  <a:pt x="324043" y="574024"/>
                </a:lnTo>
                <a:lnTo>
                  <a:pt x="330152" y="575231"/>
                </a:lnTo>
                <a:lnTo>
                  <a:pt x="322950" y="578338"/>
                </a:lnTo>
                <a:lnTo>
                  <a:pt x="104109" y="578338"/>
                </a:lnTo>
                <a:lnTo>
                  <a:pt x="96907" y="575231"/>
                </a:lnTo>
                <a:lnTo>
                  <a:pt x="103015" y="574024"/>
                </a:lnTo>
                <a:close/>
                <a:moveTo>
                  <a:pt x="104187" y="552260"/>
                </a:moveTo>
                <a:lnTo>
                  <a:pt x="194841" y="552260"/>
                </a:lnTo>
                <a:lnTo>
                  <a:pt x="197442" y="558842"/>
                </a:lnTo>
                <a:cubicBezTo>
                  <a:pt x="200303" y="561836"/>
                  <a:pt x="204206" y="563657"/>
                  <a:pt x="208370" y="563657"/>
                </a:cubicBezTo>
                <a:cubicBezTo>
                  <a:pt x="212534" y="563657"/>
                  <a:pt x="216437" y="561836"/>
                  <a:pt x="219299" y="558842"/>
                </a:cubicBezTo>
                <a:lnTo>
                  <a:pt x="221899" y="552260"/>
                </a:lnTo>
                <a:lnTo>
                  <a:pt x="323017" y="552260"/>
                </a:lnTo>
                <a:cubicBezTo>
                  <a:pt x="329255" y="552260"/>
                  <a:pt x="333446" y="556402"/>
                  <a:pt x="333446" y="562640"/>
                </a:cubicBezTo>
                <a:cubicBezTo>
                  <a:pt x="333446" y="568926"/>
                  <a:pt x="329255" y="573068"/>
                  <a:pt x="323017" y="573068"/>
                </a:cubicBezTo>
                <a:lnTo>
                  <a:pt x="313409" y="573068"/>
                </a:lnTo>
                <a:lnTo>
                  <a:pt x="274365" y="569559"/>
                </a:lnTo>
                <a:cubicBezTo>
                  <a:pt x="255666" y="568505"/>
                  <a:pt x="235108" y="567922"/>
                  <a:pt x="213529" y="567922"/>
                </a:cubicBezTo>
                <a:cubicBezTo>
                  <a:pt x="191950" y="567922"/>
                  <a:pt x="171392" y="568505"/>
                  <a:pt x="152694" y="569559"/>
                </a:cubicBezTo>
                <a:lnTo>
                  <a:pt x="113649" y="573068"/>
                </a:lnTo>
                <a:lnTo>
                  <a:pt x="104187" y="573068"/>
                </a:lnTo>
                <a:cubicBezTo>
                  <a:pt x="97949" y="573068"/>
                  <a:pt x="93758" y="568926"/>
                  <a:pt x="93758" y="562640"/>
                </a:cubicBezTo>
                <a:cubicBezTo>
                  <a:pt x="93758" y="556402"/>
                  <a:pt x="97949" y="552260"/>
                  <a:pt x="104187" y="552260"/>
                </a:cubicBezTo>
                <a:close/>
                <a:moveTo>
                  <a:pt x="192760" y="546991"/>
                </a:moveTo>
                <a:lnTo>
                  <a:pt x="223981" y="546991"/>
                </a:lnTo>
                <a:lnTo>
                  <a:pt x="223981" y="546992"/>
                </a:lnTo>
                <a:lnTo>
                  <a:pt x="221899" y="552260"/>
                </a:lnTo>
                <a:lnTo>
                  <a:pt x="194841" y="552260"/>
                </a:lnTo>
                <a:lnTo>
                  <a:pt x="192760" y="546992"/>
                </a:lnTo>
                <a:close/>
                <a:moveTo>
                  <a:pt x="223981" y="541832"/>
                </a:moveTo>
                <a:lnTo>
                  <a:pt x="323017" y="541832"/>
                </a:lnTo>
                <a:cubicBezTo>
                  <a:pt x="334494" y="541832"/>
                  <a:pt x="343828" y="551212"/>
                  <a:pt x="343828" y="562640"/>
                </a:cubicBezTo>
                <a:lnTo>
                  <a:pt x="337973" y="576777"/>
                </a:lnTo>
                <a:lnTo>
                  <a:pt x="330152" y="575231"/>
                </a:lnTo>
                <a:lnTo>
                  <a:pt x="333886" y="573620"/>
                </a:lnTo>
                <a:cubicBezTo>
                  <a:pt x="336749" y="570740"/>
                  <a:pt x="338571" y="566816"/>
                  <a:pt x="338571" y="562641"/>
                </a:cubicBezTo>
                <a:cubicBezTo>
                  <a:pt x="338571" y="554291"/>
                  <a:pt x="331284" y="546991"/>
                  <a:pt x="322950" y="546991"/>
                </a:cubicBezTo>
                <a:lnTo>
                  <a:pt x="223981" y="546991"/>
                </a:lnTo>
                <a:close/>
                <a:moveTo>
                  <a:pt x="104187" y="541832"/>
                </a:moveTo>
                <a:lnTo>
                  <a:pt x="192760" y="541832"/>
                </a:lnTo>
                <a:lnTo>
                  <a:pt x="192760" y="546991"/>
                </a:lnTo>
                <a:lnTo>
                  <a:pt x="104109" y="546991"/>
                </a:lnTo>
                <a:cubicBezTo>
                  <a:pt x="95774" y="546991"/>
                  <a:pt x="88487" y="554291"/>
                  <a:pt x="88487" y="562641"/>
                </a:cubicBezTo>
                <a:cubicBezTo>
                  <a:pt x="88487" y="566816"/>
                  <a:pt x="90309" y="570740"/>
                  <a:pt x="93173" y="573620"/>
                </a:cubicBezTo>
                <a:lnTo>
                  <a:pt x="96907" y="575231"/>
                </a:lnTo>
                <a:lnTo>
                  <a:pt x="89198" y="576755"/>
                </a:lnTo>
                <a:lnTo>
                  <a:pt x="83328" y="562640"/>
                </a:lnTo>
                <a:cubicBezTo>
                  <a:pt x="83328" y="551212"/>
                  <a:pt x="92710" y="541832"/>
                  <a:pt x="104187" y="541832"/>
                </a:cubicBezTo>
                <a:close/>
                <a:moveTo>
                  <a:pt x="171914" y="281800"/>
                </a:moveTo>
                <a:lnTo>
                  <a:pt x="244826" y="282000"/>
                </a:lnTo>
                <a:lnTo>
                  <a:pt x="244826" y="353196"/>
                </a:lnTo>
                <a:cubicBezTo>
                  <a:pt x="244826" y="359481"/>
                  <a:pt x="240638" y="364671"/>
                  <a:pt x="234403" y="364671"/>
                </a:cubicBezTo>
                <a:lnTo>
                  <a:pt x="223981" y="364671"/>
                </a:lnTo>
                <a:lnTo>
                  <a:pt x="223981" y="541832"/>
                </a:lnTo>
                <a:lnTo>
                  <a:pt x="192760" y="541832"/>
                </a:lnTo>
                <a:lnTo>
                  <a:pt x="192760" y="364671"/>
                </a:lnTo>
                <a:lnTo>
                  <a:pt x="182337" y="364671"/>
                </a:lnTo>
                <a:cubicBezTo>
                  <a:pt x="176102" y="364671"/>
                  <a:pt x="171914" y="359481"/>
                  <a:pt x="171914" y="353196"/>
                </a:cubicBezTo>
                <a:close/>
                <a:moveTo>
                  <a:pt x="109319" y="281629"/>
                </a:moveTo>
                <a:lnTo>
                  <a:pt x="119735" y="281657"/>
                </a:lnTo>
                <a:lnTo>
                  <a:pt x="119735" y="375141"/>
                </a:lnTo>
                <a:cubicBezTo>
                  <a:pt x="119735" y="378286"/>
                  <a:pt x="117643" y="380335"/>
                  <a:pt x="114551" y="380335"/>
                </a:cubicBezTo>
                <a:cubicBezTo>
                  <a:pt x="111412" y="380335"/>
                  <a:pt x="109319" y="378286"/>
                  <a:pt x="109319" y="375141"/>
                </a:cubicBezTo>
                <a:close/>
                <a:moveTo>
                  <a:pt x="114593" y="276117"/>
                </a:moveTo>
                <a:lnTo>
                  <a:pt x="171914" y="276117"/>
                </a:lnTo>
                <a:lnTo>
                  <a:pt x="171914" y="281800"/>
                </a:lnTo>
                <a:lnTo>
                  <a:pt x="119735" y="281657"/>
                </a:lnTo>
                <a:lnTo>
                  <a:pt x="119735" y="281317"/>
                </a:lnTo>
                <a:close/>
                <a:moveTo>
                  <a:pt x="114551" y="276075"/>
                </a:moveTo>
                <a:lnTo>
                  <a:pt x="114593" y="276117"/>
                </a:lnTo>
                <a:lnTo>
                  <a:pt x="114509" y="276117"/>
                </a:lnTo>
                <a:close/>
                <a:moveTo>
                  <a:pt x="171914" y="270945"/>
                </a:moveTo>
                <a:lnTo>
                  <a:pt x="244826" y="270945"/>
                </a:lnTo>
                <a:lnTo>
                  <a:pt x="244826" y="276117"/>
                </a:lnTo>
                <a:lnTo>
                  <a:pt x="171914" y="276117"/>
                </a:lnTo>
                <a:close/>
                <a:moveTo>
                  <a:pt x="353495" y="48027"/>
                </a:moveTo>
                <a:lnTo>
                  <a:pt x="406312" y="265706"/>
                </a:lnTo>
                <a:cubicBezTo>
                  <a:pt x="405265" y="268850"/>
                  <a:pt x="402170" y="270945"/>
                  <a:pt x="399027" y="270945"/>
                </a:cubicBezTo>
                <a:lnTo>
                  <a:pt x="244826" y="270945"/>
                </a:lnTo>
                <a:lnTo>
                  <a:pt x="244826" y="257346"/>
                </a:lnTo>
                <a:cubicBezTo>
                  <a:pt x="244826" y="251108"/>
                  <a:pt x="240638" y="245918"/>
                  <a:pt x="234403" y="245918"/>
                </a:cubicBezTo>
                <a:lnTo>
                  <a:pt x="182337" y="245918"/>
                </a:lnTo>
                <a:cubicBezTo>
                  <a:pt x="176102" y="245918"/>
                  <a:pt x="171914" y="251108"/>
                  <a:pt x="171914" y="257346"/>
                </a:cubicBezTo>
                <a:lnTo>
                  <a:pt x="171914" y="270945"/>
                </a:lnTo>
                <a:lnTo>
                  <a:pt x="16666" y="270945"/>
                </a:lnTo>
                <a:cubicBezTo>
                  <a:pt x="13523" y="270945"/>
                  <a:pt x="11476" y="268850"/>
                  <a:pt x="10428" y="265706"/>
                </a:cubicBezTo>
                <a:lnTo>
                  <a:pt x="60589" y="62496"/>
                </a:lnTo>
                <a:lnTo>
                  <a:pt x="356327" y="62496"/>
                </a:lnTo>
                <a:close/>
                <a:moveTo>
                  <a:pt x="75992" y="10416"/>
                </a:moveTo>
                <a:lnTo>
                  <a:pt x="340705" y="10416"/>
                </a:lnTo>
                <a:cubicBezTo>
                  <a:pt x="343801" y="10416"/>
                  <a:pt x="345897" y="12511"/>
                  <a:pt x="346945" y="14558"/>
                </a:cubicBezTo>
                <a:lnTo>
                  <a:pt x="353495" y="48027"/>
                </a:lnTo>
                <a:lnTo>
                  <a:pt x="345887" y="16669"/>
                </a:lnTo>
                <a:cubicBezTo>
                  <a:pt x="345887" y="12526"/>
                  <a:pt x="342792" y="9382"/>
                  <a:pt x="339649" y="10430"/>
                </a:cubicBezTo>
                <a:lnTo>
                  <a:pt x="78139" y="10430"/>
                </a:lnTo>
                <a:cubicBezTo>
                  <a:pt x="74996" y="10430"/>
                  <a:pt x="71901" y="12526"/>
                  <a:pt x="71901" y="16669"/>
                </a:cubicBezTo>
                <a:lnTo>
                  <a:pt x="60589" y="62496"/>
                </a:lnTo>
                <a:lnTo>
                  <a:pt x="59322" y="62496"/>
                </a:lnTo>
                <a:lnTo>
                  <a:pt x="69753" y="14558"/>
                </a:lnTo>
                <a:cubicBezTo>
                  <a:pt x="70800" y="11463"/>
                  <a:pt x="72896" y="10416"/>
                  <a:pt x="75992" y="10416"/>
                </a:cubicBezTo>
                <a:close/>
                <a:moveTo>
                  <a:pt x="78139" y="0"/>
                </a:moveTo>
                <a:lnTo>
                  <a:pt x="338601" y="0"/>
                </a:lnTo>
                <a:cubicBezTo>
                  <a:pt x="346934" y="0"/>
                  <a:pt x="355267" y="6239"/>
                  <a:pt x="356315" y="15621"/>
                </a:cubicBezTo>
                <a:lnTo>
                  <a:pt x="416740" y="265706"/>
                </a:lnTo>
                <a:lnTo>
                  <a:pt x="416740" y="266754"/>
                </a:lnTo>
                <a:cubicBezTo>
                  <a:pt x="415693" y="276136"/>
                  <a:pt x="408407" y="282423"/>
                  <a:pt x="399027" y="282423"/>
                </a:cubicBezTo>
                <a:lnTo>
                  <a:pt x="244826" y="282000"/>
                </a:lnTo>
                <a:lnTo>
                  <a:pt x="244826" y="276117"/>
                </a:lnTo>
                <a:lnTo>
                  <a:pt x="399055" y="276117"/>
                </a:lnTo>
                <a:cubicBezTo>
                  <a:pt x="405294" y="277165"/>
                  <a:pt x="411581" y="271973"/>
                  <a:pt x="411581" y="265687"/>
                </a:cubicBezTo>
                <a:lnTo>
                  <a:pt x="351140" y="15589"/>
                </a:lnTo>
                <a:cubicBezTo>
                  <a:pt x="350092" y="9349"/>
                  <a:pt x="344853" y="5158"/>
                  <a:pt x="338614" y="5158"/>
                </a:cubicBezTo>
                <a:lnTo>
                  <a:pt x="78083" y="5158"/>
                </a:lnTo>
                <a:cubicBezTo>
                  <a:pt x="71843" y="5158"/>
                  <a:pt x="66604" y="9349"/>
                  <a:pt x="64556" y="15589"/>
                </a:cubicBezTo>
                <a:lnTo>
                  <a:pt x="4067" y="265687"/>
                </a:lnTo>
                <a:cubicBezTo>
                  <a:pt x="5115" y="271973"/>
                  <a:pt x="10354" y="276117"/>
                  <a:pt x="16594" y="276117"/>
                </a:cubicBezTo>
                <a:lnTo>
                  <a:pt x="114509" y="276117"/>
                </a:lnTo>
                <a:lnTo>
                  <a:pt x="109319" y="281317"/>
                </a:lnTo>
                <a:lnTo>
                  <a:pt x="109319" y="281629"/>
                </a:lnTo>
                <a:lnTo>
                  <a:pt x="16666" y="281375"/>
                </a:lnTo>
                <a:cubicBezTo>
                  <a:pt x="8333" y="281375"/>
                  <a:pt x="1048" y="275089"/>
                  <a:pt x="0" y="265706"/>
                </a:cubicBezTo>
                <a:lnTo>
                  <a:pt x="0" y="264706"/>
                </a:lnTo>
                <a:lnTo>
                  <a:pt x="60426" y="14574"/>
                </a:lnTo>
                <a:cubicBezTo>
                  <a:pt x="60426" y="6239"/>
                  <a:pt x="68759" y="0"/>
                  <a:pt x="78139" y="0"/>
                </a:cubicBezTo>
                <a:close/>
              </a:path>
            </a:pathLst>
          </a:custGeom>
          <a:solidFill>
            <a:srgbClr val="7D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95" dirty="0"/>
          </a:p>
        </p:txBody>
      </p:sp>
      <p:sp>
        <p:nvSpPr>
          <p:cNvPr id="84" name="文本框 83"/>
          <p:cNvSpPr txBox="1"/>
          <p:nvPr/>
        </p:nvSpPr>
        <p:spPr>
          <a:xfrm>
            <a:off x="23134951" y="7458862"/>
            <a:ext cx="2109840" cy="475387"/>
          </a:xfrm>
          <a:prstGeom prst="rect">
            <a:avLst/>
          </a:prstGeom>
          <a:noFill/>
        </p:spPr>
        <p:txBody>
          <a:bodyPr wrap="square">
            <a:spAutoFit/>
          </a:bodyPr>
          <a:lstStyle/>
          <a:p>
            <a:r>
              <a:rPr lang="zh-CN" altLang="en-US" sz="2490" dirty="0">
                <a:solidFill>
                  <a:srgbClr val="34374C"/>
                </a:solidFill>
                <a:latin typeface="微软雅黑" panose="020B0503020204020204" pitchFamily="34" charset="-122"/>
                <a:ea typeface="微软雅黑" panose="020B0503020204020204" pitchFamily="34" charset="-122"/>
              </a:rPr>
              <a:t>家居装饰</a:t>
            </a:r>
            <a:endParaRPr lang="zh-CN" altLang="en-US" sz="2490" dirty="0">
              <a:latin typeface="微软雅黑" panose="020B0503020204020204" pitchFamily="34" charset="-122"/>
              <a:ea typeface="微软雅黑" panose="020B0503020204020204" pitchFamily="34" charset="-122"/>
            </a:endParaRPr>
          </a:p>
        </p:txBody>
      </p:sp>
      <p:sp>
        <p:nvSpPr>
          <p:cNvPr id="85" name="necklace_331982"/>
          <p:cNvSpPr/>
          <p:nvPr/>
        </p:nvSpPr>
        <p:spPr>
          <a:xfrm>
            <a:off x="25610434" y="6504289"/>
            <a:ext cx="1089967" cy="693728"/>
          </a:xfrm>
          <a:custGeom>
            <a:avLst/>
            <a:gdLst>
              <a:gd name="connsiteX0" fmla="*/ 303801 w 607589"/>
              <a:gd name="connsiteY0" fmla="*/ 401801 h 539011"/>
              <a:gd name="connsiteX1" fmla="*/ 273000 w 607589"/>
              <a:gd name="connsiteY1" fmla="*/ 432836 h 539011"/>
              <a:gd name="connsiteX2" fmla="*/ 303801 w 607589"/>
              <a:gd name="connsiteY2" fmla="*/ 463960 h 539011"/>
              <a:gd name="connsiteX3" fmla="*/ 334690 w 607589"/>
              <a:gd name="connsiteY3" fmla="*/ 432925 h 539011"/>
              <a:gd name="connsiteX4" fmla="*/ 303801 w 607589"/>
              <a:gd name="connsiteY4" fmla="*/ 379392 h 539011"/>
              <a:gd name="connsiteX5" fmla="*/ 310477 w 607589"/>
              <a:gd name="connsiteY5" fmla="*/ 382149 h 539011"/>
              <a:gd name="connsiteX6" fmla="*/ 354363 w 607589"/>
              <a:gd name="connsiteY6" fmla="*/ 426344 h 539011"/>
              <a:gd name="connsiteX7" fmla="*/ 354363 w 607589"/>
              <a:gd name="connsiteY7" fmla="*/ 439416 h 539011"/>
              <a:gd name="connsiteX8" fmla="*/ 310477 w 607589"/>
              <a:gd name="connsiteY8" fmla="*/ 483612 h 539011"/>
              <a:gd name="connsiteX9" fmla="*/ 303801 w 607589"/>
              <a:gd name="connsiteY9" fmla="*/ 486369 h 539011"/>
              <a:gd name="connsiteX10" fmla="*/ 297213 w 607589"/>
              <a:gd name="connsiteY10" fmla="*/ 483612 h 539011"/>
              <a:gd name="connsiteX11" fmla="*/ 253327 w 607589"/>
              <a:gd name="connsiteY11" fmla="*/ 439416 h 539011"/>
              <a:gd name="connsiteX12" fmla="*/ 253327 w 607589"/>
              <a:gd name="connsiteY12" fmla="*/ 426344 h 539011"/>
              <a:gd name="connsiteX13" fmla="*/ 297213 w 607589"/>
              <a:gd name="connsiteY13" fmla="*/ 382149 h 539011"/>
              <a:gd name="connsiteX14" fmla="*/ 303801 w 607589"/>
              <a:gd name="connsiteY14" fmla="*/ 379392 h 539011"/>
              <a:gd name="connsiteX15" fmla="*/ 430496 w 607589"/>
              <a:gd name="connsiteY15" fmla="*/ 255597 h 539011"/>
              <a:gd name="connsiteX16" fmla="*/ 386885 w 607589"/>
              <a:gd name="connsiteY16" fmla="*/ 299411 h 539011"/>
              <a:gd name="connsiteX17" fmla="*/ 430496 w 607589"/>
              <a:gd name="connsiteY17" fmla="*/ 343314 h 539011"/>
              <a:gd name="connsiteX18" fmla="*/ 474108 w 607589"/>
              <a:gd name="connsiteY18" fmla="*/ 299411 h 539011"/>
              <a:gd name="connsiteX19" fmla="*/ 528133 w 607589"/>
              <a:gd name="connsiteY19" fmla="*/ 179789 h 539011"/>
              <a:gd name="connsiteX20" fmla="*/ 507395 w 607589"/>
              <a:gd name="connsiteY20" fmla="*/ 200674 h 539011"/>
              <a:gd name="connsiteX21" fmla="*/ 528133 w 607589"/>
              <a:gd name="connsiteY21" fmla="*/ 221559 h 539011"/>
              <a:gd name="connsiteX22" fmla="*/ 548870 w 607589"/>
              <a:gd name="connsiteY22" fmla="*/ 200674 h 539011"/>
              <a:gd name="connsiteX23" fmla="*/ 79380 w 607589"/>
              <a:gd name="connsiteY23" fmla="*/ 179789 h 539011"/>
              <a:gd name="connsiteX24" fmla="*/ 58642 w 607589"/>
              <a:gd name="connsiteY24" fmla="*/ 200674 h 539011"/>
              <a:gd name="connsiteX25" fmla="*/ 79380 w 607589"/>
              <a:gd name="connsiteY25" fmla="*/ 221559 h 539011"/>
              <a:gd name="connsiteX26" fmla="*/ 100118 w 607589"/>
              <a:gd name="connsiteY26" fmla="*/ 200674 h 539011"/>
              <a:gd name="connsiteX27" fmla="*/ 303801 w 607589"/>
              <a:gd name="connsiteY27" fmla="*/ 158012 h 539011"/>
              <a:gd name="connsiteX28" fmla="*/ 273000 w 607589"/>
              <a:gd name="connsiteY28" fmla="*/ 189042 h 539011"/>
              <a:gd name="connsiteX29" fmla="*/ 303801 w 607589"/>
              <a:gd name="connsiteY29" fmla="*/ 220072 h 539011"/>
              <a:gd name="connsiteX30" fmla="*/ 334690 w 607589"/>
              <a:gd name="connsiteY30" fmla="*/ 189042 h 539011"/>
              <a:gd name="connsiteX31" fmla="*/ 303801 w 607589"/>
              <a:gd name="connsiteY31" fmla="*/ 135518 h 539011"/>
              <a:gd name="connsiteX32" fmla="*/ 310477 w 607589"/>
              <a:gd name="connsiteY32" fmla="*/ 138274 h 539011"/>
              <a:gd name="connsiteX33" fmla="*/ 354363 w 607589"/>
              <a:gd name="connsiteY33" fmla="*/ 182552 h 539011"/>
              <a:gd name="connsiteX34" fmla="*/ 354363 w 607589"/>
              <a:gd name="connsiteY34" fmla="*/ 195621 h 539011"/>
              <a:gd name="connsiteX35" fmla="*/ 310477 w 607589"/>
              <a:gd name="connsiteY35" fmla="*/ 239810 h 539011"/>
              <a:gd name="connsiteX36" fmla="*/ 303801 w 607589"/>
              <a:gd name="connsiteY36" fmla="*/ 242566 h 539011"/>
              <a:gd name="connsiteX37" fmla="*/ 297213 w 607589"/>
              <a:gd name="connsiteY37" fmla="*/ 239810 h 539011"/>
              <a:gd name="connsiteX38" fmla="*/ 253327 w 607589"/>
              <a:gd name="connsiteY38" fmla="*/ 195621 h 539011"/>
              <a:gd name="connsiteX39" fmla="*/ 253327 w 607589"/>
              <a:gd name="connsiteY39" fmla="*/ 182552 h 539011"/>
              <a:gd name="connsiteX40" fmla="*/ 297213 w 607589"/>
              <a:gd name="connsiteY40" fmla="*/ 138274 h 539011"/>
              <a:gd name="connsiteX41" fmla="*/ 303801 w 607589"/>
              <a:gd name="connsiteY41" fmla="*/ 135518 h 539011"/>
              <a:gd name="connsiteX42" fmla="*/ 2748 w 607589"/>
              <a:gd name="connsiteY42" fmla="*/ 120956 h 539011"/>
              <a:gd name="connsiteX43" fmla="*/ 15921 w 607589"/>
              <a:gd name="connsiteY43" fmla="*/ 121045 h 539011"/>
              <a:gd name="connsiteX44" fmla="*/ 63804 w 607589"/>
              <a:gd name="connsiteY44" fmla="*/ 169213 h 539011"/>
              <a:gd name="connsiteX45" fmla="*/ 68433 w 607589"/>
              <a:gd name="connsiteY45" fmla="*/ 164503 h 539011"/>
              <a:gd name="connsiteX46" fmla="*/ 79380 w 607589"/>
              <a:gd name="connsiteY46" fmla="*/ 159882 h 539011"/>
              <a:gd name="connsiteX47" fmla="*/ 90416 w 607589"/>
              <a:gd name="connsiteY47" fmla="*/ 164503 h 539011"/>
              <a:gd name="connsiteX48" fmla="*/ 115515 w 607589"/>
              <a:gd name="connsiteY48" fmla="*/ 189743 h 539011"/>
              <a:gd name="connsiteX49" fmla="*/ 115515 w 607589"/>
              <a:gd name="connsiteY49" fmla="*/ 211606 h 539011"/>
              <a:gd name="connsiteX50" fmla="*/ 110709 w 607589"/>
              <a:gd name="connsiteY50" fmla="*/ 216405 h 539011"/>
              <a:gd name="connsiteX51" fmla="*/ 150226 w 607589"/>
              <a:gd name="connsiteY51" fmla="*/ 256219 h 539011"/>
              <a:gd name="connsiteX52" fmla="*/ 166069 w 607589"/>
              <a:gd name="connsiteY52" fmla="*/ 240222 h 539011"/>
              <a:gd name="connsiteX53" fmla="*/ 177105 w 607589"/>
              <a:gd name="connsiteY53" fmla="*/ 235690 h 539011"/>
              <a:gd name="connsiteX54" fmla="*/ 188052 w 607589"/>
              <a:gd name="connsiteY54" fmla="*/ 240222 h 539011"/>
              <a:gd name="connsiteX55" fmla="*/ 208167 w 607589"/>
              <a:gd name="connsiteY55" fmla="*/ 260485 h 539011"/>
              <a:gd name="connsiteX56" fmla="*/ 208078 w 607589"/>
              <a:gd name="connsiteY56" fmla="*/ 273638 h 539011"/>
              <a:gd name="connsiteX57" fmla="*/ 194906 w 607589"/>
              <a:gd name="connsiteY57" fmla="*/ 273549 h 539011"/>
              <a:gd name="connsiteX58" fmla="*/ 177105 w 607589"/>
              <a:gd name="connsiteY58" fmla="*/ 255597 h 539011"/>
              <a:gd name="connsiteX59" fmla="*/ 133494 w 607589"/>
              <a:gd name="connsiteY59" fmla="*/ 299411 h 539011"/>
              <a:gd name="connsiteX60" fmla="*/ 177105 w 607589"/>
              <a:gd name="connsiteY60" fmla="*/ 343314 h 539011"/>
              <a:gd name="connsiteX61" fmla="*/ 220717 w 607589"/>
              <a:gd name="connsiteY61" fmla="*/ 299411 h 539011"/>
              <a:gd name="connsiteX62" fmla="*/ 217067 w 607589"/>
              <a:gd name="connsiteY62" fmla="*/ 295856 h 539011"/>
              <a:gd name="connsiteX63" fmla="*/ 217156 w 607589"/>
              <a:gd name="connsiteY63" fmla="*/ 282703 h 539011"/>
              <a:gd name="connsiteX64" fmla="*/ 230240 w 607589"/>
              <a:gd name="connsiteY64" fmla="*/ 282792 h 539011"/>
              <a:gd name="connsiteX65" fmla="*/ 236025 w 607589"/>
              <a:gd name="connsiteY65" fmla="*/ 288480 h 539011"/>
              <a:gd name="connsiteX66" fmla="*/ 236025 w 607589"/>
              <a:gd name="connsiteY66" fmla="*/ 310431 h 539011"/>
              <a:gd name="connsiteX67" fmla="*/ 220004 w 607589"/>
              <a:gd name="connsiteY67" fmla="*/ 326428 h 539011"/>
              <a:gd name="connsiteX68" fmla="*/ 258810 w 607589"/>
              <a:gd name="connsiteY68" fmla="*/ 365443 h 539011"/>
              <a:gd name="connsiteX69" fmla="*/ 292809 w 607589"/>
              <a:gd name="connsiteY69" fmla="*/ 331228 h 539011"/>
              <a:gd name="connsiteX70" fmla="*/ 303756 w 607589"/>
              <a:gd name="connsiteY70" fmla="*/ 326695 h 539011"/>
              <a:gd name="connsiteX71" fmla="*/ 314793 w 607589"/>
              <a:gd name="connsiteY71" fmla="*/ 331228 h 539011"/>
              <a:gd name="connsiteX72" fmla="*/ 348792 w 607589"/>
              <a:gd name="connsiteY72" fmla="*/ 365443 h 539011"/>
              <a:gd name="connsiteX73" fmla="*/ 387508 w 607589"/>
              <a:gd name="connsiteY73" fmla="*/ 326428 h 539011"/>
              <a:gd name="connsiteX74" fmla="*/ 371576 w 607589"/>
              <a:gd name="connsiteY74" fmla="*/ 310431 h 539011"/>
              <a:gd name="connsiteX75" fmla="*/ 371576 w 607589"/>
              <a:gd name="connsiteY75" fmla="*/ 288480 h 539011"/>
              <a:gd name="connsiteX76" fmla="*/ 419549 w 607589"/>
              <a:gd name="connsiteY76" fmla="*/ 240222 h 539011"/>
              <a:gd name="connsiteX77" fmla="*/ 430496 w 607589"/>
              <a:gd name="connsiteY77" fmla="*/ 235690 h 539011"/>
              <a:gd name="connsiteX78" fmla="*/ 441444 w 607589"/>
              <a:gd name="connsiteY78" fmla="*/ 240222 h 539011"/>
              <a:gd name="connsiteX79" fmla="*/ 457286 w 607589"/>
              <a:gd name="connsiteY79" fmla="*/ 256219 h 539011"/>
              <a:gd name="connsiteX80" fmla="*/ 496893 w 607589"/>
              <a:gd name="connsiteY80" fmla="*/ 216405 h 539011"/>
              <a:gd name="connsiteX81" fmla="*/ 492086 w 607589"/>
              <a:gd name="connsiteY81" fmla="*/ 211606 h 539011"/>
              <a:gd name="connsiteX82" fmla="*/ 492086 w 607589"/>
              <a:gd name="connsiteY82" fmla="*/ 189743 h 539011"/>
              <a:gd name="connsiteX83" fmla="*/ 517185 w 607589"/>
              <a:gd name="connsiteY83" fmla="*/ 164503 h 539011"/>
              <a:gd name="connsiteX84" fmla="*/ 528133 w 607589"/>
              <a:gd name="connsiteY84" fmla="*/ 159882 h 539011"/>
              <a:gd name="connsiteX85" fmla="*/ 539169 w 607589"/>
              <a:gd name="connsiteY85" fmla="*/ 164503 h 539011"/>
              <a:gd name="connsiteX86" fmla="*/ 543797 w 607589"/>
              <a:gd name="connsiteY86" fmla="*/ 169213 h 539011"/>
              <a:gd name="connsiteX87" fmla="*/ 591681 w 607589"/>
              <a:gd name="connsiteY87" fmla="*/ 121045 h 539011"/>
              <a:gd name="connsiteX88" fmla="*/ 604853 w 607589"/>
              <a:gd name="connsiteY88" fmla="*/ 120956 h 539011"/>
              <a:gd name="connsiteX89" fmla="*/ 604853 w 607589"/>
              <a:gd name="connsiteY89" fmla="*/ 134109 h 539011"/>
              <a:gd name="connsiteX90" fmla="*/ 556881 w 607589"/>
              <a:gd name="connsiteY90" fmla="*/ 182367 h 539011"/>
              <a:gd name="connsiteX91" fmla="*/ 564268 w 607589"/>
              <a:gd name="connsiteY91" fmla="*/ 189743 h 539011"/>
              <a:gd name="connsiteX92" fmla="*/ 564268 w 607589"/>
              <a:gd name="connsiteY92" fmla="*/ 211606 h 539011"/>
              <a:gd name="connsiteX93" fmla="*/ 539169 w 607589"/>
              <a:gd name="connsiteY93" fmla="*/ 236845 h 539011"/>
              <a:gd name="connsiteX94" fmla="*/ 528133 w 607589"/>
              <a:gd name="connsiteY94" fmla="*/ 241467 h 539011"/>
              <a:gd name="connsiteX95" fmla="*/ 517185 w 607589"/>
              <a:gd name="connsiteY95" fmla="*/ 236845 h 539011"/>
              <a:gd name="connsiteX96" fmla="*/ 509976 w 607589"/>
              <a:gd name="connsiteY96" fmla="*/ 229647 h 539011"/>
              <a:gd name="connsiteX97" fmla="*/ 470459 w 607589"/>
              <a:gd name="connsiteY97" fmla="*/ 269372 h 539011"/>
              <a:gd name="connsiteX98" fmla="*/ 489416 w 607589"/>
              <a:gd name="connsiteY98" fmla="*/ 288480 h 539011"/>
              <a:gd name="connsiteX99" fmla="*/ 489416 w 607589"/>
              <a:gd name="connsiteY99" fmla="*/ 310431 h 539011"/>
              <a:gd name="connsiteX100" fmla="*/ 441444 w 607589"/>
              <a:gd name="connsiteY100" fmla="*/ 358689 h 539011"/>
              <a:gd name="connsiteX101" fmla="*/ 430496 w 607589"/>
              <a:gd name="connsiteY101" fmla="*/ 363222 h 539011"/>
              <a:gd name="connsiteX102" fmla="*/ 419549 w 607589"/>
              <a:gd name="connsiteY102" fmla="*/ 358689 h 539011"/>
              <a:gd name="connsiteX103" fmla="*/ 400591 w 607589"/>
              <a:gd name="connsiteY103" fmla="*/ 339670 h 539011"/>
              <a:gd name="connsiteX104" fmla="*/ 361875 w 607589"/>
              <a:gd name="connsiteY104" fmla="*/ 378685 h 539011"/>
              <a:gd name="connsiteX105" fmla="*/ 404864 w 607589"/>
              <a:gd name="connsiteY105" fmla="*/ 421877 h 539011"/>
              <a:gd name="connsiteX106" fmla="*/ 404864 w 607589"/>
              <a:gd name="connsiteY106" fmla="*/ 443829 h 539011"/>
              <a:gd name="connsiteX107" fmla="*/ 386974 w 607589"/>
              <a:gd name="connsiteY107" fmla="*/ 461781 h 539011"/>
              <a:gd name="connsiteX108" fmla="*/ 373802 w 607589"/>
              <a:gd name="connsiteY108" fmla="*/ 461781 h 539011"/>
              <a:gd name="connsiteX109" fmla="*/ 373802 w 607589"/>
              <a:gd name="connsiteY109" fmla="*/ 448717 h 539011"/>
              <a:gd name="connsiteX110" fmla="*/ 389555 w 607589"/>
              <a:gd name="connsiteY110" fmla="*/ 432898 h 539011"/>
              <a:gd name="connsiteX111" fmla="*/ 303756 w 607589"/>
              <a:gd name="connsiteY111" fmla="*/ 346602 h 539011"/>
              <a:gd name="connsiteX112" fmla="*/ 218046 w 607589"/>
              <a:gd name="connsiteY112" fmla="*/ 432809 h 539011"/>
              <a:gd name="connsiteX113" fmla="*/ 303756 w 607589"/>
              <a:gd name="connsiteY113" fmla="*/ 519104 h 539011"/>
              <a:gd name="connsiteX114" fmla="*/ 351640 w 607589"/>
              <a:gd name="connsiteY114" fmla="*/ 470935 h 539011"/>
              <a:gd name="connsiteX115" fmla="*/ 364812 w 607589"/>
              <a:gd name="connsiteY115" fmla="*/ 470935 h 539011"/>
              <a:gd name="connsiteX116" fmla="*/ 364812 w 607589"/>
              <a:gd name="connsiteY116" fmla="*/ 484088 h 539011"/>
              <a:gd name="connsiteX117" fmla="*/ 314793 w 607589"/>
              <a:gd name="connsiteY117" fmla="*/ 534478 h 539011"/>
              <a:gd name="connsiteX118" fmla="*/ 303756 w 607589"/>
              <a:gd name="connsiteY118" fmla="*/ 539011 h 539011"/>
              <a:gd name="connsiteX119" fmla="*/ 292809 w 607589"/>
              <a:gd name="connsiteY119" fmla="*/ 534478 h 539011"/>
              <a:gd name="connsiteX120" fmla="*/ 202738 w 607589"/>
              <a:gd name="connsiteY120" fmla="*/ 443829 h 539011"/>
              <a:gd name="connsiteX121" fmla="*/ 202738 w 607589"/>
              <a:gd name="connsiteY121" fmla="*/ 421877 h 539011"/>
              <a:gd name="connsiteX122" fmla="*/ 245726 w 607589"/>
              <a:gd name="connsiteY122" fmla="*/ 378685 h 539011"/>
              <a:gd name="connsiteX123" fmla="*/ 206921 w 607589"/>
              <a:gd name="connsiteY123" fmla="*/ 339670 h 539011"/>
              <a:gd name="connsiteX124" fmla="*/ 188052 w 607589"/>
              <a:gd name="connsiteY124" fmla="*/ 358689 h 539011"/>
              <a:gd name="connsiteX125" fmla="*/ 177105 w 607589"/>
              <a:gd name="connsiteY125" fmla="*/ 363222 h 539011"/>
              <a:gd name="connsiteX126" fmla="*/ 166069 w 607589"/>
              <a:gd name="connsiteY126" fmla="*/ 358689 h 539011"/>
              <a:gd name="connsiteX127" fmla="*/ 118096 w 607589"/>
              <a:gd name="connsiteY127" fmla="*/ 310431 h 539011"/>
              <a:gd name="connsiteX128" fmla="*/ 118096 w 607589"/>
              <a:gd name="connsiteY128" fmla="*/ 288480 h 539011"/>
              <a:gd name="connsiteX129" fmla="*/ 137143 w 607589"/>
              <a:gd name="connsiteY129" fmla="*/ 269372 h 539011"/>
              <a:gd name="connsiteX130" fmla="*/ 97625 w 607589"/>
              <a:gd name="connsiteY130" fmla="*/ 229647 h 539011"/>
              <a:gd name="connsiteX131" fmla="*/ 90416 w 607589"/>
              <a:gd name="connsiteY131" fmla="*/ 236845 h 539011"/>
              <a:gd name="connsiteX132" fmla="*/ 79380 w 607589"/>
              <a:gd name="connsiteY132" fmla="*/ 241467 h 539011"/>
              <a:gd name="connsiteX133" fmla="*/ 68433 w 607589"/>
              <a:gd name="connsiteY133" fmla="*/ 236845 h 539011"/>
              <a:gd name="connsiteX134" fmla="*/ 43334 w 607589"/>
              <a:gd name="connsiteY134" fmla="*/ 211606 h 539011"/>
              <a:gd name="connsiteX135" fmla="*/ 43334 w 607589"/>
              <a:gd name="connsiteY135" fmla="*/ 189743 h 539011"/>
              <a:gd name="connsiteX136" fmla="*/ 50632 w 607589"/>
              <a:gd name="connsiteY136" fmla="*/ 182367 h 539011"/>
              <a:gd name="connsiteX137" fmla="*/ 2659 w 607589"/>
              <a:gd name="connsiteY137" fmla="*/ 134109 h 539011"/>
              <a:gd name="connsiteX138" fmla="*/ 2748 w 607589"/>
              <a:gd name="connsiteY138" fmla="*/ 120956 h 539011"/>
              <a:gd name="connsiteX139" fmla="*/ 109513 w 607589"/>
              <a:gd name="connsiteY139" fmla="*/ 2688 h 539011"/>
              <a:gd name="connsiteX140" fmla="*/ 122685 w 607589"/>
              <a:gd name="connsiteY140" fmla="*/ 2777 h 539011"/>
              <a:gd name="connsiteX141" fmla="*/ 249864 w 607589"/>
              <a:gd name="connsiteY141" fmla="*/ 130763 h 539011"/>
              <a:gd name="connsiteX142" fmla="*/ 292850 w 607589"/>
              <a:gd name="connsiteY142" fmla="*/ 87479 h 539011"/>
              <a:gd name="connsiteX143" fmla="*/ 303797 w 607589"/>
              <a:gd name="connsiteY143" fmla="*/ 82946 h 539011"/>
              <a:gd name="connsiteX144" fmla="*/ 314832 w 607589"/>
              <a:gd name="connsiteY144" fmla="*/ 87479 h 539011"/>
              <a:gd name="connsiteX145" fmla="*/ 354170 w 607589"/>
              <a:gd name="connsiteY145" fmla="*/ 127119 h 539011"/>
              <a:gd name="connsiteX146" fmla="*/ 477789 w 607589"/>
              <a:gd name="connsiteY146" fmla="*/ 2777 h 539011"/>
              <a:gd name="connsiteX147" fmla="*/ 490960 w 607589"/>
              <a:gd name="connsiteY147" fmla="*/ 2688 h 539011"/>
              <a:gd name="connsiteX148" fmla="*/ 491049 w 607589"/>
              <a:gd name="connsiteY148" fmla="*/ 15842 h 539011"/>
              <a:gd name="connsiteX149" fmla="*/ 367342 w 607589"/>
              <a:gd name="connsiteY149" fmla="*/ 140362 h 539011"/>
              <a:gd name="connsiteX150" fmla="*/ 404899 w 607589"/>
              <a:gd name="connsiteY150" fmla="*/ 178135 h 539011"/>
              <a:gd name="connsiteX151" fmla="*/ 404899 w 607589"/>
              <a:gd name="connsiteY151" fmla="*/ 200000 h 539011"/>
              <a:gd name="connsiteX152" fmla="*/ 373660 w 607589"/>
              <a:gd name="connsiteY152" fmla="*/ 231463 h 539011"/>
              <a:gd name="connsiteX153" fmla="*/ 360489 w 607589"/>
              <a:gd name="connsiteY153" fmla="*/ 231552 h 539011"/>
              <a:gd name="connsiteX154" fmla="*/ 360400 w 607589"/>
              <a:gd name="connsiteY154" fmla="*/ 218398 h 539011"/>
              <a:gd name="connsiteX155" fmla="*/ 389591 w 607589"/>
              <a:gd name="connsiteY155" fmla="*/ 189067 h 539011"/>
              <a:gd name="connsiteX156" fmla="*/ 303797 w 607589"/>
              <a:gd name="connsiteY156" fmla="*/ 102855 h 539011"/>
              <a:gd name="connsiteX157" fmla="*/ 218091 w 607589"/>
              <a:gd name="connsiteY157" fmla="*/ 189067 h 539011"/>
              <a:gd name="connsiteX158" fmla="*/ 303797 w 607589"/>
              <a:gd name="connsiteY158" fmla="*/ 275369 h 539011"/>
              <a:gd name="connsiteX159" fmla="*/ 338239 w 607589"/>
              <a:gd name="connsiteY159" fmla="*/ 240706 h 539011"/>
              <a:gd name="connsiteX160" fmla="*/ 351411 w 607589"/>
              <a:gd name="connsiteY160" fmla="*/ 240617 h 539011"/>
              <a:gd name="connsiteX161" fmla="*/ 351500 w 607589"/>
              <a:gd name="connsiteY161" fmla="*/ 253771 h 539011"/>
              <a:gd name="connsiteX162" fmla="*/ 314832 w 607589"/>
              <a:gd name="connsiteY162" fmla="*/ 290745 h 539011"/>
              <a:gd name="connsiteX163" fmla="*/ 303797 w 607589"/>
              <a:gd name="connsiteY163" fmla="*/ 295278 h 539011"/>
              <a:gd name="connsiteX164" fmla="*/ 292850 w 607589"/>
              <a:gd name="connsiteY164" fmla="*/ 290745 h 539011"/>
              <a:gd name="connsiteX165" fmla="*/ 202784 w 607589"/>
              <a:gd name="connsiteY165" fmla="*/ 200000 h 539011"/>
              <a:gd name="connsiteX166" fmla="*/ 202784 w 607589"/>
              <a:gd name="connsiteY166" fmla="*/ 178135 h 539011"/>
              <a:gd name="connsiteX167" fmla="*/ 236781 w 607589"/>
              <a:gd name="connsiteY167" fmla="*/ 143917 h 539011"/>
              <a:gd name="connsiteX168" fmla="*/ 109424 w 607589"/>
              <a:gd name="connsiteY168" fmla="*/ 15842 h 539011"/>
              <a:gd name="connsiteX169" fmla="*/ 109513 w 607589"/>
              <a:gd name="connsiteY169" fmla="*/ 2688 h 53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607589" h="539011">
                <a:moveTo>
                  <a:pt x="303801" y="401801"/>
                </a:moveTo>
                <a:lnTo>
                  <a:pt x="273000" y="432836"/>
                </a:lnTo>
                <a:lnTo>
                  <a:pt x="303801" y="463960"/>
                </a:lnTo>
                <a:lnTo>
                  <a:pt x="334690" y="432925"/>
                </a:lnTo>
                <a:close/>
                <a:moveTo>
                  <a:pt x="303801" y="379392"/>
                </a:moveTo>
                <a:cubicBezTo>
                  <a:pt x="306293" y="379392"/>
                  <a:pt x="308697" y="380370"/>
                  <a:pt x="310477" y="382149"/>
                </a:cubicBezTo>
                <a:lnTo>
                  <a:pt x="354363" y="426344"/>
                </a:lnTo>
                <a:cubicBezTo>
                  <a:pt x="357924" y="429990"/>
                  <a:pt x="357924" y="435771"/>
                  <a:pt x="354363" y="439416"/>
                </a:cubicBezTo>
                <a:lnTo>
                  <a:pt x="310477" y="483612"/>
                </a:lnTo>
                <a:cubicBezTo>
                  <a:pt x="308697" y="485391"/>
                  <a:pt x="306293" y="486369"/>
                  <a:pt x="303801" y="486369"/>
                </a:cubicBezTo>
                <a:cubicBezTo>
                  <a:pt x="301308" y="486369"/>
                  <a:pt x="298994" y="485391"/>
                  <a:pt x="297213" y="483612"/>
                </a:cubicBezTo>
                <a:lnTo>
                  <a:pt x="253327" y="439416"/>
                </a:lnTo>
                <a:cubicBezTo>
                  <a:pt x="249677" y="435771"/>
                  <a:pt x="249677" y="429990"/>
                  <a:pt x="253327" y="426344"/>
                </a:cubicBezTo>
                <a:lnTo>
                  <a:pt x="297213" y="382149"/>
                </a:lnTo>
                <a:cubicBezTo>
                  <a:pt x="298994" y="380370"/>
                  <a:pt x="301308" y="379392"/>
                  <a:pt x="303801" y="379392"/>
                </a:cubicBezTo>
                <a:close/>
                <a:moveTo>
                  <a:pt x="430496" y="255597"/>
                </a:moveTo>
                <a:lnTo>
                  <a:pt x="386885" y="299411"/>
                </a:lnTo>
                <a:lnTo>
                  <a:pt x="430496" y="343314"/>
                </a:lnTo>
                <a:lnTo>
                  <a:pt x="474108" y="299411"/>
                </a:lnTo>
                <a:close/>
                <a:moveTo>
                  <a:pt x="528133" y="179789"/>
                </a:moveTo>
                <a:lnTo>
                  <a:pt x="507395" y="200674"/>
                </a:lnTo>
                <a:lnTo>
                  <a:pt x="528133" y="221559"/>
                </a:lnTo>
                <a:lnTo>
                  <a:pt x="548870" y="200674"/>
                </a:lnTo>
                <a:close/>
                <a:moveTo>
                  <a:pt x="79380" y="179789"/>
                </a:moveTo>
                <a:lnTo>
                  <a:pt x="58642" y="200674"/>
                </a:lnTo>
                <a:lnTo>
                  <a:pt x="79380" y="221559"/>
                </a:lnTo>
                <a:lnTo>
                  <a:pt x="100118" y="200674"/>
                </a:lnTo>
                <a:close/>
                <a:moveTo>
                  <a:pt x="303801" y="158012"/>
                </a:moveTo>
                <a:lnTo>
                  <a:pt x="273000" y="189042"/>
                </a:lnTo>
                <a:lnTo>
                  <a:pt x="303801" y="220072"/>
                </a:lnTo>
                <a:lnTo>
                  <a:pt x="334690" y="189042"/>
                </a:lnTo>
                <a:close/>
                <a:moveTo>
                  <a:pt x="303801" y="135518"/>
                </a:moveTo>
                <a:cubicBezTo>
                  <a:pt x="306293" y="135518"/>
                  <a:pt x="308697" y="136585"/>
                  <a:pt x="310477" y="138274"/>
                </a:cubicBezTo>
                <a:lnTo>
                  <a:pt x="354363" y="182552"/>
                </a:lnTo>
                <a:cubicBezTo>
                  <a:pt x="357924" y="186108"/>
                  <a:pt x="357924" y="191976"/>
                  <a:pt x="354363" y="195621"/>
                </a:cubicBezTo>
                <a:lnTo>
                  <a:pt x="310477" y="239810"/>
                </a:lnTo>
                <a:cubicBezTo>
                  <a:pt x="308697" y="241588"/>
                  <a:pt x="306293" y="242566"/>
                  <a:pt x="303801" y="242566"/>
                </a:cubicBezTo>
                <a:cubicBezTo>
                  <a:pt x="301308" y="242566"/>
                  <a:pt x="298994" y="241588"/>
                  <a:pt x="297213" y="239810"/>
                </a:cubicBezTo>
                <a:lnTo>
                  <a:pt x="253327" y="195621"/>
                </a:lnTo>
                <a:cubicBezTo>
                  <a:pt x="249677" y="191976"/>
                  <a:pt x="249677" y="186108"/>
                  <a:pt x="253327" y="182552"/>
                </a:cubicBezTo>
                <a:lnTo>
                  <a:pt x="297213" y="138274"/>
                </a:lnTo>
                <a:cubicBezTo>
                  <a:pt x="298994" y="136585"/>
                  <a:pt x="301308" y="135518"/>
                  <a:pt x="303801" y="135518"/>
                </a:cubicBezTo>
                <a:close/>
                <a:moveTo>
                  <a:pt x="2748" y="120956"/>
                </a:moveTo>
                <a:cubicBezTo>
                  <a:pt x="6397" y="117312"/>
                  <a:pt x="12272" y="117401"/>
                  <a:pt x="15921" y="121045"/>
                </a:cubicBezTo>
                <a:lnTo>
                  <a:pt x="63804" y="169213"/>
                </a:lnTo>
                <a:lnTo>
                  <a:pt x="68433" y="164503"/>
                </a:lnTo>
                <a:cubicBezTo>
                  <a:pt x="71370" y="161570"/>
                  <a:pt x="75286" y="159882"/>
                  <a:pt x="79380" y="159882"/>
                </a:cubicBezTo>
                <a:cubicBezTo>
                  <a:pt x="83563" y="159882"/>
                  <a:pt x="87479" y="161570"/>
                  <a:pt x="90416" y="164503"/>
                </a:cubicBezTo>
                <a:lnTo>
                  <a:pt x="115515" y="189743"/>
                </a:lnTo>
                <a:cubicBezTo>
                  <a:pt x="121478" y="195786"/>
                  <a:pt x="121478" y="205562"/>
                  <a:pt x="115515" y="211606"/>
                </a:cubicBezTo>
                <a:lnTo>
                  <a:pt x="110709" y="216405"/>
                </a:lnTo>
                <a:lnTo>
                  <a:pt x="150226" y="256219"/>
                </a:lnTo>
                <a:lnTo>
                  <a:pt x="166069" y="240222"/>
                </a:lnTo>
                <a:cubicBezTo>
                  <a:pt x="169006" y="237290"/>
                  <a:pt x="172922" y="235690"/>
                  <a:pt x="177105" y="235690"/>
                </a:cubicBezTo>
                <a:cubicBezTo>
                  <a:pt x="181199" y="235690"/>
                  <a:pt x="185115" y="237290"/>
                  <a:pt x="188052" y="240222"/>
                </a:cubicBezTo>
                <a:lnTo>
                  <a:pt x="208167" y="260485"/>
                </a:lnTo>
                <a:cubicBezTo>
                  <a:pt x="211727" y="264129"/>
                  <a:pt x="211727" y="269995"/>
                  <a:pt x="208078" y="273638"/>
                </a:cubicBezTo>
                <a:cubicBezTo>
                  <a:pt x="204429" y="277193"/>
                  <a:pt x="198555" y="277193"/>
                  <a:pt x="194906" y="273549"/>
                </a:cubicBezTo>
                <a:lnTo>
                  <a:pt x="177105" y="255597"/>
                </a:lnTo>
                <a:lnTo>
                  <a:pt x="133494" y="299411"/>
                </a:lnTo>
                <a:lnTo>
                  <a:pt x="177105" y="343314"/>
                </a:lnTo>
                <a:lnTo>
                  <a:pt x="220717" y="299411"/>
                </a:lnTo>
                <a:lnTo>
                  <a:pt x="217067" y="295856"/>
                </a:lnTo>
                <a:cubicBezTo>
                  <a:pt x="213507" y="292213"/>
                  <a:pt x="213507" y="286347"/>
                  <a:pt x="217156" y="282703"/>
                </a:cubicBezTo>
                <a:cubicBezTo>
                  <a:pt x="220806" y="279060"/>
                  <a:pt x="226680" y="279148"/>
                  <a:pt x="230240" y="282792"/>
                </a:cubicBezTo>
                <a:lnTo>
                  <a:pt x="236025" y="288480"/>
                </a:lnTo>
                <a:cubicBezTo>
                  <a:pt x="241988" y="294523"/>
                  <a:pt x="241988" y="304388"/>
                  <a:pt x="236025" y="310431"/>
                </a:cubicBezTo>
                <a:lnTo>
                  <a:pt x="220004" y="326428"/>
                </a:lnTo>
                <a:lnTo>
                  <a:pt x="258810" y="365443"/>
                </a:lnTo>
                <a:lnTo>
                  <a:pt x="292809" y="331228"/>
                </a:lnTo>
                <a:cubicBezTo>
                  <a:pt x="295746" y="328295"/>
                  <a:pt x="299662" y="326695"/>
                  <a:pt x="303756" y="326695"/>
                </a:cubicBezTo>
                <a:cubicBezTo>
                  <a:pt x="307939" y="326695"/>
                  <a:pt x="311855" y="328295"/>
                  <a:pt x="314793" y="331228"/>
                </a:cubicBezTo>
                <a:lnTo>
                  <a:pt x="348792" y="365443"/>
                </a:lnTo>
                <a:lnTo>
                  <a:pt x="387508" y="326428"/>
                </a:lnTo>
                <a:lnTo>
                  <a:pt x="371576" y="310431"/>
                </a:lnTo>
                <a:cubicBezTo>
                  <a:pt x="365613" y="304388"/>
                  <a:pt x="365613" y="294523"/>
                  <a:pt x="371576" y="288480"/>
                </a:cubicBezTo>
                <a:lnTo>
                  <a:pt x="419549" y="240222"/>
                </a:lnTo>
                <a:cubicBezTo>
                  <a:pt x="422486" y="237290"/>
                  <a:pt x="426313" y="235690"/>
                  <a:pt x="430496" y="235690"/>
                </a:cubicBezTo>
                <a:cubicBezTo>
                  <a:pt x="434680" y="235690"/>
                  <a:pt x="438507" y="237290"/>
                  <a:pt x="441444" y="240222"/>
                </a:cubicBezTo>
                <a:lnTo>
                  <a:pt x="457286" y="256219"/>
                </a:lnTo>
                <a:lnTo>
                  <a:pt x="496893" y="216405"/>
                </a:lnTo>
                <a:lnTo>
                  <a:pt x="492086" y="211606"/>
                </a:lnTo>
                <a:cubicBezTo>
                  <a:pt x="486123" y="205562"/>
                  <a:pt x="486123" y="195786"/>
                  <a:pt x="492086" y="189743"/>
                </a:cubicBezTo>
                <a:lnTo>
                  <a:pt x="517185" y="164503"/>
                </a:lnTo>
                <a:cubicBezTo>
                  <a:pt x="520122" y="161570"/>
                  <a:pt x="524038" y="159882"/>
                  <a:pt x="528133" y="159882"/>
                </a:cubicBezTo>
                <a:cubicBezTo>
                  <a:pt x="532316" y="159882"/>
                  <a:pt x="536232" y="161570"/>
                  <a:pt x="539169" y="164503"/>
                </a:cubicBezTo>
                <a:lnTo>
                  <a:pt x="543797" y="169213"/>
                </a:lnTo>
                <a:lnTo>
                  <a:pt x="591681" y="121045"/>
                </a:lnTo>
                <a:cubicBezTo>
                  <a:pt x="595330" y="117401"/>
                  <a:pt x="601204" y="117312"/>
                  <a:pt x="604853" y="120956"/>
                </a:cubicBezTo>
                <a:cubicBezTo>
                  <a:pt x="608502" y="124600"/>
                  <a:pt x="608502" y="130465"/>
                  <a:pt x="604853" y="134109"/>
                </a:cubicBezTo>
                <a:lnTo>
                  <a:pt x="556881" y="182367"/>
                </a:lnTo>
                <a:lnTo>
                  <a:pt x="564268" y="189743"/>
                </a:lnTo>
                <a:cubicBezTo>
                  <a:pt x="570231" y="195786"/>
                  <a:pt x="570231" y="205562"/>
                  <a:pt x="564268" y="211606"/>
                </a:cubicBezTo>
                <a:lnTo>
                  <a:pt x="539169" y="236845"/>
                </a:lnTo>
                <a:cubicBezTo>
                  <a:pt x="536232" y="239778"/>
                  <a:pt x="532316" y="241467"/>
                  <a:pt x="528133" y="241467"/>
                </a:cubicBezTo>
                <a:cubicBezTo>
                  <a:pt x="524038" y="241467"/>
                  <a:pt x="520122" y="239778"/>
                  <a:pt x="517185" y="236845"/>
                </a:cubicBezTo>
                <a:lnTo>
                  <a:pt x="509976" y="229647"/>
                </a:lnTo>
                <a:lnTo>
                  <a:pt x="470459" y="269372"/>
                </a:lnTo>
                <a:lnTo>
                  <a:pt x="489416" y="288480"/>
                </a:lnTo>
                <a:cubicBezTo>
                  <a:pt x="495469" y="294523"/>
                  <a:pt x="495469" y="304388"/>
                  <a:pt x="489416" y="310431"/>
                </a:cubicBezTo>
                <a:lnTo>
                  <a:pt x="441444" y="358689"/>
                </a:lnTo>
                <a:cubicBezTo>
                  <a:pt x="438507" y="361622"/>
                  <a:pt x="434680" y="363222"/>
                  <a:pt x="430496" y="363222"/>
                </a:cubicBezTo>
                <a:cubicBezTo>
                  <a:pt x="426313" y="363222"/>
                  <a:pt x="422486" y="361622"/>
                  <a:pt x="419549" y="358689"/>
                </a:cubicBezTo>
                <a:lnTo>
                  <a:pt x="400591" y="339670"/>
                </a:lnTo>
                <a:lnTo>
                  <a:pt x="361875" y="378685"/>
                </a:lnTo>
                <a:lnTo>
                  <a:pt x="404864" y="421877"/>
                </a:lnTo>
                <a:cubicBezTo>
                  <a:pt x="410827" y="427921"/>
                  <a:pt x="410827" y="437785"/>
                  <a:pt x="404864" y="443829"/>
                </a:cubicBezTo>
                <a:lnTo>
                  <a:pt x="386974" y="461781"/>
                </a:lnTo>
                <a:cubicBezTo>
                  <a:pt x="383414" y="465425"/>
                  <a:pt x="377451" y="465425"/>
                  <a:pt x="373802" y="461781"/>
                </a:cubicBezTo>
                <a:cubicBezTo>
                  <a:pt x="370241" y="458226"/>
                  <a:pt x="370152" y="452361"/>
                  <a:pt x="373802" y="448717"/>
                </a:cubicBezTo>
                <a:lnTo>
                  <a:pt x="389555" y="432898"/>
                </a:lnTo>
                <a:lnTo>
                  <a:pt x="303756" y="346602"/>
                </a:lnTo>
                <a:lnTo>
                  <a:pt x="218046" y="432809"/>
                </a:lnTo>
                <a:lnTo>
                  <a:pt x="303756" y="519104"/>
                </a:lnTo>
                <a:lnTo>
                  <a:pt x="351640" y="470935"/>
                </a:lnTo>
                <a:cubicBezTo>
                  <a:pt x="355289" y="467291"/>
                  <a:pt x="361163" y="467291"/>
                  <a:pt x="364812" y="470935"/>
                </a:cubicBezTo>
                <a:cubicBezTo>
                  <a:pt x="368461" y="474490"/>
                  <a:pt x="368461" y="480444"/>
                  <a:pt x="364812" y="484088"/>
                </a:cubicBezTo>
                <a:lnTo>
                  <a:pt x="314793" y="534478"/>
                </a:lnTo>
                <a:cubicBezTo>
                  <a:pt x="311855" y="537411"/>
                  <a:pt x="307939" y="539011"/>
                  <a:pt x="303756" y="539011"/>
                </a:cubicBezTo>
                <a:cubicBezTo>
                  <a:pt x="299662" y="539011"/>
                  <a:pt x="295746" y="537411"/>
                  <a:pt x="292809" y="534478"/>
                </a:cubicBezTo>
                <a:lnTo>
                  <a:pt x="202738" y="443829"/>
                </a:lnTo>
                <a:cubicBezTo>
                  <a:pt x="196775" y="437785"/>
                  <a:pt x="196775" y="427921"/>
                  <a:pt x="202738" y="421877"/>
                </a:cubicBezTo>
                <a:lnTo>
                  <a:pt x="245726" y="378685"/>
                </a:lnTo>
                <a:lnTo>
                  <a:pt x="206921" y="339670"/>
                </a:lnTo>
                <a:lnTo>
                  <a:pt x="188052" y="358689"/>
                </a:lnTo>
                <a:cubicBezTo>
                  <a:pt x="185115" y="361622"/>
                  <a:pt x="181199" y="363222"/>
                  <a:pt x="177105" y="363222"/>
                </a:cubicBezTo>
                <a:cubicBezTo>
                  <a:pt x="172922" y="363222"/>
                  <a:pt x="169006" y="361622"/>
                  <a:pt x="166069" y="358689"/>
                </a:cubicBezTo>
                <a:lnTo>
                  <a:pt x="118096" y="310431"/>
                </a:lnTo>
                <a:cubicBezTo>
                  <a:pt x="112133" y="304388"/>
                  <a:pt x="112133" y="294523"/>
                  <a:pt x="118096" y="288480"/>
                </a:cubicBezTo>
                <a:lnTo>
                  <a:pt x="137143" y="269372"/>
                </a:lnTo>
                <a:lnTo>
                  <a:pt x="97625" y="229647"/>
                </a:lnTo>
                <a:lnTo>
                  <a:pt x="90416" y="236845"/>
                </a:lnTo>
                <a:cubicBezTo>
                  <a:pt x="87479" y="239778"/>
                  <a:pt x="83563" y="241467"/>
                  <a:pt x="79380" y="241467"/>
                </a:cubicBezTo>
                <a:cubicBezTo>
                  <a:pt x="75286" y="241467"/>
                  <a:pt x="71370" y="239778"/>
                  <a:pt x="68433" y="236845"/>
                </a:cubicBezTo>
                <a:lnTo>
                  <a:pt x="43334" y="211606"/>
                </a:lnTo>
                <a:cubicBezTo>
                  <a:pt x="37371" y="205562"/>
                  <a:pt x="37371" y="195786"/>
                  <a:pt x="43334" y="189743"/>
                </a:cubicBezTo>
                <a:lnTo>
                  <a:pt x="50632" y="182367"/>
                </a:lnTo>
                <a:lnTo>
                  <a:pt x="2659" y="134109"/>
                </a:lnTo>
                <a:cubicBezTo>
                  <a:pt x="-901" y="130465"/>
                  <a:pt x="-901" y="124600"/>
                  <a:pt x="2748" y="120956"/>
                </a:cubicBezTo>
                <a:close/>
                <a:moveTo>
                  <a:pt x="109513" y="2688"/>
                </a:moveTo>
                <a:cubicBezTo>
                  <a:pt x="113162" y="-956"/>
                  <a:pt x="119036" y="-867"/>
                  <a:pt x="122685" y="2777"/>
                </a:cubicBezTo>
                <a:lnTo>
                  <a:pt x="249864" y="130763"/>
                </a:lnTo>
                <a:lnTo>
                  <a:pt x="292850" y="87479"/>
                </a:lnTo>
                <a:cubicBezTo>
                  <a:pt x="295787" y="84546"/>
                  <a:pt x="299703" y="82946"/>
                  <a:pt x="303797" y="82946"/>
                </a:cubicBezTo>
                <a:cubicBezTo>
                  <a:pt x="307980" y="82946"/>
                  <a:pt x="311896" y="84546"/>
                  <a:pt x="314832" y="87479"/>
                </a:cubicBezTo>
                <a:lnTo>
                  <a:pt x="354170" y="127119"/>
                </a:lnTo>
                <a:lnTo>
                  <a:pt x="477789" y="2777"/>
                </a:lnTo>
                <a:cubicBezTo>
                  <a:pt x="481437" y="-867"/>
                  <a:pt x="487311" y="-956"/>
                  <a:pt x="490960" y="2688"/>
                </a:cubicBezTo>
                <a:cubicBezTo>
                  <a:pt x="494609" y="6332"/>
                  <a:pt x="494609" y="12198"/>
                  <a:pt x="491049" y="15842"/>
                </a:cubicBezTo>
                <a:lnTo>
                  <a:pt x="367342" y="140362"/>
                </a:lnTo>
                <a:lnTo>
                  <a:pt x="404899" y="178135"/>
                </a:lnTo>
                <a:cubicBezTo>
                  <a:pt x="410862" y="184179"/>
                  <a:pt x="410862" y="194045"/>
                  <a:pt x="404899" y="200000"/>
                </a:cubicBezTo>
                <a:lnTo>
                  <a:pt x="373660" y="231463"/>
                </a:lnTo>
                <a:cubicBezTo>
                  <a:pt x="370011" y="235107"/>
                  <a:pt x="364138" y="235196"/>
                  <a:pt x="360489" y="231552"/>
                </a:cubicBezTo>
                <a:cubicBezTo>
                  <a:pt x="356840" y="227908"/>
                  <a:pt x="356840" y="222042"/>
                  <a:pt x="360400" y="218398"/>
                </a:cubicBezTo>
                <a:lnTo>
                  <a:pt x="389591" y="189067"/>
                </a:lnTo>
                <a:lnTo>
                  <a:pt x="303797" y="102855"/>
                </a:lnTo>
                <a:lnTo>
                  <a:pt x="218091" y="189067"/>
                </a:lnTo>
                <a:lnTo>
                  <a:pt x="303797" y="275369"/>
                </a:lnTo>
                <a:lnTo>
                  <a:pt x="338239" y="240706"/>
                </a:lnTo>
                <a:cubicBezTo>
                  <a:pt x="341888" y="237062"/>
                  <a:pt x="347762" y="237062"/>
                  <a:pt x="351411" y="240617"/>
                </a:cubicBezTo>
                <a:cubicBezTo>
                  <a:pt x="355060" y="244261"/>
                  <a:pt x="355060" y="250127"/>
                  <a:pt x="351500" y="253771"/>
                </a:cubicBezTo>
                <a:lnTo>
                  <a:pt x="314832" y="290745"/>
                </a:lnTo>
                <a:cubicBezTo>
                  <a:pt x="311896" y="293678"/>
                  <a:pt x="307980" y="295278"/>
                  <a:pt x="303797" y="295278"/>
                </a:cubicBezTo>
                <a:cubicBezTo>
                  <a:pt x="299703" y="295278"/>
                  <a:pt x="295787" y="293678"/>
                  <a:pt x="292850" y="290745"/>
                </a:cubicBezTo>
                <a:lnTo>
                  <a:pt x="202784" y="200000"/>
                </a:lnTo>
                <a:cubicBezTo>
                  <a:pt x="196732" y="194045"/>
                  <a:pt x="196732" y="184179"/>
                  <a:pt x="202784" y="178135"/>
                </a:cubicBezTo>
                <a:lnTo>
                  <a:pt x="236781" y="143917"/>
                </a:lnTo>
                <a:lnTo>
                  <a:pt x="109424" y="15842"/>
                </a:lnTo>
                <a:cubicBezTo>
                  <a:pt x="105864" y="12198"/>
                  <a:pt x="105864" y="6332"/>
                  <a:pt x="109513" y="2688"/>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20" dirty="0"/>
          </a:p>
        </p:txBody>
      </p:sp>
      <p:sp>
        <p:nvSpPr>
          <p:cNvPr id="86" name="文本框 85"/>
          <p:cNvSpPr txBox="1"/>
          <p:nvPr/>
        </p:nvSpPr>
        <p:spPr>
          <a:xfrm>
            <a:off x="25265821" y="7458862"/>
            <a:ext cx="2109840" cy="475387"/>
          </a:xfrm>
          <a:prstGeom prst="rect">
            <a:avLst/>
          </a:prstGeom>
          <a:noFill/>
        </p:spPr>
        <p:txBody>
          <a:bodyPr wrap="square">
            <a:spAutoFit/>
          </a:bodyPr>
          <a:lstStyle/>
          <a:p>
            <a:r>
              <a:rPr lang="zh-CN" altLang="en-US" sz="2490" dirty="0">
                <a:solidFill>
                  <a:srgbClr val="34374C"/>
                </a:solidFill>
                <a:latin typeface="微软雅黑" panose="020B0503020204020204" pitchFamily="34" charset="-122"/>
                <a:ea typeface="微软雅黑" panose="020B0503020204020204" pitchFamily="34" charset="-122"/>
              </a:rPr>
              <a:t>时尚配饰</a:t>
            </a:r>
            <a:endParaRPr lang="zh-CN" altLang="en-US" sz="2490" dirty="0">
              <a:latin typeface="微软雅黑" panose="020B0503020204020204" pitchFamily="34" charset="-122"/>
              <a:ea typeface="微软雅黑" panose="020B0503020204020204" pitchFamily="34" charset="-122"/>
            </a:endParaRPr>
          </a:p>
        </p:txBody>
      </p:sp>
      <p:sp>
        <p:nvSpPr>
          <p:cNvPr id="87" name="feeding-bottle_204853"/>
          <p:cNvSpPr/>
          <p:nvPr/>
        </p:nvSpPr>
        <p:spPr>
          <a:xfrm>
            <a:off x="24505760" y="8146499"/>
            <a:ext cx="1038961" cy="965501"/>
          </a:xfrm>
          <a:custGeom>
            <a:avLst/>
            <a:gdLst>
              <a:gd name="connsiteX0" fmla="*/ 307197 w 603210"/>
              <a:gd name="connsiteY0" fmla="*/ 360408 h 560561"/>
              <a:gd name="connsiteX1" fmla="*/ 230882 w 603210"/>
              <a:gd name="connsiteY1" fmla="*/ 535907 h 560561"/>
              <a:gd name="connsiteX2" fmla="*/ 230882 w 603210"/>
              <a:gd name="connsiteY2" fmla="*/ 536142 h 560561"/>
              <a:gd name="connsiteX3" fmla="*/ 332729 w 603210"/>
              <a:gd name="connsiteY3" fmla="*/ 532861 h 560561"/>
              <a:gd name="connsiteX4" fmla="*/ 394918 w 603210"/>
              <a:gd name="connsiteY4" fmla="*/ 533330 h 560561"/>
              <a:gd name="connsiteX5" fmla="*/ 392805 w 603210"/>
              <a:gd name="connsiteY5" fmla="*/ 454122 h 560561"/>
              <a:gd name="connsiteX6" fmla="*/ 336249 w 603210"/>
              <a:gd name="connsiteY6" fmla="*/ 361558 h 560561"/>
              <a:gd name="connsiteX7" fmla="*/ 307197 w 603210"/>
              <a:gd name="connsiteY7" fmla="*/ 360408 h 560561"/>
              <a:gd name="connsiteX8" fmla="*/ 103731 w 603210"/>
              <a:gd name="connsiteY8" fmla="*/ 299460 h 560561"/>
              <a:gd name="connsiteX9" fmla="*/ 116410 w 603210"/>
              <a:gd name="connsiteY9" fmla="*/ 310008 h 560561"/>
              <a:gd name="connsiteX10" fmla="*/ 116410 w 603210"/>
              <a:gd name="connsiteY10" fmla="*/ 310242 h 560561"/>
              <a:gd name="connsiteX11" fmla="*/ 127681 w 603210"/>
              <a:gd name="connsiteY11" fmla="*/ 328995 h 560561"/>
              <a:gd name="connsiteX12" fmla="*/ 128855 w 603210"/>
              <a:gd name="connsiteY12" fmla="*/ 349857 h 560561"/>
              <a:gd name="connsiteX13" fmla="*/ 107488 w 603210"/>
              <a:gd name="connsiteY13" fmla="*/ 355952 h 560561"/>
              <a:gd name="connsiteX14" fmla="*/ 72502 w 603210"/>
              <a:gd name="connsiteY14" fmla="*/ 331105 h 560561"/>
              <a:gd name="connsiteX15" fmla="*/ 89643 w 603210"/>
              <a:gd name="connsiteY15" fmla="*/ 302038 h 560561"/>
              <a:gd name="connsiteX16" fmla="*/ 103731 w 603210"/>
              <a:gd name="connsiteY16" fmla="*/ 299460 h 560561"/>
              <a:gd name="connsiteX17" fmla="*/ 491389 w 603210"/>
              <a:gd name="connsiteY17" fmla="*/ 282560 h 560561"/>
              <a:gd name="connsiteX18" fmla="*/ 525873 w 603210"/>
              <a:gd name="connsiteY18" fmla="*/ 308589 h 560561"/>
              <a:gd name="connsiteX19" fmla="*/ 515082 w 603210"/>
              <a:gd name="connsiteY19" fmla="*/ 330866 h 560561"/>
              <a:gd name="connsiteX20" fmla="*/ 485993 w 603210"/>
              <a:gd name="connsiteY20" fmla="*/ 331570 h 560561"/>
              <a:gd name="connsiteX21" fmla="*/ 466522 w 603210"/>
              <a:gd name="connsiteY21" fmla="*/ 312107 h 560561"/>
              <a:gd name="connsiteX22" fmla="*/ 467226 w 603210"/>
              <a:gd name="connsiteY22" fmla="*/ 309527 h 560561"/>
              <a:gd name="connsiteX23" fmla="*/ 465819 w 603210"/>
              <a:gd name="connsiteY23" fmla="*/ 304837 h 560561"/>
              <a:gd name="connsiteX24" fmla="*/ 471214 w 603210"/>
              <a:gd name="connsiteY24" fmla="*/ 295457 h 560561"/>
              <a:gd name="connsiteX25" fmla="*/ 471214 w 603210"/>
              <a:gd name="connsiteY25" fmla="*/ 295222 h 560561"/>
              <a:gd name="connsiteX26" fmla="*/ 472622 w 603210"/>
              <a:gd name="connsiteY26" fmla="*/ 294050 h 560561"/>
              <a:gd name="connsiteX27" fmla="*/ 475906 w 603210"/>
              <a:gd name="connsiteY27" fmla="*/ 291470 h 560561"/>
              <a:gd name="connsiteX28" fmla="*/ 481067 w 603210"/>
              <a:gd name="connsiteY28" fmla="*/ 287953 h 560561"/>
              <a:gd name="connsiteX29" fmla="*/ 484820 w 603210"/>
              <a:gd name="connsiteY29" fmla="*/ 284436 h 560561"/>
              <a:gd name="connsiteX30" fmla="*/ 489981 w 603210"/>
              <a:gd name="connsiteY30" fmla="*/ 283263 h 560561"/>
              <a:gd name="connsiteX31" fmla="*/ 491389 w 603210"/>
              <a:gd name="connsiteY31" fmla="*/ 282560 h 560561"/>
              <a:gd name="connsiteX32" fmla="*/ 502251 w 603210"/>
              <a:gd name="connsiteY32" fmla="*/ 262606 h 560561"/>
              <a:gd name="connsiteX33" fmla="*/ 452647 w 603210"/>
              <a:gd name="connsiteY33" fmla="*/ 264305 h 560561"/>
              <a:gd name="connsiteX34" fmla="*/ 449831 w 603210"/>
              <a:gd name="connsiteY34" fmla="*/ 263602 h 560561"/>
              <a:gd name="connsiteX35" fmla="*/ 250829 w 603210"/>
              <a:gd name="connsiteY35" fmla="*/ 307190 h 560561"/>
              <a:gd name="connsiteX36" fmla="*/ 182305 w 603210"/>
              <a:gd name="connsiteY36" fmla="*/ 278132 h 560561"/>
              <a:gd name="connsiteX37" fmla="*/ 176672 w 603210"/>
              <a:gd name="connsiteY37" fmla="*/ 282350 h 560561"/>
              <a:gd name="connsiteX38" fmla="*/ 93599 w 603210"/>
              <a:gd name="connsiteY38" fmla="*/ 280944 h 560561"/>
              <a:gd name="connsiteX39" fmla="*/ 45491 w 603210"/>
              <a:gd name="connsiteY39" fmla="*/ 306019 h 560561"/>
              <a:gd name="connsiteX40" fmla="*/ 54174 w 603210"/>
              <a:gd name="connsiteY40" fmla="*/ 307425 h 560561"/>
              <a:gd name="connsiteX41" fmla="*/ 54174 w 603210"/>
              <a:gd name="connsiteY41" fmla="*/ 317267 h 560561"/>
              <a:gd name="connsiteX42" fmla="*/ 38451 w 603210"/>
              <a:gd name="connsiteY42" fmla="*/ 318907 h 560561"/>
              <a:gd name="connsiteX43" fmla="*/ 39389 w 603210"/>
              <a:gd name="connsiteY43" fmla="*/ 330390 h 560561"/>
              <a:gd name="connsiteX44" fmla="*/ 48776 w 603210"/>
              <a:gd name="connsiteY44" fmla="*/ 330156 h 560561"/>
              <a:gd name="connsiteX45" fmla="*/ 50419 w 603210"/>
              <a:gd name="connsiteY45" fmla="*/ 342107 h 560561"/>
              <a:gd name="connsiteX46" fmla="*/ 47837 w 603210"/>
              <a:gd name="connsiteY46" fmla="*/ 342342 h 560561"/>
              <a:gd name="connsiteX47" fmla="*/ 115423 w 603210"/>
              <a:gd name="connsiteY47" fmla="*/ 365541 h 560561"/>
              <a:gd name="connsiteX48" fmla="*/ 155552 w 603210"/>
              <a:gd name="connsiteY48" fmla="*/ 363901 h 560561"/>
              <a:gd name="connsiteX49" fmla="*/ 178785 w 603210"/>
              <a:gd name="connsiteY49" fmla="*/ 360620 h 560561"/>
              <a:gd name="connsiteX50" fmla="*/ 183478 w 603210"/>
              <a:gd name="connsiteY50" fmla="*/ 372103 h 560561"/>
              <a:gd name="connsiteX51" fmla="*/ 178550 w 603210"/>
              <a:gd name="connsiteY51" fmla="*/ 378664 h 560561"/>
              <a:gd name="connsiteX52" fmla="*/ 178785 w 603210"/>
              <a:gd name="connsiteY52" fmla="*/ 380305 h 560561"/>
              <a:gd name="connsiteX53" fmla="*/ 204833 w 603210"/>
              <a:gd name="connsiteY53" fmla="*/ 533798 h 560561"/>
              <a:gd name="connsiteX54" fmla="*/ 217975 w 603210"/>
              <a:gd name="connsiteY54" fmla="*/ 535439 h 560561"/>
              <a:gd name="connsiteX55" fmla="*/ 335076 w 603210"/>
              <a:gd name="connsiteY55" fmla="*/ 339061 h 560561"/>
              <a:gd name="connsiteX56" fmla="*/ 410406 w 603210"/>
              <a:gd name="connsiteY56" fmla="*/ 433032 h 560561"/>
              <a:gd name="connsiteX57" fmla="*/ 417915 w 603210"/>
              <a:gd name="connsiteY57" fmla="*/ 530752 h 560561"/>
              <a:gd name="connsiteX58" fmla="*/ 467196 w 603210"/>
              <a:gd name="connsiteY58" fmla="*/ 469823 h 560561"/>
              <a:gd name="connsiteX59" fmla="*/ 455463 w 603210"/>
              <a:gd name="connsiteY59" fmla="*/ 388272 h 560561"/>
              <a:gd name="connsiteX60" fmla="*/ 465319 w 603210"/>
              <a:gd name="connsiteY60" fmla="*/ 379367 h 560561"/>
              <a:gd name="connsiteX61" fmla="*/ 475410 w 603210"/>
              <a:gd name="connsiteY61" fmla="*/ 362261 h 560561"/>
              <a:gd name="connsiteX62" fmla="*/ 560831 w 603210"/>
              <a:gd name="connsiteY62" fmla="*/ 329218 h 560561"/>
              <a:gd name="connsiteX63" fmla="*/ 556841 w 603210"/>
              <a:gd name="connsiteY63" fmla="*/ 328515 h 560561"/>
              <a:gd name="connsiteX64" fmla="*/ 527273 w 603210"/>
              <a:gd name="connsiteY64" fmla="*/ 325469 h 560561"/>
              <a:gd name="connsiteX65" fmla="*/ 527273 w 603210"/>
              <a:gd name="connsiteY65" fmla="*/ 315158 h 560561"/>
              <a:gd name="connsiteX66" fmla="*/ 560596 w 603210"/>
              <a:gd name="connsiteY66" fmla="*/ 313283 h 560561"/>
              <a:gd name="connsiteX67" fmla="*/ 567402 w 603210"/>
              <a:gd name="connsiteY67" fmla="*/ 313283 h 560561"/>
              <a:gd name="connsiteX68" fmla="*/ 567871 w 603210"/>
              <a:gd name="connsiteY68" fmla="*/ 301332 h 560561"/>
              <a:gd name="connsiteX69" fmla="*/ 561769 w 603210"/>
              <a:gd name="connsiteY69" fmla="*/ 283053 h 560561"/>
              <a:gd name="connsiteX70" fmla="*/ 546516 w 603210"/>
              <a:gd name="connsiteY70" fmla="*/ 287037 h 560561"/>
              <a:gd name="connsiteX71" fmla="*/ 542996 w 603210"/>
              <a:gd name="connsiteY71" fmla="*/ 273679 h 560561"/>
              <a:gd name="connsiteX72" fmla="*/ 550270 w 603210"/>
              <a:gd name="connsiteY72" fmla="*/ 271101 h 560561"/>
              <a:gd name="connsiteX73" fmla="*/ 502251 w 603210"/>
              <a:gd name="connsiteY73" fmla="*/ 262606 h 560561"/>
              <a:gd name="connsiteX74" fmla="*/ 308324 w 603210"/>
              <a:gd name="connsiteY74" fmla="*/ 157680 h 560561"/>
              <a:gd name="connsiteX75" fmla="*/ 308558 w 603210"/>
              <a:gd name="connsiteY75" fmla="*/ 158618 h 560561"/>
              <a:gd name="connsiteX76" fmla="*/ 320761 w 603210"/>
              <a:gd name="connsiteY76" fmla="*/ 168929 h 560561"/>
              <a:gd name="connsiteX77" fmla="*/ 301753 w 603210"/>
              <a:gd name="connsiteY77" fmla="*/ 192363 h 560561"/>
              <a:gd name="connsiteX78" fmla="*/ 318649 w 603210"/>
              <a:gd name="connsiteY78" fmla="*/ 221890 h 560561"/>
              <a:gd name="connsiteX79" fmla="*/ 345402 w 603210"/>
              <a:gd name="connsiteY79" fmla="*/ 200096 h 560561"/>
              <a:gd name="connsiteX80" fmla="*/ 361125 w 603210"/>
              <a:gd name="connsiteY80" fmla="*/ 204548 h 560561"/>
              <a:gd name="connsiteX81" fmla="*/ 312782 w 603210"/>
              <a:gd name="connsiteY81" fmla="*/ 238997 h 560561"/>
              <a:gd name="connsiteX82" fmla="*/ 294947 w 603210"/>
              <a:gd name="connsiteY82" fmla="*/ 220952 h 560561"/>
              <a:gd name="connsiteX83" fmla="*/ 291662 w 603210"/>
              <a:gd name="connsiteY83" fmla="*/ 227983 h 560561"/>
              <a:gd name="connsiteX84" fmla="*/ 262562 w 603210"/>
              <a:gd name="connsiteY84" fmla="*/ 243215 h 560561"/>
              <a:gd name="connsiteX85" fmla="*/ 236983 w 603210"/>
              <a:gd name="connsiteY85" fmla="*/ 225873 h 560561"/>
              <a:gd name="connsiteX86" fmla="*/ 244962 w 603210"/>
              <a:gd name="connsiteY86" fmla="*/ 194237 h 560561"/>
              <a:gd name="connsiteX87" fmla="*/ 255992 w 603210"/>
              <a:gd name="connsiteY87" fmla="*/ 200565 h 560561"/>
              <a:gd name="connsiteX88" fmla="*/ 255288 w 603210"/>
              <a:gd name="connsiteY88" fmla="*/ 205251 h 560561"/>
              <a:gd name="connsiteX89" fmla="*/ 255053 w 603210"/>
              <a:gd name="connsiteY89" fmla="*/ 206423 h 560561"/>
              <a:gd name="connsiteX90" fmla="*/ 254349 w 603210"/>
              <a:gd name="connsiteY90" fmla="*/ 210876 h 560561"/>
              <a:gd name="connsiteX91" fmla="*/ 254114 w 603210"/>
              <a:gd name="connsiteY91" fmla="*/ 211579 h 560561"/>
              <a:gd name="connsiteX92" fmla="*/ 254114 w 603210"/>
              <a:gd name="connsiteY92" fmla="*/ 213922 h 560561"/>
              <a:gd name="connsiteX93" fmla="*/ 254114 w 603210"/>
              <a:gd name="connsiteY93" fmla="*/ 214156 h 560561"/>
              <a:gd name="connsiteX94" fmla="*/ 254349 w 603210"/>
              <a:gd name="connsiteY94" fmla="*/ 214391 h 560561"/>
              <a:gd name="connsiteX95" fmla="*/ 255053 w 603210"/>
              <a:gd name="connsiteY95" fmla="*/ 217203 h 560561"/>
              <a:gd name="connsiteX96" fmla="*/ 259042 w 603210"/>
              <a:gd name="connsiteY96" fmla="*/ 221187 h 560561"/>
              <a:gd name="connsiteX97" fmla="*/ 260920 w 603210"/>
              <a:gd name="connsiteY97" fmla="*/ 222358 h 560561"/>
              <a:gd name="connsiteX98" fmla="*/ 261154 w 603210"/>
              <a:gd name="connsiteY98" fmla="*/ 222593 h 560561"/>
              <a:gd name="connsiteX99" fmla="*/ 261389 w 603210"/>
              <a:gd name="connsiteY99" fmla="*/ 222593 h 560561"/>
              <a:gd name="connsiteX100" fmla="*/ 263736 w 603210"/>
              <a:gd name="connsiteY100" fmla="*/ 223296 h 560561"/>
              <a:gd name="connsiteX101" fmla="*/ 264205 w 603210"/>
              <a:gd name="connsiteY101" fmla="*/ 223296 h 560561"/>
              <a:gd name="connsiteX102" fmla="*/ 271011 w 603210"/>
              <a:gd name="connsiteY102" fmla="*/ 222124 h 560561"/>
              <a:gd name="connsiteX103" fmla="*/ 274061 w 603210"/>
              <a:gd name="connsiteY103" fmla="*/ 219546 h 560561"/>
              <a:gd name="connsiteX104" fmla="*/ 276877 w 603210"/>
              <a:gd name="connsiteY104" fmla="*/ 215562 h 560561"/>
              <a:gd name="connsiteX105" fmla="*/ 282979 w 603210"/>
              <a:gd name="connsiteY105" fmla="*/ 193534 h 560561"/>
              <a:gd name="connsiteX106" fmla="*/ 262562 w 603210"/>
              <a:gd name="connsiteY106" fmla="*/ 168226 h 560561"/>
              <a:gd name="connsiteX107" fmla="*/ 261858 w 603210"/>
              <a:gd name="connsiteY107" fmla="*/ 164945 h 560561"/>
              <a:gd name="connsiteX108" fmla="*/ 169867 w 603210"/>
              <a:gd name="connsiteY108" fmla="*/ 245792 h 560561"/>
              <a:gd name="connsiteX109" fmla="*/ 169632 w 603210"/>
              <a:gd name="connsiteY109" fmla="*/ 246261 h 560561"/>
              <a:gd name="connsiteX110" fmla="*/ 255757 w 603210"/>
              <a:gd name="connsiteY110" fmla="*/ 289146 h 560561"/>
              <a:gd name="connsiteX111" fmla="*/ 454759 w 603210"/>
              <a:gd name="connsiteY111" fmla="*/ 233841 h 560561"/>
              <a:gd name="connsiteX112" fmla="*/ 444199 w 603210"/>
              <a:gd name="connsiteY112" fmla="*/ 229389 h 560561"/>
              <a:gd name="connsiteX113" fmla="*/ 308324 w 603210"/>
              <a:gd name="connsiteY113" fmla="*/ 157680 h 560561"/>
              <a:gd name="connsiteX114" fmla="*/ 384281 w 603210"/>
              <a:gd name="connsiteY114" fmla="*/ 97912 h 560561"/>
              <a:gd name="connsiteX115" fmla="*/ 396131 w 603210"/>
              <a:gd name="connsiteY115" fmla="*/ 100256 h 560561"/>
              <a:gd name="connsiteX116" fmla="*/ 405047 w 603210"/>
              <a:gd name="connsiteY116" fmla="*/ 112913 h 560561"/>
              <a:gd name="connsiteX117" fmla="*/ 420769 w 603210"/>
              <a:gd name="connsiteY117" fmla="*/ 105412 h 560561"/>
              <a:gd name="connsiteX118" fmla="*/ 427808 w 603210"/>
              <a:gd name="connsiteY118" fmla="*/ 112678 h 560561"/>
              <a:gd name="connsiteX119" fmla="*/ 413964 w 603210"/>
              <a:gd name="connsiteY119" fmla="*/ 126976 h 560561"/>
              <a:gd name="connsiteX120" fmla="*/ 416780 w 603210"/>
              <a:gd name="connsiteY120" fmla="*/ 131898 h 560561"/>
              <a:gd name="connsiteX121" fmla="*/ 402231 w 603210"/>
              <a:gd name="connsiteY121" fmla="*/ 143149 h 560561"/>
              <a:gd name="connsiteX122" fmla="*/ 394957 w 603210"/>
              <a:gd name="connsiteY122" fmla="*/ 132601 h 560561"/>
              <a:gd name="connsiteX123" fmla="*/ 375247 w 603210"/>
              <a:gd name="connsiteY123" fmla="*/ 134008 h 560561"/>
              <a:gd name="connsiteX124" fmla="*/ 375247 w 603210"/>
              <a:gd name="connsiteY124" fmla="*/ 123226 h 560561"/>
              <a:gd name="connsiteX125" fmla="*/ 387683 w 603210"/>
              <a:gd name="connsiteY125" fmla="*/ 119944 h 560561"/>
              <a:gd name="connsiteX126" fmla="*/ 381582 w 603210"/>
              <a:gd name="connsiteY126" fmla="*/ 108928 h 560561"/>
              <a:gd name="connsiteX127" fmla="*/ 384281 w 603210"/>
              <a:gd name="connsiteY127" fmla="*/ 97912 h 560561"/>
              <a:gd name="connsiteX128" fmla="*/ 217571 w 603210"/>
              <a:gd name="connsiteY128" fmla="*/ 89656 h 560561"/>
              <a:gd name="connsiteX129" fmla="*/ 220360 w 603210"/>
              <a:gd name="connsiteY129" fmla="*/ 100990 h 560561"/>
              <a:gd name="connsiteX130" fmla="*/ 213314 w 603210"/>
              <a:gd name="connsiteY130" fmla="*/ 111768 h 560561"/>
              <a:gd name="connsiteX131" fmla="*/ 216132 w 603210"/>
              <a:gd name="connsiteY131" fmla="*/ 111534 h 560561"/>
              <a:gd name="connsiteX132" fmla="*/ 224352 w 603210"/>
              <a:gd name="connsiteY132" fmla="*/ 125826 h 560561"/>
              <a:gd name="connsiteX133" fmla="*/ 219655 w 603210"/>
              <a:gd name="connsiteY133" fmla="*/ 130277 h 560561"/>
              <a:gd name="connsiteX134" fmla="*/ 210496 w 603210"/>
              <a:gd name="connsiteY134" fmla="*/ 130512 h 560561"/>
              <a:gd name="connsiteX135" fmla="*/ 210026 w 603210"/>
              <a:gd name="connsiteY135" fmla="*/ 130512 h 560561"/>
              <a:gd name="connsiteX136" fmla="*/ 208852 w 603210"/>
              <a:gd name="connsiteY136" fmla="*/ 130277 h 560561"/>
              <a:gd name="connsiteX137" fmla="*/ 204625 w 603210"/>
              <a:gd name="connsiteY137" fmla="*/ 129575 h 560561"/>
              <a:gd name="connsiteX138" fmla="*/ 200398 w 603210"/>
              <a:gd name="connsiteY138" fmla="*/ 128403 h 560561"/>
              <a:gd name="connsiteX139" fmla="*/ 190065 w 603210"/>
              <a:gd name="connsiteY139" fmla="*/ 141758 h 560561"/>
              <a:gd name="connsiteX140" fmla="*/ 178322 w 603210"/>
              <a:gd name="connsiteY140" fmla="*/ 132855 h 560561"/>
              <a:gd name="connsiteX141" fmla="*/ 184428 w 603210"/>
              <a:gd name="connsiteY141" fmla="*/ 122780 h 560561"/>
              <a:gd name="connsiteX142" fmla="*/ 176913 w 603210"/>
              <a:gd name="connsiteY142" fmla="*/ 119031 h 560561"/>
              <a:gd name="connsiteX143" fmla="*/ 182784 w 603210"/>
              <a:gd name="connsiteY143" fmla="*/ 105442 h 560561"/>
              <a:gd name="connsiteX144" fmla="*/ 193587 w 603210"/>
              <a:gd name="connsiteY144" fmla="*/ 109191 h 560561"/>
              <a:gd name="connsiteX145" fmla="*/ 206504 w 603210"/>
              <a:gd name="connsiteY145" fmla="*/ 90447 h 560561"/>
              <a:gd name="connsiteX146" fmla="*/ 217571 w 603210"/>
              <a:gd name="connsiteY146" fmla="*/ 89656 h 560561"/>
              <a:gd name="connsiteX147" fmla="*/ 433257 w 603210"/>
              <a:gd name="connsiteY147" fmla="*/ 53340 h 560561"/>
              <a:gd name="connsiteX148" fmla="*/ 420497 w 603210"/>
              <a:gd name="connsiteY148" fmla="*/ 59023 h 560561"/>
              <a:gd name="connsiteX149" fmla="*/ 454290 w 603210"/>
              <a:gd name="connsiteY149" fmla="*/ 84097 h 560561"/>
              <a:gd name="connsiteX150" fmla="*/ 453820 w 603210"/>
              <a:gd name="connsiteY150" fmla="*/ 82925 h 560561"/>
              <a:gd name="connsiteX151" fmla="*/ 454055 w 603210"/>
              <a:gd name="connsiteY151" fmla="*/ 69334 h 560561"/>
              <a:gd name="connsiteX152" fmla="*/ 446545 w 603210"/>
              <a:gd name="connsiteY152" fmla="*/ 57851 h 560561"/>
              <a:gd name="connsiteX153" fmla="*/ 433257 w 603210"/>
              <a:gd name="connsiteY153" fmla="*/ 53340 h 560561"/>
              <a:gd name="connsiteX154" fmla="*/ 172683 w 603210"/>
              <a:gd name="connsiteY154" fmla="*/ 48946 h 560561"/>
              <a:gd name="connsiteX155" fmla="*/ 156256 w 603210"/>
              <a:gd name="connsiteY155" fmla="*/ 52930 h 560561"/>
              <a:gd name="connsiteX156" fmla="*/ 154144 w 603210"/>
              <a:gd name="connsiteY156" fmla="*/ 74020 h 560561"/>
              <a:gd name="connsiteX157" fmla="*/ 182305 w 603210"/>
              <a:gd name="connsiteY157" fmla="*/ 50352 h 560561"/>
              <a:gd name="connsiteX158" fmla="*/ 172683 w 603210"/>
              <a:gd name="connsiteY158" fmla="*/ 48946 h 560561"/>
              <a:gd name="connsiteX159" fmla="*/ 270036 w 603210"/>
              <a:gd name="connsiteY159" fmla="*/ 37291 h 560561"/>
              <a:gd name="connsiteX160" fmla="*/ 143114 w 603210"/>
              <a:gd name="connsiteY160" fmla="*/ 121357 h 560561"/>
              <a:gd name="connsiteX161" fmla="*/ 160715 w 603210"/>
              <a:gd name="connsiteY161" fmla="*/ 236419 h 560561"/>
              <a:gd name="connsiteX162" fmla="*/ 461095 w 603210"/>
              <a:gd name="connsiteY162" fmla="*/ 219546 h 560561"/>
              <a:gd name="connsiteX163" fmla="*/ 462034 w 603210"/>
              <a:gd name="connsiteY163" fmla="*/ 223061 h 560561"/>
              <a:gd name="connsiteX164" fmla="*/ 330148 w 603210"/>
              <a:gd name="connsiteY164" fmla="*/ 46134 h 560561"/>
              <a:gd name="connsiteX165" fmla="*/ 323343 w 603210"/>
              <a:gd name="connsiteY165" fmla="*/ 37698 h 560561"/>
              <a:gd name="connsiteX166" fmla="*/ 270036 w 603210"/>
              <a:gd name="connsiteY166" fmla="*/ 37291 h 560561"/>
              <a:gd name="connsiteX167" fmla="*/ 177611 w 603210"/>
              <a:gd name="connsiteY167" fmla="*/ 20356 h 560561"/>
              <a:gd name="connsiteX168" fmla="*/ 142176 w 603210"/>
              <a:gd name="connsiteY168" fmla="*/ 30199 h 560561"/>
              <a:gd name="connsiteX169" fmla="*/ 139829 w 603210"/>
              <a:gd name="connsiteY169" fmla="*/ 91596 h 560561"/>
              <a:gd name="connsiteX170" fmla="*/ 147338 w 603210"/>
              <a:gd name="connsiteY170" fmla="*/ 82222 h 560561"/>
              <a:gd name="connsiteX171" fmla="*/ 145696 w 603210"/>
              <a:gd name="connsiteY171" fmla="*/ 41447 h 560561"/>
              <a:gd name="connsiteX172" fmla="*/ 197793 w 603210"/>
              <a:gd name="connsiteY172" fmla="*/ 39572 h 560561"/>
              <a:gd name="connsiteX173" fmla="*/ 198732 w 603210"/>
              <a:gd name="connsiteY173" fmla="*/ 40744 h 560561"/>
              <a:gd name="connsiteX174" fmla="*/ 204598 w 603210"/>
              <a:gd name="connsiteY174" fmla="*/ 37463 h 560561"/>
              <a:gd name="connsiteX175" fmla="*/ 177611 w 603210"/>
              <a:gd name="connsiteY175" fmla="*/ 20356 h 560561"/>
              <a:gd name="connsiteX176" fmla="*/ 179958 w 603210"/>
              <a:gd name="connsiteY176" fmla="*/ 906 h 560561"/>
              <a:gd name="connsiteX177" fmla="*/ 223842 w 603210"/>
              <a:gd name="connsiteY177" fmla="*/ 29496 h 560561"/>
              <a:gd name="connsiteX178" fmla="*/ 334372 w 603210"/>
              <a:gd name="connsiteY178" fmla="*/ 26683 h 560561"/>
              <a:gd name="connsiteX179" fmla="*/ 334841 w 603210"/>
              <a:gd name="connsiteY179" fmla="*/ 26918 h 560561"/>
              <a:gd name="connsiteX180" fmla="*/ 336719 w 603210"/>
              <a:gd name="connsiteY180" fmla="*/ 26918 h 560561"/>
              <a:gd name="connsiteX181" fmla="*/ 341412 w 603210"/>
              <a:gd name="connsiteY181" fmla="*/ 28324 h 560561"/>
              <a:gd name="connsiteX182" fmla="*/ 412987 w 603210"/>
              <a:gd name="connsiteY182" fmla="*/ 54804 h 560561"/>
              <a:gd name="connsiteX183" fmla="*/ 412987 w 603210"/>
              <a:gd name="connsiteY183" fmla="*/ 54570 h 560561"/>
              <a:gd name="connsiteX184" fmla="*/ 454759 w 603210"/>
              <a:gd name="connsiteY184" fmla="*/ 44259 h 560561"/>
              <a:gd name="connsiteX185" fmla="*/ 466962 w 603210"/>
              <a:gd name="connsiteY185" fmla="*/ 88315 h 560561"/>
              <a:gd name="connsiteX186" fmla="*/ 460860 w 603210"/>
              <a:gd name="connsiteY186" fmla="*/ 90424 h 560561"/>
              <a:gd name="connsiteX187" fmla="*/ 470482 w 603210"/>
              <a:gd name="connsiteY187" fmla="*/ 100735 h 560561"/>
              <a:gd name="connsiteX188" fmla="*/ 490429 w 603210"/>
              <a:gd name="connsiteY188" fmla="*/ 69568 h 560561"/>
              <a:gd name="connsiteX189" fmla="*/ 475879 w 603210"/>
              <a:gd name="connsiteY189" fmla="*/ 36526 h 560561"/>
              <a:gd name="connsiteX190" fmla="*/ 407590 w 603210"/>
              <a:gd name="connsiteY190" fmla="*/ 41447 h 560561"/>
              <a:gd name="connsiteX191" fmla="*/ 392571 w 603210"/>
              <a:gd name="connsiteY191" fmla="*/ 29730 h 560561"/>
              <a:gd name="connsiteX192" fmla="*/ 492776 w 603210"/>
              <a:gd name="connsiteY192" fmla="*/ 25277 h 560561"/>
              <a:gd name="connsiteX193" fmla="*/ 509437 w 603210"/>
              <a:gd name="connsiteY193" fmla="*/ 73083 h 560561"/>
              <a:gd name="connsiteX194" fmla="*/ 478930 w 603210"/>
              <a:gd name="connsiteY194" fmla="*/ 111749 h 560561"/>
              <a:gd name="connsiteX195" fmla="*/ 489256 w 603210"/>
              <a:gd name="connsiteY195" fmla="*/ 213453 h 560561"/>
              <a:gd name="connsiteX196" fmla="*/ 467196 w 603210"/>
              <a:gd name="connsiteY196" fmla="*/ 246496 h 560561"/>
              <a:gd name="connsiteX197" fmla="*/ 551209 w 603210"/>
              <a:gd name="connsiteY197" fmla="*/ 246964 h 560561"/>
              <a:gd name="connsiteX198" fmla="*/ 573034 w 603210"/>
              <a:gd name="connsiteY198" fmla="*/ 262196 h 560561"/>
              <a:gd name="connsiteX199" fmla="*/ 573268 w 603210"/>
              <a:gd name="connsiteY199" fmla="*/ 262196 h 560561"/>
              <a:gd name="connsiteX200" fmla="*/ 598378 w 603210"/>
              <a:gd name="connsiteY200" fmla="*/ 254229 h 560561"/>
              <a:gd name="connsiteX201" fmla="*/ 602837 w 603210"/>
              <a:gd name="connsiteY201" fmla="*/ 261962 h 560561"/>
              <a:gd name="connsiteX202" fmla="*/ 582186 w 603210"/>
              <a:gd name="connsiteY202" fmla="*/ 276023 h 560561"/>
              <a:gd name="connsiteX203" fmla="*/ 588287 w 603210"/>
              <a:gd name="connsiteY203" fmla="*/ 311174 h 560561"/>
              <a:gd name="connsiteX204" fmla="*/ 587114 w 603210"/>
              <a:gd name="connsiteY204" fmla="*/ 317267 h 560561"/>
              <a:gd name="connsiteX205" fmla="*/ 588522 w 603210"/>
              <a:gd name="connsiteY205" fmla="*/ 317736 h 560561"/>
              <a:gd name="connsiteX206" fmla="*/ 586645 w 603210"/>
              <a:gd name="connsiteY206" fmla="*/ 331562 h 560561"/>
              <a:gd name="connsiteX207" fmla="*/ 582186 w 603210"/>
              <a:gd name="connsiteY207" fmla="*/ 331796 h 560561"/>
              <a:gd name="connsiteX208" fmla="*/ 471890 w 603210"/>
              <a:gd name="connsiteY208" fmla="*/ 382414 h 560561"/>
              <a:gd name="connsiteX209" fmla="*/ 487848 w 603210"/>
              <a:gd name="connsiteY209" fmla="*/ 503100 h 560561"/>
              <a:gd name="connsiteX210" fmla="*/ 344698 w 603210"/>
              <a:gd name="connsiteY210" fmla="*/ 555358 h 560561"/>
              <a:gd name="connsiteX211" fmla="*/ 163766 w 603210"/>
              <a:gd name="connsiteY211" fmla="*/ 541297 h 560561"/>
              <a:gd name="connsiteX212" fmla="*/ 165878 w 603210"/>
              <a:gd name="connsiteY212" fmla="*/ 385226 h 560561"/>
              <a:gd name="connsiteX213" fmla="*/ 92425 w 603210"/>
              <a:gd name="connsiteY213" fmla="*/ 383351 h 560561"/>
              <a:gd name="connsiteX214" fmla="*/ 23666 w 603210"/>
              <a:gd name="connsiteY214" fmla="*/ 346560 h 560561"/>
              <a:gd name="connsiteX215" fmla="*/ 14045 w 603210"/>
              <a:gd name="connsiteY215" fmla="*/ 348669 h 560561"/>
              <a:gd name="connsiteX216" fmla="*/ 10290 w 603210"/>
              <a:gd name="connsiteY216" fmla="*/ 340232 h 560561"/>
              <a:gd name="connsiteX217" fmla="*/ 19912 w 603210"/>
              <a:gd name="connsiteY217" fmla="*/ 336014 h 560561"/>
              <a:gd name="connsiteX218" fmla="*/ 19677 w 603210"/>
              <a:gd name="connsiteY218" fmla="*/ 334843 h 560561"/>
              <a:gd name="connsiteX219" fmla="*/ 20146 w 603210"/>
              <a:gd name="connsiteY219" fmla="*/ 317033 h 560561"/>
              <a:gd name="connsiteX220" fmla="*/ 3484 w 603210"/>
              <a:gd name="connsiteY220" fmla="*/ 313049 h 560561"/>
              <a:gd name="connsiteX221" fmla="*/ 6066 w 603210"/>
              <a:gd name="connsiteY221" fmla="*/ 303675 h 560561"/>
              <a:gd name="connsiteX222" fmla="*/ 23666 w 603210"/>
              <a:gd name="connsiteY222" fmla="*/ 305550 h 560561"/>
              <a:gd name="connsiteX223" fmla="*/ 71305 w 603210"/>
              <a:gd name="connsiteY223" fmla="*/ 265008 h 560561"/>
              <a:gd name="connsiteX224" fmla="*/ 163061 w 603210"/>
              <a:gd name="connsiteY224" fmla="*/ 263368 h 560561"/>
              <a:gd name="connsiteX225" fmla="*/ 123167 w 603210"/>
              <a:gd name="connsiteY225" fmla="*/ 124872 h 560561"/>
              <a:gd name="connsiteX226" fmla="*/ 133258 w 603210"/>
              <a:gd name="connsiteY226" fmla="*/ 102376 h 560561"/>
              <a:gd name="connsiteX227" fmla="*/ 128330 w 603210"/>
              <a:gd name="connsiteY227" fmla="*/ 16372 h 560561"/>
              <a:gd name="connsiteX228" fmla="*/ 179958 w 603210"/>
              <a:gd name="connsiteY228" fmla="*/ 906 h 5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603210" h="560561">
                <a:moveTo>
                  <a:pt x="307197" y="360408"/>
                </a:moveTo>
                <a:cubicBezTo>
                  <a:pt x="245435" y="373022"/>
                  <a:pt x="225132" y="485055"/>
                  <a:pt x="230882" y="535907"/>
                </a:cubicBezTo>
                <a:cubicBezTo>
                  <a:pt x="230882" y="536142"/>
                  <a:pt x="230882" y="536142"/>
                  <a:pt x="230882" y="536142"/>
                </a:cubicBezTo>
                <a:cubicBezTo>
                  <a:pt x="264909" y="537782"/>
                  <a:pt x="298702" y="533564"/>
                  <a:pt x="332729" y="532861"/>
                </a:cubicBezTo>
                <a:cubicBezTo>
                  <a:pt x="350095" y="532627"/>
                  <a:pt x="372858" y="534267"/>
                  <a:pt x="394918" y="533330"/>
                </a:cubicBezTo>
                <a:cubicBezTo>
                  <a:pt x="393040" y="507318"/>
                  <a:pt x="397734" y="480603"/>
                  <a:pt x="392805" y="454122"/>
                </a:cubicBezTo>
                <a:cubicBezTo>
                  <a:pt x="386939" y="421549"/>
                  <a:pt x="374032" y="371165"/>
                  <a:pt x="336249" y="361558"/>
                </a:cubicBezTo>
                <a:cubicBezTo>
                  <a:pt x="325689" y="358834"/>
                  <a:pt x="316020" y="358606"/>
                  <a:pt x="307197" y="360408"/>
                </a:cubicBezTo>
                <a:close/>
                <a:moveTo>
                  <a:pt x="103731" y="299460"/>
                </a:moveTo>
                <a:cubicBezTo>
                  <a:pt x="108427" y="301569"/>
                  <a:pt x="112653" y="305554"/>
                  <a:pt x="116410" y="310008"/>
                </a:cubicBezTo>
                <a:cubicBezTo>
                  <a:pt x="116410" y="310242"/>
                  <a:pt x="116410" y="310242"/>
                  <a:pt x="116410" y="310242"/>
                </a:cubicBezTo>
                <a:cubicBezTo>
                  <a:pt x="121106" y="316103"/>
                  <a:pt x="125098" y="323135"/>
                  <a:pt x="127681" y="328995"/>
                </a:cubicBezTo>
                <a:cubicBezTo>
                  <a:pt x="130263" y="335089"/>
                  <a:pt x="133081" y="343762"/>
                  <a:pt x="128855" y="349857"/>
                </a:cubicBezTo>
                <a:cubicBezTo>
                  <a:pt x="123924" y="357124"/>
                  <a:pt x="115471" y="358061"/>
                  <a:pt x="107488" y="355952"/>
                </a:cubicBezTo>
                <a:cubicBezTo>
                  <a:pt x="94574" y="352670"/>
                  <a:pt x="77903" y="343997"/>
                  <a:pt x="72502" y="331105"/>
                </a:cubicBezTo>
                <a:cubicBezTo>
                  <a:pt x="67102" y="317978"/>
                  <a:pt x="78372" y="307430"/>
                  <a:pt x="89643" y="302038"/>
                </a:cubicBezTo>
                <a:cubicBezTo>
                  <a:pt x="92930" y="298288"/>
                  <a:pt x="98330" y="296881"/>
                  <a:pt x="103731" y="299460"/>
                </a:cubicBezTo>
                <a:close/>
                <a:moveTo>
                  <a:pt x="491389" y="282560"/>
                </a:moveTo>
                <a:cubicBezTo>
                  <a:pt x="509687" y="275994"/>
                  <a:pt x="527046" y="289126"/>
                  <a:pt x="525873" y="308589"/>
                </a:cubicBezTo>
                <a:cubicBezTo>
                  <a:pt x="525404" y="317266"/>
                  <a:pt x="522120" y="325473"/>
                  <a:pt x="515082" y="330866"/>
                </a:cubicBezTo>
                <a:cubicBezTo>
                  <a:pt x="506637" y="336963"/>
                  <a:pt x="494907" y="334149"/>
                  <a:pt x="485993" y="331570"/>
                </a:cubicBezTo>
                <a:cubicBezTo>
                  <a:pt x="477313" y="328990"/>
                  <a:pt x="465584" y="322893"/>
                  <a:pt x="466522" y="312107"/>
                </a:cubicBezTo>
                <a:cubicBezTo>
                  <a:pt x="466522" y="311169"/>
                  <a:pt x="466992" y="310465"/>
                  <a:pt x="467226" y="309527"/>
                </a:cubicBezTo>
                <a:cubicBezTo>
                  <a:pt x="466522" y="308120"/>
                  <a:pt x="466053" y="306479"/>
                  <a:pt x="465819" y="304837"/>
                </a:cubicBezTo>
                <a:cubicBezTo>
                  <a:pt x="465584" y="301085"/>
                  <a:pt x="467930" y="297333"/>
                  <a:pt x="471214" y="295457"/>
                </a:cubicBezTo>
                <a:cubicBezTo>
                  <a:pt x="471214" y="295457"/>
                  <a:pt x="471214" y="295457"/>
                  <a:pt x="471214" y="295222"/>
                </a:cubicBezTo>
                <a:cubicBezTo>
                  <a:pt x="471449" y="295222"/>
                  <a:pt x="471918" y="294753"/>
                  <a:pt x="472622" y="294050"/>
                </a:cubicBezTo>
                <a:cubicBezTo>
                  <a:pt x="473795" y="293112"/>
                  <a:pt x="474733" y="292408"/>
                  <a:pt x="475906" y="291470"/>
                </a:cubicBezTo>
                <a:cubicBezTo>
                  <a:pt x="477548" y="290298"/>
                  <a:pt x="479425" y="289126"/>
                  <a:pt x="481067" y="287953"/>
                </a:cubicBezTo>
                <a:cubicBezTo>
                  <a:pt x="482240" y="286781"/>
                  <a:pt x="483647" y="285608"/>
                  <a:pt x="484820" y="284436"/>
                </a:cubicBezTo>
                <a:cubicBezTo>
                  <a:pt x="486462" y="283029"/>
                  <a:pt x="488339" y="282794"/>
                  <a:pt x="489981" y="283263"/>
                </a:cubicBezTo>
                <a:cubicBezTo>
                  <a:pt x="490450" y="283029"/>
                  <a:pt x="490919" y="282560"/>
                  <a:pt x="491389" y="282560"/>
                </a:cubicBezTo>
                <a:close/>
                <a:moveTo>
                  <a:pt x="502251" y="262606"/>
                </a:moveTo>
                <a:cubicBezTo>
                  <a:pt x="484386" y="263134"/>
                  <a:pt x="466258" y="265360"/>
                  <a:pt x="452647" y="264305"/>
                </a:cubicBezTo>
                <a:cubicBezTo>
                  <a:pt x="451473" y="264305"/>
                  <a:pt x="450535" y="263837"/>
                  <a:pt x="449831" y="263602"/>
                </a:cubicBezTo>
                <a:cubicBezTo>
                  <a:pt x="397030" y="307190"/>
                  <a:pt x="314190" y="320313"/>
                  <a:pt x="250829" y="307190"/>
                </a:cubicBezTo>
                <a:cubicBezTo>
                  <a:pt x="225954" y="302035"/>
                  <a:pt x="202486" y="291958"/>
                  <a:pt x="182305" y="278132"/>
                </a:cubicBezTo>
                <a:cubicBezTo>
                  <a:pt x="181601" y="280475"/>
                  <a:pt x="179958" y="282584"/>
                  <a:pt x="176672" y="282350"/>
                </a:cubicBezTo>
                <a:cubicBezTo>
                  <a:pt x="149216" y="280475"/>
                  <a:pt x="121525" y="276023"/>
                  <a:pt x="93599" y="280944"/>
                </a:cubicBezTo>
                <a:cubicBezTo>
                  <a:pt x="81396" y="283053"/>
                  <a:pt x="57694" y="292426"/>
                  <a:pt x="45491" y="306019"/>
                </a:cubicBezTo>
                <a:cubicBezTo>
                  <a:pt x="48307" y="306253"/>
                  <a:pt x="51123" y="306487"/>
                  <a:pt x="54174" y="307425"/>
                </a:cubicBezTo>
                <a:cubicBezTo>
                  <a:pt x="59102" y="308831"/>
                  <a:pt x="59102" y="315861"/>
                  <a:pt x="54174" y="317267"/>
                </a:cubicBezTo>
                <a:cubicBezTo>
                  <a:pt x="49246" y="318673"/>
                  <a:pt x="44083" y="319142"/>
                  <a:pt x="38451" y="318907"/>
                </a:cubicBezTo>
                <a:cubicBezTo>
                  <a:pt x="37747" y="322657"/>
                  <a:pt x="37981" y="326406"/>
                  <a:pt x="39389" y="330390"/>
                </a:cubicBezTo>
                <a:cubicBezTo>
                  <a:pt x="42675" y="329921"/>
                  <a:pt x="45725" y="329921"/>
                  <a:pt x="48776" y="330156"/>
                </a:cubicBezTo>
                <a:cubicBezTo>
                  <a:pt x="54878" y="330859"/>
                  <a:pt x="57694" y="340935"/>
                  <a:pt x="50419" y="342107"/>
                </a:cubicBezTo>
                <a:cubicBezTo>
                  <a:pt x="49480" y="342342"/>
                  <a:pt x="48776" y="342342"/>
                  <a:pt x="47837" y="342342"/>
                </a:cubicBezTo>
                <a:cubicBezTo>
                  <a:pt x="64265" y="358745"/>
                  <a:pt x="94068" y="364135"/>
                  <a:pt x="115423" y="365541"/>
                </a:cubicBezTo>
                <a:cubicBezTo>
                  <a:pt x="128565" y="366244"/>
                  <a:pt x="142410" y="366713"/>
                  <a:pt x="155552" y="363901"/>
                </a:cubicBezTo>
                <a:cubicBezTo>
                  <a:pt x="163296" y="362026"/>
                  <a:pt x="170806" y="358042"/>
                  <a:pt x="178785" y="360620"/>
                </a:cubicBezTo>
                <a:cubicBezTo>
                  <a:pt x="184182" y="362261"/>
                  <a:pt x="185590" y="367416"/>
                  <a:pt x="183478" y="372103"/>
                </a:cubicBezTo>
                <a:cubicBezTo>
                  <a:pt x="182305" y="374681"/>
                  <a:pt x="180662" y="376790"/>
                  <a:pt x="178550" y="378664"/>
                </a:cubicBezTo>
                <a:cubicBezTo>
                  <a:pt x="178550" y="379133"/>
                  <a:pt x="178785" y="379602"/>
                  <a:pt x="178785" y="380305"/>
                </a:cubicBezTo>
                <a:cubicBezTo>
                  <a:pt x="184182" y="424127"/>
                  <a:pt x="136544" y="523956"/>
                  <a:pt x="204833" y="533798"/>
                </a:cubicBezTo>
                <a:cubicBezTo>
                  <a:pt x="209292" y="534501"/>
                  <a:pt x="213751" y="534970"/>
                  <a:pt x="217975" y="535439"/>
                </a:cubicBezTo>
                <a:cubicBezTo>
                  <a:pt x="194508" y="468651"/>
                  <a:pt x="243085" y="315392"/>
                  <a:pt x="335076" y="339061"/>
                </a:cubicBezTo>
                <a:cubicBezTo>
                  <a:pt x="378725" y="350309"/>
                  <a:pt x="401488" y="391319"/>
                  <a:pt x="410406" y="433032"/>
                </a:cubicBezTo>
                <a:cubicBezTo>
                  <a:pt x="416273" y="459278"/>
                  <a:pt x="425425" y="500990"/>
                  <a:pt x="417915" y="530752"/>
                </a:cubicBezTo>
                <a:cubicBezTo>
                  <a:pt x="447484" y="525362"/>
                  <a:pt x="470247" y="510364"/>
                  <a:pt x="467196" y="469823"/>
                </a:cubicBezTo>
                <a:cubicBezTo>
                  <a:pt x="465084" y="442171"/>
                  <a:pt x="458044" y="415690"/>
                  <a:pt x="455463" y="388272"/>
                </a:cubicBezTo>
                <a:cubicBezTo>
                  <a:pt x="454994" y="382648"/>
                  <a:pt x="460156" y="379133"/>
                  <a:pt x="465319" y="379367"/>
                </a:cubicBezTo>
                <a:cubicBezTo>
                  <a:pt x="459218" y="373040"/>
                  <a:pt x="464615" y="360151"/>
                  <a:pt x="475410" y="362261"/>
                </a:cubicBezTo>
                <a:cubicBezTo>
                  <a:pt x="501224" y="367416"/>
                  <a:pt x="543934" y="354527"/>
                  <a:pt x="560831" y="329218"/>
                </a:cubicBezTo>
                <a:cubicBezTo>
                  <a:pt x="559423" y="328750"/>
                  <a:pt x="558015" y="328515"/>
                  <a:pt x="556841" y="328515"/>
                </a:cubicBezTo>
                <a:cubicBezTo>
                  <a:pt x="546985" y="327344"/>
                  <a:pt x="537129" y="326641"/>
                  <a:pt x="527273" y="325469"/>
                </a:cubicBezTo>
                <a:cubicBezTo>
                  <a:pt x="522344" y="324766"/>
                  <a:pt x="522344" y="315861"/>
                  <a:pt x="527273" y="315158"/>
                </a:cubicBezTo>
                <a:cubicBezTo>
                  <a:pt x="538302" y="313752"/>
                  <a:pt x="549566" y="313049"/>
                  <a:pt x="560596" y="313283"/>
                </a:cubicBezTo>
                <a:cubicBezTo>
                  <a:pt x="562708" y="313283"/>
                  <a:pt x="565055" y="313283"/>
                  <a:pt x="567402" y="313283"/>
                </a:cubicBezTo>
                <a:cubicBezTo>
                  <a:pt x="568106" y="309299"/>
                  <a:pt x="568340" y="305550"/>
                  <a:pt x="567871" y="301332"/>
                </a:cubicBezTo>
                <a:cubicBezTo>
                  <a:pt x="566932" y="293832"/>
                  <a:pt x="564820" y="287974"/>
                  <a:pt x="561769" y="283053"/>
                </a:cubicBezTo>
                <a:cubicBezTo>
                  <a:pt x="556841" y="284459"/>
                  <a:pt x="551678" y="285865"/>
                  <a:pt x="546516" y="287037"/>
                </a:cubicBezTo>
                <a:cubicBezTo>
                  <a:pt x="537833" y="288911"/>
                  <a:pt x="534313" y="276257"/>
                  <a:pt x="542996" y="273679"/>
                </a:cubicBezTo>
                <a:cubicBezTo>
                  <a:pt x="545342" y="272976"/>
                  <a:pt x="547689" y="272039"/>
                  <a:pt x="550270" y="271101"/>
                </a:cubicBezTo>
                <a:cubicBezTo>
                  <a:pt x="537715" y="263251"/>
                  <a:pt x="520115" y="262079"/>
                  <a:pt x="502251" y="262606"/>
                </a:cubicBezTo>
                <a:close/>
                <a:moveTo>
                  <a:pt x="308324" y="157680"/>
                </a:moveTo>
                <a:cubicBezTo>
                  <a:pt x="308324" y="157915"/>
                  <a:pt x="308558" y="158383"/>
                  <a:pt x="308558" y="158618"/>
                </a:cubicBezTo>
                <a:cubicBezTo>
                  <a:pt x="315129" y="156274"/>
                  <a:pt x="323812" y="160961"/>
                  <a:pt x="320761" y="168929"/>
                </a:cubicBezTo>
                <a:cubicBezTo>
                  <a:pt x="316772" y="178068"/>
                  <a:pt x="310905" y="187676"/>
                  <a:pt x="301753" y="192363"/>
                </a:cubicBezTo>
                <a:cubicBezTo>
                  <a:pt x="302691" y="204314"/>
                  <a:pt x="307150" y="216734"/>
                  <a:pt x="318649" y="221890"/>
                </a:cubicBezTo>
                <a:cubicBezTo>
                  <a:pt x="333433" y="228686"/>
                  <a:pt x="339300" y="209235"/>
                  <a:pt x="345402" y="200096"/>
                </a:cubicBezTo>
                <a:cubicBezTo>
                  <a:pt x="349860" y="193769"/>
                  <a:pt x="361594" y="195409"/>
                  <a:pt x="361125" y="204548"/>
                </a:cubicBezTo>
                <a:cubicBezTo>
                  <a:pt x="360186" y="227748"/>
                  <a:pt x="336015" y="249776"/>
                  <a:pt x="312782" y="238997"/>
                </a:cubicBezTo>
                <a:cubicBezTo>
                  <a:pt x="304569" y="235013"/>
                  <a:pt x="298702" y="228451"/>
                  <a:pt x="294947" y="220952"/>
                </a:cubicBezTo>
                <a:cubicBezTo>
                  <a:pt x="294008" y="223296"/>
                  <a:pt x="293070" y="225639"/>
                  <a:pt x="291662" y="227983"/>
                </a:cubicBezTo>
                <a:cubicBezTo>
                  <a:pt x="285326" y="237825"/>
                  <a:pt x="274765" y="244621"/>
                  <a:pt x="262562" y="243215"/>
                </a:cubicBezTo>
                <a:cubicBezTo>
                  <a:pt x="252237" y="242043"/>
                  <a:pt x="241207" y="235950"/>
                  <a:pt x="236983" y="225873"/>
                </a:cubicBezTo>
                <a:cubicBezTo>
                  <a:pt x="232055" y="215094"/>
                  <a:pt x="232759" y="200096"/>
                  <a:pt x="244962" y="194237"/>
                </a:cubicBezTo>
                <a:cubicBezTo>
                  <a:pt x="249421" y="192128"/>
                  <a:pt x="256696" y="194472"/>
                  <a:pt x="255992" y="200565"/>
                </a:cubicBezTo>
                <a:cubicBezTo>
                  <a:pt x="255757" y="202205"/>
                  <a:pt x="255757" y="203845"/>
                  <a:pt x="255288" y="205251"/>
                </a:cubicBezTo>
                <a:cubicBezTo>
                  <a:pt x="255288" y="205486"/>
                  <a:pt x="254818" y="208532"/>
                  <a:pt x="255053" y="206423"/>
                </a:cubicBezTo>
                <a:cubicBezTo>
                  <a:pt x="254818" y="208064"/>
                  <a:pt x="254584" y="209235"/>
                  <a:pt x="254349" y="210876"/>
                </a:cubicBezTo>
                <a:cubicBezTo>
                  <a:pt x="254584" y="208532"/>
                  <a:pt x="254114" y="211110"/>
                  <a:pt x="254114" y="211579"/>
                </a:cubicBezTo>
                <a:cubicBezTo>
                  <a:pt x="254114" y="212516"/>
                  <a:pt x="254114" y="213219"/>
                  <a:pt x="254114" y="213922"/>
                </a:cubicBezTo>
                <a:cubicBezTo>
                  <a:pt x="254114" y="214156"/>
                  <a:pt x="254114" y="214156"/>
                  <a:pt x="254114" y="214156"/>
                </a:cubicBezTo>
                <a:cubicBezTo>
                  <a:pt x="254114" y="214391"/>
                  <a:pt x="254114" y="214156"/>
                  <a:pt x="254349" y="214391"/>
                </a:cubicBezTo>
                <a:cubicBezTo>
                  <a:pt x="255053" y="217672"/>
                  <a:pt x="253880" y="215094"/>
                  <a:pt x="255053" y="217203"/>
                </a:cubicBezTo>
                <a:cubicBezTo>
                  <a:pt x="256226" y="219078"/>
                  <a:pt x="257400" y="220249"/>
                  <a:pt x="259042" y="221187"/>
                </a:cubicBezTo>
                <a:cubicBezTo>
                  <a:pt x="259512" y="221655"/>
                  <a:pt x="260216" y="222124"/>
                  <a:pt x="260920" y="222358"/>
                </a:cubicBezTo>
                <a:cubicBezTo>
                  <a:pt x="261154" y="222593"/>
                  <a:pt x="261154" y="222593"/>
                  <a:pt x="261154" y="222593"/>
                </a:cubicBezTo>
                <a:cubicBezTo>
                  <a:pt x="261389" y="222593"/>
                  <a:pt x="261389" y="222593"/>
                  <a:pt x="261389" y="222593"/>
                </a:cubicBezTo>
                <a:cubicBezTo>
                  <a:pt x="262328" y="222827"/>
                  <a:pt x="263032" y="223061"/>
                  <a:pt x="263736" y="223296"/>
                </a:cubicBezTo>
                <a:cubicBezTo>
                  <a:pt x="264205" y="223296"/>
                  <a:pt x="263970" y="223296"/>
                  <a:pt x="264205" y="223296"/>
                </a:cubicBezTo>
                <a:cubicBezTo>
                  <a:pt x="267491" y="223530"/>
                  <a:pt x="268664" y="223530"/>
                  <a:pt x="271011" y="222124"/>
                </a:cubicBezTo>
                <a:cubicBezTo>
                  <a:pt x="272653" y="220952"/>
                  <a:pt x="272184" y="221655"/>
                  <a:pt x="274061" y="219546"/>
                </a:cubicBezTo>
                <a:cubicBezTo>
                  <a:pt x="274765" y="218843"/>
                  <a:pt x="275704" y="217437"/>
                  <a:pt x="276877" y="215562"/>
                </a:cubicBezTo>
                <a:cubicBezTo>
                  <a:pt x="280632" y="209001"/>
                  <a:pt x="282275" y="201268"/>
                  <a:pt x="282979" y="193534"/>
                </a:cubicBezTo>
                <a:cubicBezTo>
                  <a:pt x="273123" y="189082"/>
                  <a:pt x="266552" y="177599"/>
                  <a:pt x="262562" y="168226"/>
                </a:cubicBezTo>
                <a:cubicBezTo>
                  <a:pt x="262093" y="167054"/>
                  <a:pt x="261858" y="165882"/>
                  <a:pt x="261858" y="164945"/>
                </a:cubicBezTo>
                <a:cubicBezTo>
                  <a:pt x="220321" y="177131"/>
                  <a:pt x="184417" y="204314"/>
                  <a:pt x="169867" y="245792"/>
                </a:cubicBezTo>
                <a:cubicBezTo>
                  <a:pt x="169867" y="246027"/>
                  <a:pt x="169632" y="246027"/>
                  <a:pt x="169632" y="246261"/>
                </a:cubicBezTo>
                <a:cubicBezTo>
                  <a:pt x="191926" y="268758"/>
                  <a:pt x="222668" y="284693"/>
                  <a:pt x="255757" y="289146"/>
                </a:cubicBezTo>
                <a:cubicBezTo>
                  <a:pt x="317476" y="297817"/>
                  <a:pt x="412283" y="288208"/>
                  <a:pt x="454759" y="233841"/>
                </a:cubicBezTo>
                <a:cubicBezTo>
                  <a:pt x="451004" y="235013"/>
                  <a:pt x="446545" y="234075"/>
                  <a:pt x="444199" y="229389"/>
                </a:cubicBezTo>
                <a:cubicBezTo>
                  <a:pt x="419323" y="179240"/>
                  <a:pt x="363706" y="156040"/>
                  <a:pt x="308324" y="157680"/>
                </a:cubicBezTo>
                <a:close/>
                <a:moveTo>
                  <a:pt x="384281" y="97912"/>
                </a:moveTo>
                <a:cubicBezTo>
                  <a:pt x="387859" y="95861"/>
                  <a:pt x="392963" y="96037"/>
                  <a:pt x="396131" y="100256"/>
                </a:cubicBezTo>
                <a:cubicBezTo>
                  <a:pt x="398946" y="104475"/>
                  <a:pt x="401997" y="108459"/>
                  <a:pt x="405047" y="112913"/>
                </a:cubicBezTo>
                <a:cubicBezTo>
                  <a:pt x="409975" y="109397"/>
                  <a:pt x="414668" y="105412"/>
                  <a:pt x="420769" y="105412"/>
                </a:cubicBezTo>
                <a:cubicBezTo>
                  <a:pt x="424523" y="105647"/>
                  <a:pt x="428043" y="108694"/>
                  <a:pt x="427808" y="112678"/>
                </a:cubicBezTo>
                <a:cubicBezTo>
                  <a:pt x="427339" y="120413"/>
                  <a:pt x="421003" y="124163"/>
                  <a:pt x="413964" y="126976"/>
                </a:cubicBezTo>
                <a:cubicBezTo>
                  <a:pt x="414903" y="128617"/>
                  <a:pt x="416076" y="130257"/>
                  <a:pt x="416780" y="131898"/>
                </a:cubicBezTo>
                <a:cubicBezTo>
                  <a:pt x="421003" y="140805"/>
                  <a:pt x="409506" y="151587"/>
                  <a:pt x="402231" y="143149"/>
                </a:cubicBezTo>
                <a:cubicBezTo>
                  <a:pt x="399416" y="139867"/>
                  <a:pt x="397069" y="136352"/>
                  <a:pt x="394957" y="132601"/>
                </a:cubicBezTo>
                <a:cubicBezTo>
                  <a:pt x="388387" y="134242"/>
                  <a:pt x="381348" y="135414"/>
                  <a:pt x="375247" y="134008"/>
                </a:cubicBezTo>
                <a:cubicBezTo>
                  <a:pt x="369615" y="132601"/>
                  <a:pt x="370084" y="124632"/>
                  <a:pt x="375247" y="123226"/>
                </a:cubicBezTo>
                <a:cubicBezTo>
                  <a:pt x="379470" y="121819"/>
                  <a:pt x="383459" y="120882"/>
                  <a:pt x="387683" y="119944"/>
                </a:cubicBezTo>
                <a:cubicBezTo>
                  <a:pt x="385571" y="116194"/>
                  <a:pt x="383694" y="112444"/>
                  <a:pt x="381582" y="108928"/>
                </a:cubicBezTo>
                <a:cubicBezTo>
                  <a:pt x="378649" y="104241"/>
                  <a:pt x="380702" y="99963"/>
                  <a:pt x="384281" y="97912"/>
                </a:cubicBezTo>
                <a:close/>
                <a:moveTo>
                  <a:pt x="217571" y="89656"/>
                </a:moveTo>
                <a:cubicBezTo>
                  <a:pt x="220653" y="92204"/>
                  <a:pt x="222356" y="96773"/>
                  <a:pt x="220360" y="100990"/>
                </a:cubicBezTo>
                <a:cubicBezTo>
                  <a:pt x="218481" y="104739"/>
                  <a:pt x="215898" y="108253"/>
                  <a:pt x="213314" y="111768"/>
                </a:cubicBezTo>
                <a:cubicBezTo>
                  <a:pt x="214254" y="111768"/>
                  <a:pt x="215193" y="111534"/>
                  <a:pt x="216132" y="111534"/>
                </a:cubicBezTo>
                <a:cubicBezTo>
                  <a:pt x="222473" y="112471"/>
                  <a:pt x="229049" y="119265"/>
                  <a:pt x="224352" y="125826"/>
                </a:cubicBezTo>
                <a:cubicBezTo>
                  <a:pt x="222943" y="127700"/>
                  <a:pt x="221769" y="128872"/>
                  <a:pt x="219655" y="130277"/>
                </a:cubicBezTo>
                <a:cubicBezTo>
                  <a:pt x="217072" y="131683"/>
                  <a:pt x="213314" y="131918"/>
                  <a:pt x="210496" y="130512"/>
                </a:cubicBezTo>
                <a:cubicBezTo>
                  <a:pt x="210261" y="130512"/>
                  <a:pt x="210261" y="130512"/>
                  <a:pt x="210026" y="130512"/>
                </a:cubicBezTo>
                <a:cubicBezTo>
                  <a:pt x="209557" y="130512"/>
                  <a:pt x="209322" y="130512"/>
                  <a:pt x="208852" y="130277"/>
                </a:cubicBezTo>
                <a:cubicBezTo>
                  <a:pt x="207443" y="130043"/>
                  <a:pt x="206034" y="129809"/>
                  <a:pt x="204625" y="129575"/>
                </a:cubicBezTo>
                <a:cubicBezTo>
                  <a:pt x="203216" y="129340"/>
                  <a:pt x="201807" y="128872"/>
                  <a:pt x="200398" y="128403"/>
                </a:cubicBezTo>
                <a:cubicBezTo>
                  <a:pt x="197110" y="132855"/>
                  <a:pt x="193587" y="137541"/>
                  <a:pt x="190065" y="141758"/>
                </a:cubicBezTo>
                <a:cubicBezTo>
                  <a:pt x="184428" y="148553"/>
                  <a:pt x="174565" y="139884"/>
                  <a:pt x="178322" y="132855"/>
                </a:cubicBezTo>
                <a:cubicBezTo>
                  <a:pt x="180201" y="129340"/>
                  <a:pt x="182315" y="126060"/>
                  <a:pt x="184428" y="122780"/>
                </a:cubicBezTo>
                <a:cubicBezTo>
                  <a:pt x="181845" y="121608"/>
                  <a:pt x="179262" y="120437"/>
                  <a:pt x="176913" y="119031"/>
                </a:cubicBezTo>
                <a:cubicBezTo>
                  <a:pt x="169633" y="115048"/>
                  <a:pt x="174800" y="101927"/>
                  <a:pt x="182784" y="105442"/>
                </a:cubicBezTo>
                <a:cubicBezTo>
                  <a:pt x="186307" y="106848"/>
                  <a:pt x="189830" y="108019"/>
                  <a:pt x="193587" y="109191"/>
                </a:cubicBezTo>
                <a:cubicBezTo>
                  <a:pt x="197815" y="102864"/>
                  <a:pt x="201572" y="96070"/>
                  <a:pt x="206504" y="90447"/>
                </a:cubicBezTo>
                <a:cubicBezTo>
                  <a:pt x="210027" y="86581"/>
                  <a:pt x="214489" y="87108"/>
                  <a:pt x="217571" y="89656"/>
                </a:cubicBezTo>
                <a:close/>
                <a:moveTo>
                  <a:pt x="433257" y="53340"/>
                </a:moveTo>
                <a:cubicBezTo>
                  <a:pt x="428769" y="53633"/>
                  <a:pt x="424369" y="55625"/>
                  <a:pt x="420497" y="59023"/>
                </a:cubicBezTo>
                <a:cubicBezTo>
                  <a:pt x="432465" y="66521"/>
                  <a:pt x="443964" y="74723"/>
                  <a:pt x="454290" y="84097"/>
                </a:cubicBezTo>
                <a:cubicBezTo>
                  <a:pt x="454055" y="83628"/>
                  <a:pt x="454055" y="83394"/>
                  <a:pt x="453820" y="82925"/>
                </a:cubicBezTo>
                <a:cubicBezTo>
                  <a:pt x="453586" y="78004"/>
                  <a:pt x="455698" y="74020"/>
                  <a:pt x="454055" y="69334"/>
                </a:cubicBezTo>
                <a:cubicBezTo>
                  <a:pt x="452647" y="64881"/>
                  <a:pt x="450065" y="60897"/>
                  <a:pt x="446545" y="57851"/>
                </a:cubicBezTo>
                <a:cubicBezTo>
                  <a:pt x="442321" y="54453"/>
                  <a:pt x="437745" y="53047"/>
                  <a:pt x="433257" y="53340"/>
                </a:cubicBezTo>
                <a:close/>
                <a:moveTo>
                  <a:pt x="172683" y="48946"/>
                </a:moveTo>
                <a:cubicBezTo>
                  <a:pt x="167051" y="49180"/>
                  <a:pt x="161184" y="49883"/>
                  <a:pt x="156256" y="52930"/>
                </a:cubicBezTo>
                <a:cubicBezTo>
                  <a:pt x="147338" y="58554"/>
                  <a:pt x="149451" y="66756"/>
                  <a:pt x="154144" y="74020"/>
                </a:cubicBezTo>
                <a:cubicBezTo>
                  <a:pt x="162592" y="65115"/>
                  <a:pt x="171979" y="57148"/>
                  <a:pt x="182305" y="50352"/>
                </a:cubicBezTo>
                <a:cubicBezTo>
                  <a:pt x="179254" y="49649"/>
                  <a:pt x="175968" y="48946"/>
                  <a:pt x="172683" y="48946"/>
                </a:cubicBezTo>
                <a:close/>
                <a:moveTo>
                  <a:pt x="270036" y="37291"/>
                </a:moveTo>
                <a:cubicBezTo>
                  <a:pt x="216640" y="43102"/>
                  <a:pt x="165819" y="68455"/>
                  <a:pt x="143114" y="121357"/>
                </a:cubicBezTo>
                <a:cubicBezTo>
                  <a:pt x="124810" y="163773"/>
                  <a:pt x="135136" y="205251"/>
                  <a:pt x="160715" y="236419"/>
                </a:cubicBezTo>
                <a:cubicBezTo>
                  <a:pt x="182539" y="106359"/>
                  <a:pt x="412283" y="109875"/>
                  <a:pt x="461095" y="219546"/>
                </a:cubicBezTo>
                <a:cubicBezTo>
                  <a:pt x="461799" y="220718"/>
                  <a:pt x="462034" y="221890"/>
                  <a:pt x="462034" y="223061"/>
                </a:cubicBezTo>
                <a:cubicBezTo>
                  <a:pt x="516712" y="130965"/>
                  <a:pt x="410875" y="57617"/>
                  <a:pt x="330148" y="46134"/>
                </a:cubicBezTo>
                <a:cubicBezTo>
                  <a:pt x="325455" y="45431"/>
                  <a:pt x="323343" y="41681"/>
                  <a:pt x="323343" y="37698"/>
                </a:cubicBezTo>
                <a:cubicBezTo>
                  <a:pt x="305919" y="35589"/>
                  <a:pt x="287834" y="35354"/>
                  <a:pt x="270036" y="37291"/>
                </a:cubicBezTo>
                <a:close/>
                <a:moveTo>
                  <a:pt x="177611" y="20356"/>
                </a:moveTo>
                <a:cubicBezTo>
                  <a:pt x="165408" y="18247"/>
                  <a:pt x="151563" y="21762"/>
                  <a:pt x="142176" y="30199"/>
                </a:cubicBezTo>
                <a:cubicBezTo>
                  <a:pt x="121290" y="49415"/>
                  <a:pt x="123871" y="72146"/>
                  <a:pt x="139829" y="91596"/>
                </a:cubicBezTo>
                <a:cubicBezTo>
                  <a:pt x="142176" y="88315"/>
                  <a:pt x="144757" y="85269"/>
                  <a:pt x="147338" y="82222"/>
                </a:cubicBezTo>
                <a:cubicBezTo>
                  <a:pt x="135136" y="70740"/>
                  <a:pt x="130207" y="52930"/>
                  <a:pt x="145696" y="41447"/>
                </a:cubicBezTo>
                <a:cubicBezTo>
                  <a:pt x="158603" y="31839"/>
                  <a:pt x="184886" y="28558"/>
                  <a:pt x="197793" y="39572"/>
                </a:cubicBezTo>
                <a:cubicBezTo>
                  <a:pt x="198028" y="40041"/>
                  <a:pt x="198262" y="40510"/>
                  <a:pt x="198732" y="40744"/>
                </a:cubicBezTo>
                <a:cubicBezTo>
                  <a:pt x="200609" y="39807"/>
                  <a:pt x="202486" y="38401"/>
                  <a:pt x="204598" y="37463"/>
                </a:cubicBezTo>
                <a:cubicBezTo>
                  <a:pt x="196854" y="30199"/>
                  <a:pt x="189814" y="22465"/>
                  <a:pt x="177611" y="20356"/>
                </a:cubicBezTo>
                <a:close/>
                <a:moveTo>
                  <a:pt x="179958" y="906"/>
                </a:moveTo>
                <a:cubicBezTo>
                  <a:pt x="195212" y="3718"/>
                  <a:pt x="215393" y="14498"/>
                  <a:pt x="223842" y="29496"/>
                </a:cubicBezTo>
                <a:cubicBezTo>
                  <a:pt x="259981" y="17076"/>
                  <a:pt x="299641" y="15435"/>
                  <a:pt x="334372" y="26683"/>
                </a:cubicBezTo>
                <a:cubicBezTo>
                  <a:pt x="334607" y="26683"/>
                  <a:pt x="334841" y="26918"/>
                  <a:pt x="334841" y="26918"/>
                </a:cubicBezTo>
                <a:cubicBezTo>
                  <a:pt x="335545" y="26918"/>
                  <a:pt x="336249" y="26918"/>
                  <a:pt x="336719" y="26918"/>
                </a:cubicBezTo>
                <a:cubicBezTo>
                  <a:pt x="338596" y="26918"/>
                  <a:pt x="340239" y="27621"/>
                  <a:pt x="341412" y="28324"/>
                </a:cubicBezTo>
                <a:cubicBezTo>
                  <a:pt x="364175" y="32308"/>
                  <a:pt x="389520" y="41447"/>
                  <a:pt x="412987" y="54804"/>
                </a:cubicBezTo>
                <a:cubicBezTo>
                  <a:pt x="412987" y="54570"/>
                  <a:pt x="412987" y="54570"/>
                  <a:pt x="412987" y="54570"/>
                </a:cubicBezTo>
                <a:cubicBezTo>
                  <a:pt x="421435" y="38401"/>
                  <a:pt x="439505" y="33714"/>
                  <a:pt x="454759" y="44259"/>
                </a:cubicBezTo>
                <a:cubicBezTo>
                  <a:pt x="466962" y="52695"/>
                  <a:pt x="478695" y="74958"/>
                  <a:pt x="466962" y="88315"/>
                </a:cubicBezTo>
                <a:cubicBezTo>
                  <a:pt x="465084" y="90190"/>
                  <a:pt x="462972" y="90893"/>
                  <a:pt x="460860" y="90424"/>
                </a:cubicBezTo>
                <a:cubicBezTo>
                  <a:pt x="464146" y="93705"/>
                  <a:pt x="467431" y="97220"/>
                  <a:pt x="470482" y="100735"/>
                </a:cubicBezTo>
                <a:cubicBezTo>
                  <a:pt x="477991" y="90424"/>
                  <a:pt x="490429" y="83863"/>
                  <a:pt x="490429" y="69568"/>
                </a:cubicBezTo>
                <a:cubicBezTo>
                  <a:pt x="490664" y="56914"/>
                  <a:pt x="485501" y="44962"/>
                  <a:pt x="475879" y="36526"/>
                </a:cubicBezTo>
                <a:cubicBezTo>
                  <a:pt x="454524" y="18013"/>
                  <a:pt x="425660" y="18950"/>
                  <a:pt x="407590" y="41447"/>
                </a:cubicBezTo>
                <a:cubicBezTo>
                  <a:pt x="400784" y="49883"/>
                  <a:pt x="386469" y="38635"/>
                  <a:pt x="392571" y="29730"/>
                </a:cubicBezTo>
                <a:cubicBezTo>
                  <a:pt x="415569" y="-3547"/>
                  <a:pt x="466258" y="-5421"/>
                  <a:pt x="492776" y="25277"/>
                </a:cubicBezTo>
                <a:cubicBezTo>
                  <a:pt x="504509" y="38635"/>
                  <a:pt x="511550" y="55039"/>
                  <a:pt x="509437" y="73083"/>
                </a:cubicBezTo>
                <a:cubicBezTo>
                  <a:pt x="507560" y="89253"/>
                  <a:pt x="495592" y="108469"/>
                  <a:pt x="478930" y="111749"/>
                </a:cubicBezTo>
                <a:cubicBezTo>
                  <a:pt x="499112" y="141042"/>
                  <a:pt x="506387" y="175724"/>
                  <a:pt x="489256" y="213453"/>
                </a:cubicBezTo>
                <a:cubicBezTo>
                  <a:pt x="483389" y="225639"/>
                  <a:pt x="475879" y="236653"/>
                  <a:pt x="467196" y="246496"/>
                </a:cubicBezTo>
                <a:cubicBezTo>
                  <a:pt x="495122" y="242277"/>
                  <a:pt x="524456" y="236888"/>
                  <a:pt x="551209" y="246964"/>
                </a:cubicBezTo>
                <a:cubicBezTo>
                  <a:pt x="560127" y="250245"/>
                  <a:pt x="567167" y="255635"/>
                  <a:pt x="573034" y="262196"/>
                </a:cubicBezTo>
                <a:cubicBezTo>
                  <a:pt x="573034" y="262196"/>
                  <a:pt x="573268" y="262196"/>
                  <a:pt x="573268" y="262196"/>
                </a:cubicBezTo>
                <a:cubicBezTo>
                  <a:pt x="581247" y="258447"/>
                  <a:pt x="589461" y="251885"/>
                  <a:pt x="598378" y="254229"/>
                </a:cubicBezTo>
                <a:cubicBezTo>
                  <a:pt x="601429" y="255166"/>
                  <a:pt x="604245" y="258916"/>
                  <a:pt x="602837" y="261962"/>
                </a:cubicBezTo>
                <a:cubicBezTo>
                  <a:pt x="599317" y="270633"/>
                  <a:pt x="590399" y="273210"/>
                  <a:pt x="582186" y="276023"/>
                </a:cubicBezTo>
                <a:cubicBezTo>
                  <a:pt x="587114" y="286802"/>
                  <a:pt x="589461" y="298988"/>
                  <a:pt x="588287" y="311174"/>
                </a:cubicBezTo>
                <a:cubicBezTo>
                  <a:pt x="588053" y="313283"/>
                  <a:pt x="587583" y="315158"/>
                  <a:pt x="587114" y="317267"/>
                </a:cubicBezTo>
                <a:cubicBezTo>
                  <a:pt x="587583" y="317501"/>
                  <a:pt x="588053" y="317501"/>
                  <a:pt x="588522" y="317736"/>
                </a:cubicBezTo>
                <a:cubicBezTo>
                  <a:pt x="593685" y="321251"/>
                  <a:pt x="593450" y="330156"/>
                  <a:pt x="586645" y="331562"/>
                </a:cubicBezTo>
                <a:cubicBezTo>
                  <a:pt x="585237" y="331796"/>
                  <a:pt x="583828" y="331796"/>
                  <a:pt x="582186" y="331796"/>
                </a:cubicBezTo>
                <a:cubicBezTo>
                  <a:pt x="564116" y="369291"/>
                  <a:pt x="510142" y="391084"/>
                  <a:pt x="471890" y="382414"/>
                </a:cubicBezTo>
                <a:cubicBezTo>
                  <a:pt x="490898" y="403739"/>
                  <a:pt x="498173" y="478025"/>
                  <a:pt x="487848" y="503100"/>
                </a:cubicBezTo>
                <a:cubicBezTo>
                  <a:pt x="459218" y="570824"/>
                  <a:pt x="407590" y="554186"/>
                  <a:pt x="344698" y="555358"/>
                </a:cubicBezTo>
                <a:cubicBezTo>
                  <a:pt x="286734" y="556295"/>
                  <a:pt x="216332" y="572933"/>
                  <a:pt x="163766" y="541297"/>
                </a:cubicBezTo>
                <a:cubicBezTo>
                  <a:pt x="116362" y="512942"/>
                  <a:pt x="158837" y="426704"/>
                  <a:pt x="165878" y="385226"/>
                </a:cubicBezTo>
                <a:cubicBezTo>
                  <a:pt x="143114" y="391788"/>
                  <a:pt x="106506" y="386398"/>
                  <a:pt x="92425" y="383351"/>
                </a:cubicBezTo>
                <a:cubicBezTo>
                  <a:pt x="70366" y="379133"/>
                  <a:pt x="35869" y="369056"/>
                  <a:pt x="23666" y="346560"/>
                </a:cubicBezTo>
                <a:cubicBezTo>
                  <a:pt x="20381" y="347263"/>
                  <a:pt x="17330" y="348200"/>
                  <a:pt x="14045" y="348669"/>
                </a:cubicBezTo>
                <a:cubicBezTo>
                  <a:pt x="9117" y="349840"/>
                  <a:pt x="5362" y="342576"/>
                  <a:pt x="10290" y="340232"/>
                </a:cubicBezTo>
                <a:cubicBezTo>
                  <a:pt x="13341" y="338826"/>
                  <a:pt x="16626" y="337420"/>
                  <a:pt x="19912" y="336014"/>
                </a:cubicBezTo>
                <a:cubicBezTo>
                  <a:pt x="19912" y="335780"/>
                  <a:pt x="19677" y="335311"/>
                  <a:pt x="19677" y="334843"/>
                </a:cubicBezTo>
                <a:cubicBezTo>
                  <a:pt x="18738" y="328750"/>
                  <a:pt x="19208" y="322891"/>
                  <a:pt x="20146" y="317033"/>
                </a:cubicBezTo>
                <a:cubicBezTo>
                  <a:pt x="14279" y="315861"/>
                  <a:pt x="8647" y="314455"/>
                  <a:pt x="3484" y="313049"/>
                </a:cubicBezTo>
                <a:cubicBezTo>
                  <a:pt x="-2617" y="311408"/>
                  <a:pt x="-36" y="302504"/>
                  <a:pt x="6066" y="303675"/>
                </a:cubicBezTo>
                <a:cubicBezTo>
                  <a:pt x="11933" y="304847"/>
                  <a:pt x="17799" y="305316"/>
                  <a:pt x="23666" y="305550"/>
                </a:cubicBezTo>
                <a:cubicBezTo>
                  <a:pt x="31880" y="286099"/>
                  <a:pt x="50654" y="270164"/>
                  <a:pt x="71305" y="265008"/>
                </a:cubicBezTo>
                <a:cubicBezTo>
                  <a:pt x="95711" y="258916"/>
                  <a:pt x="134901" y="254229"/>
                  <a:pt x="163061" y="263368"/>
                </a:cubicBezTo>
                <a:cubicBezTo>
                  <a:pt x="125045" y="229389"/>
                  <a:pt x="104863" y="179943"/>
                  <a:pt x="123167" y="124872"/>
                </a:cubicBezTo>
                <a:cubicBezTo>
                  <a:pt x="125749" y="116905"/>
                  <a:pt x="129269" y="109406"/>
                  <a:pt x="133258" y="102376"/>
                </a:cubicBezTo>
                <a:cubicBezTo>
                  <a:pt x="101108" y="84331"/>
                  <a:pt x="99700" y="39807"/>
                  <a:pt x="128330" y="16372"/>
                </a:cubicBezTo>
                <a:cubicBezTo>
                  <a:pt x="142645" y="4421"/>
                  <a:pt x="160949" y="-2609"/>
                  <a:pt x="179958" y="90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4265" dirty="0"/>
          </a:p>
        </p:txBody>
      </p:sp>
      <p:sp>
        <p:nvSpPr>
          <p:cNvPr id="88" name="iconfont-1065-720900"/>
          <p:cNvSpPr/>
          <p:nvPr/>
        </p:nvSpPr>
        <p:spPr>
          <a:xfrm>
            <a:off x="21757398" y="8290203"/>
            <a:ext cx="921370" cy="825145"/>
          </a:xfrm>
          <a:custGeom>
            <a:avLst/>
            <a:gdLst>
              <a:gd name="T0" fmla="*/ 1545 w 9846"/>
              <a:gd name="T1" fmla="*/ 9108 h 12684"/>
              <a:gd name="T2" fmla="*/ 301 w 9846"/>
              <a:gd name="T3" fmla="*/ 8523 h 12684"/>
              <a:gd name="T4" fmla="*/ 237 w 9846"/>
              <a:gd name="T5" fmla="*/ 7561 h 12684"/>
              <a:gd name="T6" fmla="*/ 1633 w 9846"/>
              <a:gd name="T7" fmla="*/ 916 h 12684"/>
              <a:gd name="T8" fmla="*/ 2377 w 9846"/>
              <a:gd name="T9" fmla="*/ 1 h 12684"/>
              <a:gd name="T10" fmla="*/ 3400 w 9846"/>
              <a:gd name="T11" fmla="*/ 1 h 12684"/>
              <a:gd name="T12" fmla="*/ 4924 w 9846"/>
              <a:gd name="T13" fmla="*/ 948 h 12684"/>
              <a:gd name="T14" fmla="*/ 4924 w 9846"/>
              <a:gd name="T15" fmla="*/ 1355 h 12684"/>
              <a:gd name="T16" fmla="*/ 3279 w 9846"/>
              <a:gd name="T17" fmla="*/ 409 h 12684"/>
              <a:gd name="T18" fmla="*/ 2039 w 9846"/>
              <a:gd name="T19" fmla="*/ 914 h 12684"/>
              <a:gd name="T20" fmla="*/ 579 w 9846"/>
              <a:gd name="T21" fmla="*/ 7781 h 12684"/>
              <a:gd name="T22" fmla="*/ 453 w 9846"/>
              <a:gd name="T23" fmla="*/ 8108 h 12684"/>
              <a:gd name="T24" fmla="*/ 1716 w 9846"/>
              <a:gd name="T25" fmla="*/ 8742 h 12684"/>
              <a:gd name="T26" fmla="*/ 1632 w 9846"/>
              <a:gd name="T27" fmla="*/ 9127 h 12684"/>
              <a:gd name="T28" fmla="*/ 8033 w 9846"/>
              <a:gd name="T29" fmla="*/ 9010 h 12684"/>
              <a:gd name="T30" fmla="*/ 9346 w 9846"/>
              <a:gd name="T31" fmla="*/ 8169 h 12684"/>
              <a:gd name="T32" fmla="*/ 9281 w 9846"/>
              <a:gd name="T33" fmla="*/ 7800 h 12684"/>
              <a:gd name="T34" fmla="*/ 7971 w 9846"/>
              <a:gd name="T35" fmla="*/ 3404 h 12684"/>
              <a:gd name="T36" fmla="*/ 7449 w 9846"/>
              <a:gd name="T37" fmla="*/ 410 h 12684"/>
              <a:gd name="T38" fmla="*/ 6243 w 9846"/>
              <a:gd name="T39" fmla="*/ 825 h 12684"/>
              <a:gd name="T40" fmla="*/ 4721 w 9846"/>
              <a:gd name="T41" fmla="*/ 1153 h 12684"/>
              <a:gd name="T42" fmla="*/ 6262 w 9846"/>
              <a:gd name="T43" fmla="*/ 120 h 12684"/>
              <a:gd name="T44" fmla="*/ 7456 w 9846"/>
              <a:gd name="T45" fmla="*/ 0 h 12684"/>
              <a:gd name="T46" fmla="*/ 8214 w 9846"/>
              <a:gd name="T47" fmla="*/ 913 h 12684"/>
              <a:gd name="T48" fmla="*/ 8374 w 9846"/>
              <a:gd name="T49" fmla="*/ 3357 h 12684"/>
              <a:gd name="T50" fmla="*/ 9793 w 9846"/>
              <a:gd name="T51" fmla="*/ 8182 h 12684"/>
              <a:gd name="T52" fmla="*/ 9528 w 9846"/>
              <a:gd name="T53" fmla="*/ 8530 h 12684"/>
              <a:gd name="T54" fmla="*/ 8217 w 9846"/>
              <a:gd name="T55" fmla="*/ 9127 h 12684"/>
              <a:gd name="T56" fmla="*/ 1352 w 9846"/>
              <a:gd name="T57" fmla="*/ 12218 h 12684"/>
              <a:gd name="T58" fmla="*/ 1233 w 9846"/>
              <a:gd name="T59" fmla="*/ 10020 h 12684"/>
              <a:gd name="T60" fmla="*/ 2663 w 9846"/>
              <a:gd name="T61" fmla="*/ 6119 h 12684"/>
              <a:gd name="T62" fmla="*/ 3007 w 9846"/>
              <a:gd name="T63" fmla="*/ 2575 h 12684"/>
              <a:gd name="T64" fmla="*/ 3622 w 9846"/>
              <a:gd name="T65" fmla="*/ 3648 h 12684"/>
              <a:gd name="T66" fmla="*/ 3015 w 9846"/>
              <a:gd name="T67" fmla="*/ 6324 h 12684"/>
              <a:gd name="T68" fmla="*/ 1638 w 9846"/>
              <a:gd name="T69" fmla="*/ 11912 h 12684"/>
              <a:gd name="T70" fmla="*/ 4377 w 9846"/>
              <a:gd name="T71" fmla="*/ 12059 h 12684"/>
              <a:gd name="T72" fmla="*/ 6394 w 9846"/>
              <a:gd name="T73" fmla="*/ 11455 h 12684"/>
              <a:gd name="T74" fmla="*/ 7720 w 9846"/>
              <a:gd name="T75" fmla="*/ 8239 h 12684"/>
              <a:gd name="T76" fmla="*/ 6828 w 9846"/>
              <a:gd name="T77" fmla="*/ 6317 h 12684"/>
              <a:gd name="T78" fmla="*/ 6558 w 9846"/>
              <a:gd name="T79" fmla="*/ 2630 h 12684"/>
              <a:gd name="T80" fmla="*/ 6895 w 9846"/>
              <a:gd name="T81" fmla="*/ 2858 h 12684"/>
              <a:gd name="T82" fmla="*/ 7184 w 9846"/>
              <a:gd name="T83" fmla="*/ 6119 h 12684"/>
              <a:gd name="T84" fmla="*/ 8614 w 9846"/>
              <a:gd name="T85" fmla="*/ 10020 h 12684"/>
              <a:gd name="T86" fmla="*/ 8466 w 9846"/>
              <a:gd name="T87" fmla="*/ 12233 h 12684"/>
              <a:gd name="T88" fmla="*/ 6419 w 9846"/>
              <a:gd name="T89" fmla="*/ 11862 h 12684"/>
              <a:gd name="T90" fmla="*/ 4578 w 9846"/>
              <a:gd name="T91" fmla="*/ 12413 h 12684"/>
              <a:gd name="T92" fmla="*/ 3239 w 9846"/>
              <a:gd name="T93" fmla="*/ 12684 h 12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846" h="12684">
                <a:moveTo>
                  <a:pt x="1632" y="9127"/>
                </a:moveTo>
                <a:cubicBezTo>
                  <a:pt x="1603" y="9127"/>
                  <a:pt x="1573" y="9120"/>
                  <a:pt x="1545" y="9108"/>
                </a:cubicBezTo>
                <a:lnTo>
                  <a:pt x="319" y="8532"/>
                </a:lnTo>
                <a:cubicBezTo>
                  <a:pt x="313" y="8529"/>
                  <a:pt x="308" y="8525"/>
                  <a:pt x="301" y="8523"/>
                </a:cubicBezTo>
                <a:cubicBezTo>
                  <a:pt x="166" y="8443"/>
                  <a:pt x="82" y="8325"/>
                  <a:pt x="54" y="8183"/>
                </a:cubicBezTo>
                <a:cubicBezTo>
                  <a:pt x="0" y="7905"/>
                  <a:pt x="190" y="7625"/>
                  <a:pt x="237" y="7561"/>
                </a:cubicBezTo>
                <a:cubicBezTo>
                  <a:pt x="824" y="6585"/>
                  <a:pt x="1252" y="5130"/>
                  <a:pt x="1474" y="3353"/>
                </a:cubicBezTo>
                <a:cubicBezTo>
                  <a:pt x="1643" y="1998"/>
                  <a:pt x="1633" y="928"/>
                  <a:pt x="1633" y="916"/>
                </a:cubicBezTo>
                <a:lnTo>
                  <a:pt x="1633" y="914"/>
                </a:lnTo>
                <a:cubicBezTo>
                  <a:pt x="1633" y="231"/>
                  <a:pt x="2119" y="19"/>
                  <a:pt x="2377" y="1"/>
                </a:cubicBezTo>
                <a:lnTo>
                  <a:pt x="2390" y="1"/>
                </a:lnTo>
                <a:lnTo>
                  <a:pt x="3400" y="1"/>
                </a:lnTo>
                <a:cubicBezTo>
                  <a:pt x="3480" y="1"/>
                  <a:pt x="3554" y="49"/>
                  <a:pt x="3587" y="123"/>
                </a:cubicBezTo>
                <a:cubicBezTo>
                  <a:pt x="3602" y="155"/>
                  <a:pt x="3972" y="948"/>
                  <a:pt x="4924" y="948"/>
                </a:cubicBezTo>
                <a:cubicBezTo>
                  <a:pt x="5037" y="948"/>
                  <a:pt x="5128" y="1039"/>
                  <a:pt x="5128" y="1151"/>
                </a:cubicBezTo>
                <a:cubicBezTo>
                  <a:pt x="5128" y="1264"/>
                  <a:pt x="5037" y="1355"/>
                  <a:pt x="4924" y="1355"/>
                </a:cubicBezTo>
                <a:cubicBezTo>
                  <a:pt x="4419" y="1355"/>
                  <a:pt x="3963" y="1171"/>
                  <a:pt x="3606" y="824"/>
                </a:cubicBezTo>
                <a:cubicBezTo>
                  <a:pt x="3448" y="669"/>
                  <a:pt x="3340" y="513"/>
                  <a:pt x="3279" y="409"/>
                </a:cubicBezTo>
                <a:lnTo>
                  <a:pt x="2400" y="409"/>
                </a:lnTo>
                <a:cubicBezTo>
                  <a:pt x="2328" y="418"/>
                  <a:pt x="2039" y="479"/>
                  <a:pt x="2039" y="914"/>
                </a:cubicBezTo>
                <a:cubicBezTo>
                  <a:pt x="2040" y="974"/>
                  <a:pt x="2048" y="2031"/>
                  <a:pt x="1876" y="3404"/>
                </a:cubicBezTo>
                <a:cubicBezTo>
                  <a:pt x="1644" y="5270"/>
                  <a:pt x="1208" y="6743"/>
                  <a:pt x="579" y="7781"/>
                </a:cubicBezTo>
                <a:cubicBezTo>
                  <a:pt x="575" y="7788"/>
                  <a:pt x="571" y="7794"/>
                  <a:pt x="566" y="7800"/>
                </a:cubicBezTo>
                <a:cubicBezTo>
                  <a:pt x="511" y="7874"/>
                  <a:pt x="436" y="8023"/>
                  <a:pt x="453" y="8108"/>
                </a:cubicBezTo>
                <a:cubicBezTo>
                  <a:pt x="455" y="8119"/>
                  <a:pt x="460" y="8144"/>
                  <a:pt x="501" y="8170"/>
                </a:cubicBezTo>
                <a:lnTo>
                  <a:pt x="1716" y="8742"/>
                </a:lnTo>
                <a:cubicBezTo>
                  <a:pt x="1818" y="8789"/>
                  <a:pt x="1861" y="8910"/>
                  <a:pt x="1814" y="9012"/>
                </a:cubicBezTo>
                <a:cubicBezTo>
                  <a:pt x="1782" y="9083"/>
                  <a:pt x="1708" y="9127"/>
                  <a:pt x="1632" y="9127"/>
                </a:cubicBezTo>
                <a:close/>
                <a:moveTo>
                  <a:pt x="8217" y="9127"/>
                </a:moveTo>
                <a:cubicBezTo>
                  <a:pt x="8140" y="9127"/>
                  <a:pt x="8067" y="9083"/>
                  <a:pt x="8033" y="9010"/>
                </a:cubicBezTo>
                <a:cubicBezTo>
                  <a:pt x="7985" y="8909"/>
                  <a:pt x="8029" y="8788"/>
                  <a:pt x="8130" y="8740"/>
                </a:cubicBezTo>
                <a:lnTo>
                  <a:pt x="9346" y="8169"/>
                </a:lnTo>
                <a:cubicBezTo>
                  <a:pt x="9388" y="8143"/>
                  <a:pt x="9393" y="8118"/>
                  <a:pt x="9395" y="8107"/>
                </a:cubicBezTo>
                <a:cubicBezTo>
                  <a:pt x="9413" y="8016"/>
                  <a:pt x="9330" y="7863"/>
                  <a:pt x="9281" y="7800"/>
                </a:cubicBezTo>
                <a:cubicBezTo>
                  <a:pt x="9276" y="7794"/>
                  <a:pt x="9273" y="7788"/>
                  <a:pt x="9269" y="7782"/>
                </a:cubicBezTo>
                <a:cubicBezTo>
                  <a:pt x="8640" y="6743"/>
                  <a:pt x="8204" y="5270"/>
                  <a:pt x="7971" y="3404"/>
                </a:cubicBezTo>
                <a:cubicBezTo>
                  <a:pt x="7800" y="2033"/>
                  <a:pt x="7809" y="975"/>
                  <a:pt x="7810" y="915"/>
                </a:cubicBezTo>
                <a:cubicBezTo>
                  <a:pt x="7810" y="480"/>
                  <a:pt x="7523" y="418"/>
                  <a:pt x="7449" y="410"/>
                </a:cubicBezTo>
                <a:lnTo>
                  <a:pt x="6570" y="410"/>
                </a:lnTo>
                <a:cubicBezTo>
                  <a:pt x="6509" y="514"/>
                  <a:pt x="6403" y="670"/>
                  <a:pt x="6243" y="825"/>
                </a:cubicBezTo>
                <a:cubicBezTo>
                  <a:pt x="5886" y="1173"/>
                  <a:pt x="5431" y="1357"/>
                  <a:pt x="4925" y="1357"/>
                </a:cubicBezTo>
                <a:cubicBezTo>
                  <a:pt x="4813" y="1357"/>
                  <a:pt x="4721" y="1265"/>
                  <a:pt x="4721" y="1153"/>
                </a:cubicBezTo>
                <a:cubicBezTo>
                  <a:pt x="4721" y="1040"/>
                  <a:pt x="4812" y="947"/>
                  <a:pt x="4924" y="947"/>
                </a:cubicBezTo>
                <a:cubicBezTo>
                  <a:pt x="5877" y="947"/>
                  <a:pt x="6246" y="154"/>
                  <a:pt x="6262" y="120"/>
                </a:cubicBezTo>
                <a:cubicBezTo>
                  <a:pt x="6294" y="48"/>
                  <a:pt x="6368" y="0"/>
                  <a:pt x="6446" y="0"/>
                </a:cubicBezTo>
                <a:lnTo>
                  <a:pt x="7456" y="0"/>
                </a:lnTo>
                <a:lnTo>
                  <a:pt x="7470" y="0"/>
                </a:lnTo>
                <a:cubicBezTo>
                  <a:pt x="7728" y="18"/>
                  <a:pt x="8214" y="230"/>
                  <a:pt x="8214" y="913"/>
                </a:cubicBezTo>
                <a:lnTo>
                  <a:pt x="8214" y="915"/>
                </a:lnTo>
                <a:cubicBezTo>
                  <a:pt x="8214" y="927"/>
                  <a:pt x="8204" y="2000"/>
                  <a:pt x="8374" y="3357"/>
                </a:cubicBezTo>
                <a:cubicBezTo>
                  <a:pt x="8596" y="5132"/>
                  <a:pt x="9023" y="6585"/>
                  <a:pt x="9610" y="7560"/>
                </a:cubicBezTo>
                <a:cubicBezTo>
                  <a:pt x="9656" y="7624"/>
                  <a:pt x="9846" y="7904"/>
                  <a:pt x="9793" y="8182"/>
                </a:cubicBezTo>
                <a:cubicBezTo>
                  <a:pt x="9765" y="8324"/>
                  <a:pt x="9679" y="8442"/>
                  <a:pt x="9545" y="8522"/>
                </a:cubicBezTo>
                <a:cubicBezTo>
                  <a:pt x="9540" y="8525"/>
                  <a:pt x="9534" y="8528"/>
                  <a:pt x="9528" y="8530"/>
                </a:cubicBezTo>
                <a:lnTo>
                  <a:pt x="8302" y="9107"/>
                </a:lnTo>
                <a:cubicBezTo>
                  <a:pt x="8274" y="9120"/>
                  <a:pt x="8245" y="9127"/>
                  <a:pt x="8217" y="9127"/>
                </a:cubicBezTo>
                <a:close/>
                <a:moveTo>
                  <a:pt x="3239" y="12684"/>
                </a:moveTo>
                <a:cubicBezTo>
                  <a:pt x="2124" y="12684"/>
                  <a:pt x="1383" y="12237"/>
                  <a:pt x="1352" y="12218"/>
                </a:cubicBezTo>
                <a:cubicBezTo>
                  <a:pt x="1304" y="12189"/>
                  <a:pt x="1272" y="12143"/>
                  <a:pt x="1259" y="12089"/>
                </a:cubicBezTo>
                <a:cubicBezTo>
                  <a:pt x="1124" y="11479"/>
                  <a:pt x="1114" y="10783"/>
                  <a:pt x="1233" y="10020"/>
                </a:cubicBezTo>
                <a:cubicBezTo>
                  <a:pt x="1325" y="9418"/>
                  <a:pt x="1498" y="8772"/>
                  <a:pt x="1744" y="8099"/>
                </a:cubicBezTo>
                <a:cubicBezTo>
                  <a:pt x="2153" y="6987"/>
                  <a:pt x="2621" y="6189"/>
                  <a:pt x="2663" y="6119"/>
                </a:cubicBezTo>
                <a:cubicBezTo>
                  <a:pt x="3759" y="4098"/>
                  <a:pt x="2959" y="2870"/>
                  <a:pt x="2952" y="2858"/>
                </a:cubicBezTo>
                <a:cubicBezTo>
                  <a:pt x="2889" y="2765"/>
                  <a:pt x="2913" y="2638"/>
                  <a:pt x="3007" y="2575"/>
                </a:cubicBezTo>
                <a:cubicBezTo>
                  <a:pt x="3099" y="2513"/>
                  <a:pt x="3227" y="2537"/>
                  <a:pt x="3289" y="2630"/>
                </a:cubicBezTo>
                <a:cubicBezTo>
                  <a:pt x="3299" y="2645"/>
                  <a:pt x="3539" y="3008"/>
                  <a:pt x="3622" y="3648"/>
                </a:cubicBezTo>
                <a:cubicBezTo>
                  <a:pt x="3695" y="4224"/>
                  <a:pt x="3650" y="5155"/>
                  <a:pt x="3019" y="6317"/>
                </a:cubicBezTo>
                <a:lnTo>
                  <a:pt x="3015" y="6324"/>
                </a:lnTo>
                <a:cubicBezTo>
                  <a:pt x="3010" y="6332"/>
                  <a:pt x="2529" y="7140"/>
                  <a:pt x="2124" y="8247"/>
                </a:cubicBezTo>
                <a:cubicBezTo>
                  <a:pt x="1763" y="9232"/>
                  <a:pt x="1392" y="10657"/>
                  <a:pt x="1638" y="11912"/>
                </a:cubicBezTo>
                <a:cubicBezTo>
                  <a:pt x="1838" y="12014"/>
                  <a:pt x="2430" y="12277"/>
                  <a:pt x="3233" y="12278"/>
                </a:cubicBezTo>
                <a:cubicBezTo>
                  <a:pt x="3570" y="12259"/>
                  <a:pt x="4174" y="12184"/>
                  <a:pt x="4377" y="12059"/>
                </a:cubicBezTo>
                <a:cubicBezTo>
                  <a:pt x="4384" y="12054"/>
                  <a:pt x="4392" y="12050"/>
                  <a:pt x="4400" y="12047"/>
                </a:cubicBezTo>
                <a:cubicBezTo>
                  <a:pt x="4454" y="12023"/>
                  <a:pt x="5710" y="11460"/>
                  <a:pt x="6394" y="11455"/>
                </a:cubicBezTo>
                <a:cubicBezTo>
                  <a:pt x="6503" y="11448"/>
                  <a:pt x="7480" y="11388"/>
                  <a:pt x="8239" y="11733"/>
                </a:cubicBezTo>
                <a:cubicBezTo>
                  <a:pt x="8420" y="10520"/>
                  <a:pt x="8065" y="9179"/>
                  <a:pt x="7720" y="8239"/>
                </a:cubicBezTo>
                <a:cubicBezTo>
                  <a:pt x="7315" y="7134"/>
                  <a:pt x="6836" y="6332"/>
                  <a:pt x="6831" y="6324"/>
                </a:cubicBezTo>
                <a:lnTo>
                  <a:pt x="6828" y="6317"/>
                </a:lnTo>
                <a:cubicBezTo>
                  <a:pt x="6198" y="5155"/>
                  <a:pt x="6153" y="4224"/>
                  <a:pt x="6225" y="3648"/>
                </a:cubicBezTo>
                <a:cubicBezTo>
                  <a:pt x="6306" y="3008"/>
                  <a:pt x="6546" y="2645"/>
                  <a:pt x="6558" y="2630"/>
                </a:cubicBezTo>
                <a:cubicBezTo>
                  <a:pt x="6620" y="2538"/>
                  <a:pt x="6747" y="2513"/>
                  <a:pt x="6840" y="2575"/>
                </a:cubicBezTo>
                <a:cubicBezTo>
                  <a:pt x="6933" y="2638"/>
                  <a:pt x="6958" y="2764"/>
                  <a:pt x="6895" y="2858"/>
                </a:cubicBezTo>
                <a:cubicBezTo>
                  <a:pt x="6894" y="2860"/>
                  <a:pt x="6692" y="3172"/>
                  <a:pt x="6626" y="3724"/>
                </a:cubicBezTo>
                <a:cubicBezTo>
                  <a:pt x="6567" y="4237"/>
                  <a:pt x="6614" y="5067"/>
                  <a:pt x="7184" y="6119"/>
                </a:cubicBezTo>
                <a:cubicBezTo>
                  <a:pt x="7225" y="6189"/>
                  <a:pt x="7694" y="6987"/>
                  <a:pt x="8103" y="8099"/>
                </a:cubicBezTo>
                <a:cubicBezTo>
                  <a:pt x="8349" y="8770"/>
                  <a:pt x="8522" y="9418"/>
                  <a:pt x="8614" y="10020"/>
                </a:cubicBezTo>
                <a:cubicBezTo>
                  <a:pt x="8731" y="10783"/>
                  <a:pt x="8723" y="11479"/>
                  <a:pt x="8588" y="12089"/>
                </a:cubicBezTo>
                <a:cubicBezTo>
                  <a:pt x="8573" y="12154"/>
                  <a:pt x="8528" y="12208"/>
                  <a:pt x="8466" y="12233"/>
                </a:cubicBezTo>
                <a:cubicBezTo>
                  <a:pt x="8405" y="12258"/>
                  <a:pt x="8335" y="12252"/>
                  <a:pt x="8279" y="12215"/>
                </a:cubicBezTo>
                <a:cubicBezTo>
                  <a:pt x="7594" y="11772"/>
                  <a:pt x="6431" y="11860"/>
                  <a:pt x="6419" y="11862"/>
                </a:cubicBezTo>
                <a:cubicBezTo>
                  <a:pt x="6414" y="11862"/>
                  <a:pt x="6408" y="11863"/>
                  <a:pt x="6403" y="11863"/>
                </a:cubicBezTo>
                <a:cubicBezTo>
                  <a:pt x="5914" y="11863"/>
                  <a:pt x="4930" y="12255"/>
                  <a:pt x="4578" y="12413"/>
                </a:cubicBezTo>
                <a:cubicBezTo>
                  <a:pt x="4213" y="12627"/>
                  <a:pt x="3348" y="12679"/>
                  <a:pt x="3249" y="12684"/>
                </a:cubicBezTo>
                <a:lnTo>
                  <a:pt x="3239" y="1268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p>
        </p:txBody>
      </p:sp>
      <p:sp>
        <p:nvSpPr>
          <p:cNvPr id="89" name="文本框 88"/>
          <p:cNvSpPr txBox="1"/>
          <p:nvPr/>
        </p:nvSpPr>
        <p:spPr>
          <a:xfrm>
            <a:off x="24480654" y="9233970"/>
            <a:ext cx="2109840" cy="475387"/>
          </a:xfrm>
          <a:prstGeom prst="rect">
            <a:avLst/>
          </a:prstGeom>
          <a:noFill/>
        </p:spPr>
        <p:txBody>
          <a:bodyPr wrap="square">
            <a:spAutoFit/>
          </a:bodyPr>
          <a:lstStyle/>
          <a:p>
            <a:r>
              <a:rPr lang="zh-CN" altLang="en-US" sz="2490" dirty="0">
                <a:latin typeface="微软雅黑" panose="020B0503020204020204" pitchFamily="34" charset="-122"/>
                <a:ea typeface="微软雅黑" panose="020B0503020204020204" pitchFamily="34" charset="-122"/>
              </a:rPr>
              <a:t>玩具</a:t>
            </a:r>
          </a:p>
        </p:txBody>
      </p:sp>
      <p:sp>
        <p:nvSpPr>
          <p:cNvPr id="90" name="文本框 89"/>
          <p:cNvSpPr txBox="1"/>
          <p:nvPr/>
        </p:nvSpPr>
        <p:spPr>
          <a:xfrm>
            <a:off x="21802073" y="9317908"/>
            <a:ext cx="2109840" cy="475387"/>
          </a:xfrm>
          <a:prstGeom prst="rect">
            <a:avLst/>
          </a:prstGeom>
          <a:noFill/>
        </p:spPr>
        <p:txBody>
          <a:bodyPr wrap="square">
            <a:spAutoFit/>
          </a:bodyPr>
          <a:lstStyle/>
          <a:p>
            <a:r>
              <a:rPr lang="zh-CN" altLang="en-US" sz="2490" dirty="0">
                <a:solidFill>
                  <a:srgbClr val="34374C"/>
                </a:solidFill>
                <a:latin typeface="微软雅黑" panose="020B0503020204020204" pitchFamily="34" charset="-122"/>
                <a:ea typeface="微软雅黑" panose="020B0503020204020204" pitchFamily="34" charset="-122"/>
              </a:rPr>
              <a:t>服装</a:t>
            </a:r>
            <a:endParaRPr lang="zh-CN" altLang="en-US" sz="2490" dirty="0">
              <a:latin typeface="微软雅黑" panose="020B0503020204020204" pitchFamily="34" charset="-122"/>
              <a:ea typeface="微软雅黑" panose="020B0503020204020204" pitchFamily="34" charset="-122"/>
            </a:endParaRPr>
          </a:p>
        </p:txBody>
      </p:sp>
      <p:sp>
        <p:nvSpPr>
          <p:cNvPr id="91" name="文本框 90"/>
          <p:cNvSpPr txBox="1"/>
          <p:nvPr/>
        </p:nvSpPr>
        <p:spPr>
          <a:xfrm>
            <a:off x="20400449" y="11726795"/>
            <a:ext cx="8042236" cy="2682722"/>
          </a:xfrm>
          <a:prstGeom prst="rect">
            <a:avLst/>
          </a:prstGeom>
          <a:noFill/>
        </p:spPr>
        <p:txBody>
          <a:bodyPr wrap="square">
            <a:spAutoFit/>
          </a:bodyPr>
          <a:lstStyle/>
          <a:p>
            <a:pPr marL="406400" indent="-406400" algn="just">
              <a:buFont typeface="Arial" panose="020B0604020202020204" pitchFamily="34" charset="0"/>
              <a:buChar char="•"/>
            </a:pPr>
            <a:r>
              <a:rPr lang="zh-CN" altLang="en-US" sz="2610" dirty="0">
                <a:solidFill>
                  <a:schemeClr val="tx1">
                    <a:lumMod val="75000"/>
                    <a:lumOff val="25000"/>
                  </a:schemeClr>
                </a:solidFill>
                <a:latin typeface="微软雅黑" panose="020B0503020204020204" pitchFamily="34" charset="-122"/>
                <a:ea typeface="微软雅黑" panose="020B0503020204020204" pitchFamily="34" charset="-122"/>
              </a:rPr>
              <a:t>常用社交媒体：</a:t>
            </a:r>
            <a:r>
              <a:rPr lang="en-US" altLang="zh-CN" sz="2610" dirty="0">
                <a:solidFill>
                  <a:schemeClr val="tx1">
                    <a:lumMod val="75000"/>
                    <a:lumOff val="25000"/>
                  </a:schemeClr>
                </a:solidFill>
                <a:latin typeface="微软雅黑" panose="020B0503020204020204" pitchFamily="34" charset="-122"/>
                <a:ea typeface="微软雅黑" panose="020B0503020204020204" pitchFamily="34" charset="-122"/>
              </a:rPr>
              <a:t>YouTube</a:t>
            </a:r>
            <a:r>
              <a:rPr lang="zh-CN" altLang="en-US" sz="261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2610" dirty="0">
                <a:solidFill>
                  <a:schemeClr val="tx1">
                    <a:lumMod val="75000"/>
                    <a:lumOff val="25000"/>
                  </a:schemeClr>
                </a:solidFill>
                <a:latin typeface="微软雅黑" panose="020B0503020204020204" pitchFamily="34" charset="-122"/>
                <a:ea typeface="微软雅黑" panose="020B0503020204020204" pitchFamily="34" charset="-122"/>
              </a:rPr>
              <a:t>TikTok</a:t>
            </a:r>
            <a:r>
              <a:rPr lang="zh-CN" altLang="en-US" sz="261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2610" dirty="0">
                <a:solidFill>
                  <a:schemeClr val="tx1">
                    <a:lumMod val="75000"/>
                    <a:lumOff val="25000"/>
                  </a:schemeClr>
                </a:solidFill>
                <a:latin typeface="微软雅黑" panose="020B0503020204020204" pitchFamily="34" charset="-122"/>
                <a:ea typeface="微软雅黑" panose="020B0503020204020204" pitchFamily="34" charset="-122"/>
              </a:rPr>
              <a:t>Facebook</a:t>
            </a:r>
            <a:r>
              <a:rPr lang="zh-CN" altLang="en-US" sz="261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2370" dirty="0">
                <a:solidFill>
                  <a:schemeClr val="tx1">
                    <a:lumMod val="75000"/>
                    <a:lumOff val="25000"/>
                  </a:schemeClr>
                </a:solidFill>
                <a:latin typeface="微软雅黑" panose="020B0503020204020204" pitchFamily="34" charset="-122"/>
                <a:ea typeface="微软雅黑" panose="020B0503020204020204" pitchFamily="34" charset="-122"/>
              </a:rPr>
              <a:t>Instagram</a:t>
            </a:r>
            <a:r>
              <a:rPr lang="zh-CN" altLang="en-US" sz="2370" dirty="0">
                <a:solidFill>
                  <a:schemeClr val="tx1">
                    <a:lumMod val="75000"/>
                    <a:lumOff val="25000"/>
                  </a:schemeClr>
                </a:solidFill>
                <a:latin typeface="微软雅黑" panose="020B0503020204020204" pitchFamily="34" charset="-122"/>
                <a:ea typeface="微软雅黑" panose="020B0503020204020204" pitchFamily="34" charset="-122"/>
              </a:rPr>
              <a:t>等</a:t>
            </a:r>
            <a:endParaRPr lang="en-US" altLang="zh-CN" sz="2370" dirty="0">
              <a:solidFill>
                <a:schemeClr val="tx1">
                  <a:lumMod val="75000"/>
                  <a:lumOff val="25000"/>
                </a:schemeClr>
              </a:solidFill>
              <a:latin typeface="微软雅黑" panose="020B0503020204020204" pitchFamily="34" charset="-122"/>
              <a:ea typeface="微软雅黑" panose="020B0503020204020204" pitchFamily="34" charset="-122"/>
            </a:endParaRPr>
          </a:p>
          <a:p>
            <a:pPr marL="406400" indent="-406400" algn="just">
              <a:buFont typeface="Arial" panose="020B0604020202020204" pitchFamily="34" charset="0"/>
              <a:buChar char="•"/>
            </a:pPr>
            <a:endParaRPr lang="en-US" altLang="zh-CN" sz="2370" dirty="0">
              <a:solidFill>
                <a:schemeClr val="tx1">
                  <a:lumMod val="75000"/>
                  <a:lumOff val="25000"/>
                </a:schemeClr>
              </a:solidFill>
              <a:latin typeface="微软雅黑" panose="020B0503020204020204" pitchFamily="34" charset="-122"/>
              <a:ea typeface="微软雅黑" panose="020B0503020204020204" pitchFamily="34" charset="-122"/>
            </a:endParaRPr>
          </a:p>
          <a:p>
            <a:pPr marL="406400" indent="-406400" algn="just">
              <a:buFont typeface="Arial" panose="020B0604020202020204" pitchFamily="34" charset="0"/>
              <a:buChar char="•"/>
            </a:pPr>
            <a:r>
              <a:rPr lang="zh-CN" altLang="en-US" sz="2370" dirty="0">
                <a:solidFill>
                  <a:schemeClr val="tx1">
                    <a:lumMod val="75000"/>
                    <a:lumOff val="25000"/>
                  </a:schemeClr>
                </a:solidFill>
                <a:latin typeface="微软雅黑" panose="020B0503020204020204" pitchFamily="34" charset="-122"/>
                <a:ea typeface="微软雅黑" panose="020B0503020204020204" pitchFamily="34" charset="-122"/>
              </a:rPr>
              <a:t>支付习惯：拉美地区信用卡是使用最多的付款方式，</a:t>
            </a:r>
            <a:r>
              <a:rPr lang="zh-CN" altLang="en-US" sz="2370" dirty="0">
                <a:solidFill>
                  <a:schemeClr val="tx1">
                    <a:lumMod val="75000"/>
                    <a:lumOff val="25000"/>
                  </a:schemeClr>
                </a:solidFill>
                <a:latin typeface="Arial" panose="020B0604020202020204" pitchFamily="34" charset="0"/>
              </a:rPr>
              <a:t> </a:t>
            </a:r>
            <a:r>
              <a:rPr lang="en-US" altLang="zh-CN" sz="2370" dirty="0">
                <a:solidFill>
                  <a:schemeClr val="tx1">
                    <a:lumMod val="75000"/>
                    <a:lumOff val="25000"/>
                  </a:schemeClr>
                </a:solidFill>
                <a:latin typeface="微软雅黑" panose="020B0503020204020204" pitchFamily="34" charset="-122"/>
                <a:ea typeface="微软雅黑" panose="020B0503020204020204" pitchFamily="34" charset="-122"/>
              </a:rPr>
              <a:t>2021</a:t>
            </a:r>
            <a:r>
              <a:rPr lang="zh-CN" altLang="en-US" sz="2370" dirty="0">
                <a:solidFill>
                  <a:schemeClr val="tx1">
                    <a:lumMod val="75000"/>
                    <a:lumOff val="25000"/>
                  </a:schemeClr>
                </a:solidFill>
                <a:latin typeface="微软雅黑" panose="020B0503020204020204" pitchFamily="34" charset="-122"/>
                <a:ea typeface="微软雅黑" panose="020B0503020204020204" pitchFamily="34" charset="-122"/>
              </a:rPr>
              <a:t>年，信用卡支付占交易价值的 </a:t>
            </a:r>
            <a:r>
              <a:rPr lang="en-US" altLang="zh-CN" sz="2370" dirty="0">
                <a:solidFill>
                  <a:schemeClr val="tx1">
                    <a:lumMod val="75000"/>
                    <a:lumOff val="25000"/>
                  </a:schemeClr>
                </a:solidFill>
                <a:latin typeface="微软雅黑" panose="020B0503020204020204" pitchFamily="34" charset="-122"/>
                <a:ea typeface="微软雅黑" panose="020B0503020204020204" pitchFamily="34" charset="-122"/>
              </a:rPr>
              <a:t>39.3%</a:t>
            </a:r>
            <a:r>
              <a:rPr lang="zh-CN" altLang="en-US" sz="2370" dirty="0">
                <a:solidFill>
                  <a:schemeClr val="tx1">
                    <a:lumMod val="75000"/>
                    <a:lumOff val="25000"/>
                  </a:schemeClr>
                </a:solidFill>
                <a:latin typeface="微软雅黑" panose="020B0503020204020204" pitchFamily="34" charset="-122"/>
                <a:ea typeface="微软雅黑" panose="020B0503020204020204" pitchFamily="34" charset="-122"/>
              </a:rPr>
              <a:t>，且用户习惯于分期付款支付，其次是数字钱包及借记卡，分别占</a:t>
            </a:r>
            <a:r>
              <a:rPr lang="en-US" altLang="zh-CN" sz="2370" dirty="0">
                <a:solidFill>
                  <a:schemeClr val="tx1">
                    <a:lumMod val="75000"/>
                    <a:lumOff val="25000"/>
                  </a:schemeClr>
                </a:solidFill>
                <a:latin typeface="微软雅黑" panose="020B0503020204020204" pitchFamily="34" charset="-122"/>
                <a:ea typeface="微软雅黑" panose="020B0503020204020204" pitchFamily="34" charset="-122"/>
              </a:rPr>
              <a:t>19%</a:t>
            </a:r>
            <a:r>
              <a:rPr lang="zh-CN" altLang="en-US" sz="2370" dirty="0">
                <a:solidFill>
                  <a:schemeClr val="tx1">
                    <a:lumMod val="75000"/>
                    <a:lumOff val="25000"/>
                  </a:schemeClr>
                </a:solidFill>
                <a:latin typeface="微软雅黑" panose="020B0503020204020204" pitchFamily="34" charset="-122"/>
                <a:ea typeface="微软雅黑" panose="020B0503020204020204" pitchFamily="34" charset="-122"/>
              </a:rPr>
              <a:t>及</a:t>
            </a:r>
            <a:r>
              <a:rPr lang="en-US" altLang="zh-CN" sz="2370" dirty="0">
                <a:solidFill>
                  <a:schemeClr val="tx1">
                    <a:lumMod val="75000"/>
                    <a:lumOff val="25000"/>
                  </a:schemeClr>
                </a:solidFill>
                <a:latin typeface="微软雅黑" panose="020B0503020204020204" pitchFamily="34" charset="-122"/>
                <a:ea typeface="微软雅黑" panose="020B0503020204020204" pitchFamily="34" charset="-122"/>
              </a:rPr>
              <a:t>18%</a:t>
            </a:r>
            <a:endParaRPr lang="zh-CN" altLang="en-US" sz="237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3918620" y="2434966"/>
            <a:ext cx="25173108" cy="2300566"/>
          </a:xfrm>
          <a:prstGeom prst="rect">
            <a:avLst/>
          </a:prstGeom>
          <a:noFill/>
        </p:spPr>
        <p:txBody>
          <a:bodyPr wrap="square">
            <a:spAutoFit/>
          </a:bodyPr>
          <a:lstStyle/>
          <a:p>
            <a:pPr marL="29845" algn="just">
              <a:lnSpc>
                <a:spcPct val="150000"/>
              </a:lnSpc>
              <a:spcBef>
                <a:spcPts val="235"/>
              </a:spcBef>
            </a:pPr>
            <a:r>
              <a:rPr lang="zh-CN" altLang="en-US" sz="3320" dirty="0">
                <a:solidFill>
                  <a:schemeClr val="tx1">
                    <a:lumMod val="75000"/>
                    <a:lumOff val="25000"/>
                  </a:schemeClr>
                </a:solidFill>
                <a:latin typeface="微软雅黑" panose="020B0503020204020204" pitchFamily="34" charset="-122"/>
                <a:ea typeface="微软雅黑" panose="020B0503020204020204" pitchFamily="34" charset="-122"/>
              </a:rPr>
              <a:t>拉美电商市场在全球电商市场中占据不可忽视的重要地位，预计</a:t>
            </a:r>
            <a:r>
              <a:rPr lang="en-US" altLang="zh-CN" sz="3320" dirty="0">
                <a:solidFill>
                  <a:schemeClr val="tx1">
                    <a:lumMod val="75000"/>
                    <a:lumOff val="25000"/>
                  </a:schemeClr>
                </a:solidFill>
                <a:latin typeface="微软雅黑" panose="020B0503020204020204" pitchFamily="34" charset="-122"/>
                <a:ea typeface="微软雅黑" panose="020B0503020204020204" pitchFamily="34" charset="-122"/>
              </a:rPr>
              <a:t>2022</a:t>
            </a:r>
            <a:r>
              <a:rPr lang="zh-CN" altLang="en-US" sz="3320" dirty="0">
                <a:solidFill>
                  <a:schemeClr val="tx1">
                    <a:lumMod val="75000"/>
                    <a:lumOff val="25000"/>
                  </a:schemeClr>
                </a:solidFill>
                <a:latin typeface="微软雅黑" panose="020B0503020204020204" pitchFamily="34" charset="-122"/>
                <a:ea typeface="微软雅黑" panose="020B0503020204020204" pitchFamily="34" charset="-122"/>
              </a:rPr>
              <a:t>年，巴西、阿根廷、墨西哥三国进入全球电商增长率 </a:t>
            </a:r>
            <a:r>
              <a:rPr lang="en-GB" altLang="zh-CN" sz="3320" dirty="0">
                <a:solidFill>
                  <a:schemeClr val="tx1">
                    <a:lumMod val="75000"/>
                    <a:lumOff val="25000"/>
                  </a:schemeClr>
                </a:solidFill>
                <a:latin typeface="微软雅黑" panose="020B0503020204020204" pitchFamily="34" charset="-122"/>
                <a:ea typeface="微软雅黑" panose="020B0503020204020204" pitchFamily="34" charset="-122"/>
              </a:rPr>
              <a:t>TOP10</a:t>
            </a:r>
            <a:r>
              <a:rPr lang="zh-CN" altLang="en-GB" sz="332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3320" dirty="0">
                <a:solidFill>
                  <a:schemeClr val="tx1">
                    <a:lumMod val="75000"/>
                    <a:lumOff val="25000"/>
                  </a:schemeClr>
                </a:solidFill>
                <a:latin typeface="微软雅黑" panose="020B0503020204020204" pitchFamily="34" charset="-122"/>
                <a:ea typeface="微软雅黑" panose="020B0503020204020204" pitchFamily="34" charset="-122"/>
              </a:rPr>
              <a:t>智利、秘鲁及哥伦比亚等近年来呈现出爆发式增长。得益于拉美地区网购人口日渐提升，</a:t>
            </a:r>
            <a:r>
              <a:rPr lang="en-US" altLang="zh-CN" sz="3320" dirty="0">
                <a:solidFill>
                  <a:schemeClr val="tx1">
                    <a:lumMod val="75000"/>
                    <a:lumOff val="25000"/>
                  </a:schemeClr>
                </a:solidFill>
                <a:latin typeface="微软雅黑" panose="020B0503020204020204" pitchFamily="34" charset="-122"/>
                <a:ea typeface="微软雅黑" panose="020B0503020204020204" pitchFamily="34" charset="-122"/>
              </a:rPr>
              <a:t>2021</a:t>
            </a:r>
            <a:r>
              <a:rPr lang="zh-CN" altLang="en-US" sz="3320" dirty="0">
                <a:solidFill>
                  <a:schemeClr val="tx1">
                    <a:lumMod val="75000"/>
                    <a:lumOff val="25000"/>
                  </a:schemeClr>
                </a:solidFill>
                <a:latin typeface="微软雅黑" panose="020B0503020204020204" pitchFamily="34" charset="-122"/>
                <a:ea typeface="微软雅黑" panose="020B0503020204020204" pitchFamily="34" charset="-122"/>
              </a:rPr>
              <a:t>年拉美的整体网络渗透率达到了</a:t>
            </a:r>
            <a:r>
              <a:rPr lang="en-US" altLang="zh-CN" sz="3320" dirty="0">
                <a:solidFill>
                  <a:schemeClr val="tx1">
                    <a:lumMod val="75000"/>
                    <a:lumOff val="25000"/>
                  </a:schemeClr>
                </a:solidFill>
                <a:latin typeface="微软雅黑" panose="020B0503020204020204" pitchFamily="34" charset="-122"/>
                <a:ea typeface="微软雅黑" panose="020B0503020204020204" pitchFamily="34" charset="-122"/>
              </a:rPr>
              <a:t>75%</a:t>
            </a:r>
            <a:r>
              <a:rPr lang="zh-CN" altLang="en-US" sz="3320" dirty="0">
                <a:solidFill>
                  <a:schemeClr val="tx1">
                    <a:lumMod val="75000"/>
                    <a:lumOff val="25000"/>
                  </a:schemeClr>
                </a:solidFill>
                <a:latin typeface="微软雅黑" panose="020B0503020204020204" pitchFamily="34" charset="-122"/>
                <a:ea typeface="微软雅黑" panose="020B0503020204020204" pitchFamily="34" charset="-122"/>
              </a:rPr>
              <a:t>，据</a:t>
            </a:r>
            <a:r>
              <a:rPr lang="en-GB" altLang="zh-CN" sz="3320" dirty="0">
                <a:solidFill>
                  <a:schemeClr val="tx1">
                    <a:lumMod val="75000"/>
                    <a:lumOff val="25000"/>
                  </a:schemeClr>
                </a:solidFill>
                <a:latin typeface="微软雅黑" panose="020B0503020204020204" pitchFamily="34" charset="-122"/>
                <a:ea typeface="微软雅黑" panose="020B0503020204020204" pitchFamily="34" charset="-122"/>
              </a:rPr>
              <a:t>Statista</a:t>
            </a:r>
            <a:r>
              <a:rPr lang="zh-CN" altLang="en-US" sz="3320" dirty="0">
                <a:solidFill>
                  <a:schemeClr val="tx1">
                    <a:lumMod val="75000"/>
                    <a:lumOff val="25000"/>
                  </a:schemeClr>
                </a:solidFill>
                <a:latin typeface="微软雅黑" panose="020B0503020204020204" pitchFamily="34" charset="-122"/>
                <a:ea typeface="微软雅黑" panose="020B0503020204020204" pitchFamily="34" charset="-122"/>
              </a:rPr>
              <a:t>数字显示，</a:t>
            </a:r>
            <a:r>
              <a:rPr lang="en-US" altLang="zh-CN" sz="3320" dirty="0">
                <a:solidFill>
                  <a:schemeClr val="tx1">
                    <a:lumMod val="75000"/>
                    <a:lumOff val="25000"/>
                  </a:schemeClr>
                </a:solidFill>
                <a:latin typeface="微软雅黑" panose="020B0503020204020204" pitchFamily="34" charset="-122"/>
                <a:ea typeface="微软雅黑" panose="020B0503020204020204" pitchFamily="34" charset="-122"/>
              </a:rPr>
              <a:t>2021</a:t>
            </a:r>
            <a:r>
              <a:rPr lang="zh-CN" altLang="en-US" sz="3320" dirty="0">
                <a:solidFill>
                  <a:schemeClr val="tx1">
                    <a:lumMod val="75000"/>
                    <a:lumOff val="25000"/>
                  </a:schemeClr>
                </a:solidFill>
                <a:latin typeface="微软雅黑" panose="020B0503020204020204" pitchFamily="34" charset="-122"/>
                <a:ea typeface="微软雅黑" panose="020B0503020204020204" pitchFamily="34" charset="-122"/>
              </a:rPr>
              <a:t>年拉美电子商务用户达到</a:t>
            </a:r>
            <a:r>
              <a:rPr lang="en-US" altLang="zh-CN" sz="3320" dirty="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3320" dirty="0">
                <a:solidFill>
                  <a:schemeClr val="tx1">
                    <a:lumMod val="75000"/>
                    <a:lumOff val="25000"/>
                  </a:schemeClr>
                </a:solidFill>
                <a:latin typeface="微软雅黑" panose="020B0503020204020204" pitchFamily="34" charset="-122"/>
                <a:ea typeface="微软雅黑" panose="020B0503020204020204" pitchFamily="34" charset="-122"/>
              </a:rPr>
              <a:t>亿，在线销售额达到</a:t>
            </a:r>
            <a:r>
              <a:rPr lang="en-US" altLang="zh-CN" sz="3320" dirty="0">
                <a:solidFill>
                  <a:schemeClr val="tx1">
                    <a:lumMod val="75000"/>
                    <a:lumOff val="25000"/>
                  </a:schemeClr>
                </a:solidFill>
                <a:latin typeface="微软雅黑" panose="020B0503020204020204" pitchFamily="34" charset="-122"/>
                <a:ea typeface="微软雅黑" panose="020B0503020204020204" pitchFamily="34" charset="-122"/>
              </a:rPr>
              <a:t>800</a:t>
            </a:r>
            <a:r>
              <a:rPr lang="zh-CN" altLang="en-US" sz="3320" dirty="0">
                <a:solidFill>
                  <a:schemeClr val="tx1">
                    <a:lumMod val="75000"/>
                    <a:lumOff val="25000"/>
                  </a:schemeClr>
                </a:solidFill>
                <a:latin typeface="微软雅黑" panose="020B0503020204020204" pitchFamily="34" charset="-122"/>
                <a:ea typeface="微软雅黑" panose="020B0503020204020204" pitchFamily="34" charset="-122"/>
              </a:rPr>
              <a:t>多亿美元，预计到</a:t>
            </a:r>
            <a:r>
              <a:rPr lang="en-US" altLang="zh-CN" sz="3320" dirty="0">
                <a:solidFill>
                  <a:schemeClr val="tx1">
                    <a:lumMod val="75000"/>
                    <a:lumOff val="25000"/>
                  </a:schemeClr>
                </a:solidFill>
                <a:latin typeface="微软雅黑" panose="020B0503020204020204" pitchFamily="34" charset="-122"/>
                <a:ea typeface="微软雅黑" panose="020B0503020204020204" pitchFamily="34" charset="-122"/>
              </a:rPr>
              <a:t>2025</a:t>
            </a:r>
            <a:r>
              <a:rPr lang="zh-CN" altLang="en-US" sz="3320" dirty="0">
                <a:solidFill>
                  <a:schemeClr val="tx1">
                    <a:lumMod val="75000"/>
                    <a:lumOff val="25000"/>
                  </a:schemeClr>
                </a:solidFill>
                <a:latin typeface="微软雅黑" panose="020B0503020204020204" pitchFamily="34" charset="-122"/>
                <a:ea typeface="微软雅黑" panose="020B0503020204020204" pitchFamily="34" charset="-122"/>
              </a:rPr>
              <a:t>年将达到</a:t>
            </a:r>
            <a:r>
              <a:rPr lang="en-US" altLang="zh-CN" sz="3320" dirty="0">
                <a:solidFill>
                  <a:schemeClr val="tx1">
                    <a:lumMod val="75000"/>
                    <a:lumOff val="25000"/>
                  </a:schemeClr>
                </a:solidFill>
                <a:latin typeface="微软雅黑" panose="020B0503020204020204" pitchFamily="34" charset="-122"/>
                <a:ea typeface="微软雅黑" panose="020B0503020204020204" pitchFamily="34" charset="-122"/>
              </a:rPr>
              <a:t>1600</a:t>
            </a:r>
            <a:r>
              <a:rPr lang="zh-CN" altLang="en-US" sz="3320" dirty="0">
                <a:solidFill>
                  <a:schemeClr val="tx1">
                    <a:lumMod val="75000"/>
                    <a:lumOff val="25000"/>
                  </a:schemeClr>
                </a:solidFill>
                <a:latin typeface="微软雅黑" panose="020B0503020204020204" pitchFamily="34" charset="-122"/>
                <a:ea typeface="微软雅黑" panose="020B0503020204020204" pitchFamily="34" charset="-122"/>
              </a:rPr>
              <a:t>多亿美元。</a:t>
            </a:r>
          </a:p>
        </p:txBody>
      </p:sp>
      <p:sp>
        <p:nvSpPr>
          <p:cNvPr id="3" name="五边形 2"/>
          <p:cNvSpPr/>
          <p:nvPr/>
        </p:nvSpPr>
        <p:spPr>
          <a:xfrm rot="10800000">
            <a:off x="30051327" y="3548729"/>
            <a:ext cx="655863" cy="1133861"/>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4265" dirty="0"/>
          </a:p>
        </p:txBody>
      </p:sp>
      <p:sp>
        <p:nvSpPr>
          <p:cNvPr id="4" name="文本框 3"/>
          <p:cNvSpPr txBox="1"/>
          <p:nvPr/>
        </p:nvSpPr>
        <p:spPr>
          <a:xfrm>
            <a:off x="3918620" y="15139350"/>
            <a:ext cx="8807668" cy="457176"/>
          </a:xfrm>
          <a:prstGeom prst="rect">
            <a:avLst/>
          </a:prstGeom>
          <a:noFill/>
        </p:spPr>
        <p:txBody>
          <a:bodyPr wrap="square" rtlCol="0">
            <a:spAutoFit/>
          </a:bodyPr>
          <a:lstStyle/>
          <a:p>
            <a:r>
              <a:rPr kumimoji="1" lang="zh-CN" altLang="en-US" sz="2370" dirty="0">
                <a:solidFill>
                  <a:schemeClr val="tx1">
                    <a:lumMod val="50000"/>
                    <a:lumOff val="50000"/>
                  </a:schemeClr>
                </a:solidFill>
                <a:latin typeface="微软雅黑" panose="020B0503020204020204" pitchFamily="34" charset="-122"/>
                <a:ea typeface="微软雅黑" panose="020B0503020204020204" pitchFamily="34" charset="-122"/>
              </a:rPr>
              <a:t>数据来源： </a:t>
            </a:r>
            <a:r>
              <a:rPr kumimoji="1" lang="en-GB" altLang="zh-CN" sz="2370" dirty="0">
                <a:solidFill>
                  <a:schemeClr val="tx1">
                    <a:lumMod val="50000"/>
                    <a:lumOff val="50000"/>
                  </a:schemeClr>
                </a:solidFill>
                <a:latin typeface="微软雅黑" panose="020B0503020204020204" pitchFamily="34" charset="-122"/>
                <a:ea typeface="微软雅黑" panose="020B0503020204020204" pitchFamily="34" charset="-122"/>
              </a:rPr>
              <a:t>AMI</a:t>
            </a:r>
            <a:r>
              <a:rPr kumimoji="1" lang="zh-CN" altLang="en-GB" sz="2370" dirty="0">
                <a:solidFill>
                  <a:schemeClr val="tx1">
                    <a:lumMod val="50000"/>
                    <a:lumOff val="50000"/>
                  </a:schemeClr>
                </a:solidFill>
                <a:latin typeface="微软雅黑" panose="020B0503020204020204" pitchFamily="34" charset="-122"/>
                <a:ea typeface="微软雅黑" panose="020B0503020204020204" pitchFamily="34" charset="-122"/>
              </a:rPr>
              <a:t>、</a:t>
            </a:r>
            <a:r>
              <a:rPr kumimoji="1" lang="en-GB" altLang="zh-CN" sz="2370" dirty="0">
                <a:solidFill>
                  <a:schemeClr val="tx1">
                    <a:lumMod val="50000"/>
                    <a:lumOff val="50000"/>
                  </a:schemeClr>
                </a:solidFill>
                <a:latin typeface="微软雅黑" panose="020B0503020204020204" pitchFamily="34" charset="-122"/>
                <a:ea typeface="微软雅黑" panose="020B0503020204020204" pitchFamily="34" charset="-122"/>
              </a:rPr>
              <a:t>Statista </a:t>
            </a:r>
            <a:r>
              <a:rPr kumimoji="1" lang="zh-CN" altLang="en-GB" sz="2370" dirty="0">
                <a:solidFill>
                  <a:schemeClr val="tx1">
                    <a:lumMod val="50000"/>
                    <a:lumOff val="50000"/>
                  </a:schemeClr>
                </a:solidFill>
                <a:latin typeface="微软雅黑" panose="020B0503020204020204" pitchFamily="34" charset="-122"/>
                <a:ea typeface="微软雅黑" panose="020B0503020204020204" pitchFamily="34" charset="-122"/>
              </a:rPr>
              <a:t>、</a:t>
            </a:r>
            <a:r>
              <a:rPr kumimoji="1" lang="en-GB" altLang="zh-CN" sz="2370" dirty="0">
                <a:solidFill>
                  <a:schemeClr val="tx1">
                    <a:lumMod val="50000"/>
                    <a:lumOff val="50000"/>
                  </a:schemeClr>
                </a:solidFill>
                <a:latin typeface="微软雅黑" panose="020B0503020204020204" pitchFamily="34" charset="-122"/>
                <a:ea typeface="微软雅黑" panose="020B0503020204020204" pitchFamily="34" charset="-122"/>
              </a:rPr>
              <a:t>《2022 </a:t>
            </a:r>
            <a:r>
              <a:rPr kumimoji="1" lang="zh-CN" altLang="en-US" sz="2370" dirty="0">
                <a:solidFill>
                  <a:schemeClr val="tx1">
                    <a:lumMod val="50000"/>
                    <a:lumOff val="50000"/>
                  </a:schemeClr>
                </a:solidFill>
                <a:latin typeface="微软雅黑" panose="020B0503020204020204" pitchFamily="34" charset="-122"/>
                <a:ea typeface="微软雅黑" panose="020B0503020204020204" pitchFamily="34" charset="-122"/>
              </a:rPr>
              <a:t>年全球支付报告</a:t>
            </a:r>
            <a:r>
              <a:rPr kumimoji="1" lang="en-US" altLang="zh-CN" sz="2370" dirty="0">
                <a:solidFill>
                  <a:schemeClr val="tx1">
                    <a:lumMod val="50000"/>
                    <a:lumOff val="50000"/>
                  </a:schemeClr>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126822146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14DD3"/>
        </a:solidFill>
        <a:effectLst/>
      </p:bgPr>
    </p:bg>
    <p:spTree>
      <p:nvGrpSpPr>
        <p:cNvPr id="1" name=""/>
        <p:cNvGrpSpPr/>
        <p:nvPr/>
      </p:nvGrpSpPr>
      <p:grpSpPr>
        <a:xfrm>
          <a:off x="0" y="0"/>
          <a:ext cx="0" cy="0"/>
          <a:chOff x="0" y="0"/>
          <a:chExt cx="0" cy="0"/>
        </a:xfrm>
      </p:grpSpPr>
      <p:sp>
        <p:nvSpPr>
          <p:cNvPr id="9" name="标题 9"/>
          <p:cNvSpPr>
            <a:spLocks noGrp="1"/>
          </p:cNvSpPr>
          <p:nvPr>
            <p:ph type="title"/>
          </p:nvPr>
        </p:nvSpPr>
        <p:spPr>
          <a:xfrm>
            <a:off x="3891571" y="1189126"/>
            <a:ext cx="21233263" cy="1532193"/>
          </a:xfrm>
        </p:spPr>
        <p:txBody>
          <a:bodyPr/>
          <a:lstStyle/>
          <a:p>
            <a:r>
              <a:rPr lang="zh-CN" altLang="en-US" sz="5690" b="1" dirty="0">
                <a:solidFill>
                  <a:schemeClr val="bg1"/>
                </a:solidFill>
                <a:latin typeface="微软雅黑" panose="020B0503020204020204" pitchFamily="34" charset="-122"/>
                <a:ea typeface="微软雅黑" panose="020B0503020204020204" pitchFamily="34" charset="-122"/>
              </a:rPr>
              <a:t>我国跨境电商发展历程与跨境零售出口</a:t>
            </a:r>
            <a:r>
              <a:rPr lang="en-US" altLang="zh-CN" sz="5690" b="1" dirty="0">
                <a:solidFill>
                  <a:schemeClr val="bg1"/>
                </a:solidFill>
                <a:latin typeface="微软雅黑" panose="020B0503020204020204" pitchFamily="34" charset="-122"/>
                <a:ea typeface="微软雅黑" panose="020B0503020204020204" pitchFamily="34" charset="-122"/>
              </a:rPr>
              <a:t>17</a:t>
            </a:r>
            <a:r>
              <a:rPr lang="zh-CN" altLang="en-US" sz="5690" b="1" dirty="0">
                <a:solidFill>
                  <a:schemeClr val="bg1"/>
                </a:solidFill>
                <a:latin typeface="微软雅黑" panose="020B0503020204020204" pitchFamily="34" charset="-122"/>
                <a:ea typeface="微软雅黑" panose="020B0503020204020204" pitchFamily="34" charset="-122"/>
              </a:rPr>
              <a:t>年经历三个重大转变</a:t>
            </a:r>
          </a:p>
        </p:txBody>
      </p:sp>
      <p:grpSp>
        <p:nvGrpSpPr>
          <p:cNvPr id="1152" name="组合 1151"/>
          <p:cNvGrpSpPr/>
          <p:nvPr/>
        </p:nvGrpSpPr>
        <p:grpSpPr>
          <a:xfrm>
            <a:off x="2576657" y="932928"/>
            <a:ext cx="1051369" cy="1192306"/>
            <a:chOff x="296" y="268"/>
            <a:chExt cx="627" cy="711"/>
          </a:xfrm>
        </p:grpSpPr>
        <p:sp>
          <p:nvSpPr>
            <p:cNvPr id="1153" name="Freeform 5"/>
            <p:cNvSpPr/>
            <p:nvPr userDrawn="1"/>
          </p:nvSpPr>
          <p:spPr bwMode="auto">
            <a:xfrm>
              <a:off x="296" y="268"/>
              <a:ext cx="627" cy="711"/>
            </a:xfrm>
            <a:custGeom>
              <a:avLst/>
              <a:gdLst>
                <a:gd name="T0" fmla="*/ 53 w 435"/>
                <a:gd name="T1" fmla="*/ 486 h 492"/>
                <a:gd name="T2" fmla="*/ 18 w 435"/>
                <a:gd name="T3" fmla="*/ 486 h 492"/>
                <a:gd name="T4" fmla="*/ 0 w 435"/>
                <a:gd name="T5" fmla="*/ 456 h 492"/>
                <a:gd name="T6" fmla="*/ 0 w 435"/>
                <a:gd name="T7" fmla="*/ 36 h 492"/>
                <a:gd name="T8" fmla="*/ 18 w 435"/>
                <a:gd name="T9" fmla="*/ 6 h 492"/>
                <a:gd name="T10" fmla="*/ 53 w 435"/>
                <a:gd name="T11" fmla="*/ 6 h 492"/>
                <a:gd name="T12" fmla="*/ 418 w 435"/>
                <a:gd name="T13" fmla="*/ 216 h 492"/>
                <a:gd name="T14" fmla="*/ 435 w 435"/>
                <a:gd name="T15" fmla="*/ 246 h 492"/>
                <a:gd name="T16" fmla="*/ 418 w 435"/>
                <a:gd name="T17" fmla="*/ 276 h 492"/>
                <a:gd name="T18" fmla="*/ 53 w 435"/>
                <a:gd name="T19" fmla="*/ 48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92">
                  <a:moveTo>
                    <a:pt x="53" y="486"/>
                  </a:moveTo>
                  <a:cubicBezTo>
                    <a:pt x="42" y="492"/>
                    <a:pt x="29" y="492"/>
                    <a:pt x="18" y="486"/>
                  </a:cubicBezTo>
                  <a:cubicBezTo>
                    <a:pt x="7" y="480"/>
                    <a:pt x="0" y="468"/>
                    <a:pt x="0" y="456"/>
                  </a:cubicBezTo>
                  <a:cubicBezTo>
                    <a:pt x="0" y="36"/>
                    <a:pt x="0" y="36"/>
                    <a:pt x="0" y="36"/>
                  </a:cubicBezTo>
                  <a:cubicBezTo>
                    <a:pt x="0" y="24"/>
                    <a:pt x="7" y="12"/>
                    <a:pt x="18" y="6"/>
                  </a:cubicBezTo>
                  <a:cubicBezTo>
                    <a:pt x="29" y="0"/>
                    <a:pt x="42" y="0"/>
                    <a:pt x="53" y="6"/>
                  </a:cubicBezTo>
                  <a:cubicBezTo>
                    <a:pt x="418" y="216"/>
                    <a:pt x="418" y="216"/>
                    <a:pt x="418" y="216"/>
                  </a:cubicBezTo>
                  <a:cubicBezTo>
                    <a:pt x="429" y="222"/>
                    <a:pt x="435" y="233"/>
                    <a:pt x="435" y="246"/>
                  </a:cubicBezTo>
                  <a:cubicBezTo>
                    <a:pt x="435" y="258"/>
                    <a:pt x="429" y="270"/>
                    <a:pt x="418" y="276"/>
                  </a:cubicBezTo>
                  <a:cubicBezTo>
                    <a:pt x="53" y="486"/>
                    <a:pt x="53" y="486"/>
                    <a:pt x="53" y="486"/>
                  </a:cubicBezTo>
                </a:path>
              </a:pathLst>
            </a:custGeom>
            <a:solidFill>
              <a:srgbClr val="4472C5"/>
            </a:solidFill>
            <a:ln>
              <a:noFill/>
            </a:ln>
            <a:extLst>
              <a:ext uri="{91240B29-F687-4F45-9708-019B960494DF}">
                <a14:hiddenLine xmlns:a14="http://schemas.microsoft.com/office/drawing/2010/main" w="9525">
                  <a:solidFill>
                    <a:srgbClr val="000000"/>
                  </a:solidFill>
                  <a:round/>
                </a14:hiddenLine>
              </a:ext>
            </a:extLst>
          </p:spPr>
          <p:txBody>
            <a:bodyPr vert="horz" wrap="square" lIns="216768" tIns="108384" rIns="216768" bIns="108384" numCol="1" anchor="t" anchorCtr="0" compatLnSpc="1"/>
            <a:lstStyle/>
            <a:p>
              <a:endParaRPr lang="zh-CN" altLang="en-US" sz="4265">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154" name="Freeform 5"/>
            <p:cNvSpPr/>
            <p:nvPr userDrawn="1"/>
          </p:nvSpPr>
          <p:spPr bwMode="auto">
            <a:xfrm>
              <a:off x="534" y="537"/>
              <a:ext cx="389" cy="442"/>
            </a:xfrm>
            <a:custGeom>
              <a:avLst/>
              <a:gdLst>
                <a:gd name="T0" fmla="*/ 53 w 435"/>
                <a:gd name="T1" fmla="*/ 486 h 492"/>
                <a:gd name="T2" fmla="*/ 18 w 435"/>
                <a:gd name="T3" fmla="*/ 486 h 492"/>
                <a:gd name="T4" fmla="*/ 0 w 435"/>
                <a:gd name="T5" fmla="*/ 456 h 492"/>
                <a:gd name="T6" fmla="*/ 0 w 435"/>
                <a:gd name="T7" fmla="*/ 36 h 492"/>
                <a:gd name="T8" fmla="*/ 18 w 435"/>
                <a:gd name="T9" fmla="*/ 6 h 492"/>
                <a:gd name="T10" fmla="*/ 53 w 435"/>
                <a:gd name="T11" fmla="*/ 6 h 492"/>
                <a:gd name="T12" fmla="*/ 418 w 435"/>
                <a:gd name="T13" fmla="*/ 216 h 492"/>
                <a:gd name="T14" fmla="*/ 435 w 435"/>
                <a:gd name="T15" fmla="*/ 246 h 492"/>
                <a:gd name="T16" fmla="*/ 418 w 435"/>
                <a:gd name="T17" fmla="*/ 276 h 492"/>
                <a:gd name="T18" fmla="*/ 53 w 435"/>
                <a:gd name="T19" fmla="*/ 48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92">
                  <a:moveTo>
                    <a:pt x="53" y="486"/>
                  </a:moveTo>
                  <a:cubicBezTo>
                    <a:pt x="42" y="492"/>
                    <a:pt x="29" y="492"/>
                    <a:pt x="18" y="486"/>
                  </a:cubicBezTo>
                  <a:cubicBezTo>
                    <a:pt x="7" y="480"/>
                    <a:pt x="0" y="468"/>
                    <a:pt x="0" y="456"/>
                  </a:cubicBezTo>
                  <a:cubicBezTo>
                    <a:pt x="0" y="36"/>
                    <a:pt x="0" y="36"/>
                    <a:pt x="0" y="36"/>
                  </a:cubicBezTo>
                  <a:cubicBezTo>
                    <a:pt x="0" y="24"/>
                    <a:pt x="7" y="12"/>
                    <a:pt x="18" y="6"/>
                  </a:cubicBezTo>
                  <a:cubicBezTo>
                    <a:pt x="29" y="0"/>
                    <a:pt x="42" y="0"/>
                    <a:pt x="53" y="6"/>
                  </a:cubicBezTo>
                  <a:cubicBezTo>
                    <a:pt x="418" y="216"/>
                    <a:pt x="418" y="216"/>
                    <a:pt x="418" y="216"/>
                  </a:cubicBezTo>
                  <a:cubicBezTo>
                    <a:pt x="429" y="222"/>
                    <a:pt x="435" y="233"/>
                    <a:pt x="435" y="246"/>
                  </a:cubicBezTo>
                  <a:cubicBezTo>
                    <a:pt x="435" y="258"/>
                    <a:pt x="429" y="270"/>
                    <a:pt x="418" y="276"/>
                  </a:cubicBezTo>
                  <a:cubicBezTo>
                    <a:pt x="53" y="486"/>
                    <a:pt x="53" y="486"/>
                    <a:pt x="53" y="48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216768" tIns="108384" rIns="216768" bIns="108384" numCol="1" anchor="t" anchorCtr="0" compatLnSpc="1"/>
            <a:lstStyle/>
            <a:p>
              <a:endParaRPr lang="zh-CN" altLang="en-US" sz="4265">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3" name="五边形 2"/>
          <p:cNvSpPr/>
          <p:nvPr/>
        </p:nvSpPr>
        <p:spPr>
          <a:xfrm rot="10800000">
            <a:off x="30051327" y="2"/>
            <a:ext cx="655863" cy="1133861"/>
          </a:xfrm>
          <a:prstGeom prst="homePlate">
            <a:avLst/>
          </a:prstGeom>
          <a:solidFill>
            <a:srgbClr val="DE7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4265" dirty="0">
              <a:solidFill>
                <a:schemeClr val="bg1"/>
              </a:solidFill>
            </a:endParaRPr>
          </a:p>
        </p:txBody>
      </p:sp>
      <p:grpSp>
        <p:nvGrpSpPr>
          <p:cNvPr id="4" name="组合 3"/>
          <p:cNvGrpSpPr>
            <a:grpSpLocks noChangeAspect="1"/>
          </p:cNvGrpSpPr>
          <p:nvPr/>
        </p:nvGrpSpPr>
        <p:grpSpPr>
          <a:xfrm>
            <a:off x="3490785" y="3493176"/>
            <a:ext cx="25500329" cy="6353467"/>
            <a:chOff x="711200" y="1376719"/>
            <a:chExt cx="10756901" cy="2680107"/>
          </a:xfrm>
        </p:grpSpPr>
        <p:grpSp>
          <p:nvGrpSpPr>
            <p:cNvPr id="5" name="íSļiḍê"/>
            <p:cNvGrpSpPr/>
            <p:nvPr/>
          </p:nvGrpSpPr>
          <p:grpSpPr>
            <a:xfrm>
              <a:off x="711200" y="1376719"/>
              <a:ext cx="3116942" cy="2680107"/>
              <a:chOff x="660400" y="2102433"/>
              <a:chExt cx="2489199" cy="2680107"/>
            </a:xfrm>
          </p:grpSpPr>
          <p:sp>
            <p:nvSpPr>
              <p:cNvPr id="14" name="îṣļïdè"/>
              <p:cNvSpPr/>
              <p:nvPr/>
            </p:nvSpPr>
            <p:spPr>
              <a:xfrm>
                <a:off x="660400" y="2102433"/>
                <a:ext cx="2489199" cy="444788"/>
              </a:xfrm>
              <a:prstGeom prst="chevron">
                <a:avLst>
                  <a:gd name="adj" fmla="val 4021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768" tIns="108384" rIns="216768" bIns="108384" rtlCol="0" anchor="ctr" anchorCtr="0">
                <a:noAutofit/>
              </a:bodyPr>
              <a:lstStyle/>
              <a:p>
                <a:pPr algn="ctr"/>
                <a:r>
                  <a:rPr kumimoji="1" lang="zh-CN" altLang="en-US" sz="3320" b="1" dirty="0">
                    <a:solidFill>
                      <a:schemeClr val="bg1"/>
                    </a:solidFill>
                    <a:latin typeface="微软雅黑" panose="020B0503020204020204" pitchFamily="34" charset="-122"/>
                    <a:ea typeface="微软雅黑" panose="020B0503020204020204" pitchFamily="34" charset="-122"/>
                  </a:rPr>
                  <a:t>卖家出海</a:t>
                </a:r>
                <a:endParaRPr kumimoji="1" lang="en-US" altLang="zh-CN" sz="3320" b="1" dirty="0">
                  <a:solidFill>
                    <a:schemeClr val="bg1"/>
                  </a:solidFill>
                  <a:latin typeface="微软雅黑" panose="020B0503020204020204" pitchFamily="34" charset="-122"/>
                  <a:ea typeface="微软雅黑" panose="020B0503020204020204" pitchFamily="34" charset="-122"/>
                </a:endParaRPr>
              </a:p>
            </p:txBody>
          </p:sp>
          <p:sp>
            <p:nvSpPr>
              <p:cNvPr id="15" name="íṧḷiďê"/>
              <p:cNvSpPr/>
              <p:nvPr/>
            </p:nvSpPr>
            <p:spPr>
              <a:xfrm>
                <a:off x="660400" y="2688490"/>
                <a:ext cx="2489198" cy="2094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768" tIns="108384" rIns="216768" bIns="108384" rtlCol="0" anchor="t" anchorCtr="0">
                <a:spAutoFit/>
              </a:bodyPr>
              <a:lstStyle/>
              <a:p>
                <a:pPr marL="406400" indent="-406400" algn="just">
                  <a:lnSpc>
                    <a:spcPct val="150000"/>
                  </a:lnSpc>
                  <a:buFont typeface="Arial" panose="020B0604020202020204" pitchFamily="34" charset="0"/>
                  <a:buChar char="•"/>
                  <a:defRPr/>
                </a:pPr>
                <a:r>
                  <a:rPr lang="en-US" altLang="zh-CN" sz="2610" dirty="0">
                    <a:solidFill>
                      <a:schemeClr val="bg1"/>
                    </a:solidFill>
                    <a:latin typeface="微软雅黑" panose="020B0503020204020204" pitchFamily="34" charset="-122"/>
                    <a:ea typeface="微软雅黑" panose="020B0503020204020204" pitchFamily="34" charset="-122"/>
                  </a:rPr>
                  <a:t>2005</a:t>
                </a:r>
                <a:r>
                  <a:rPr lang="zh-CN" altLang="en-US" sz="2610" dirty="0">
                    <a:solidFill>
                      <a:schemeClr val="bg1"/>
                    </a:solidFill>
                    <a:latin typeface="微软雅黑" panose="020B0503020204020204" pitchFamily="34" charset="-122"/>
                    <a:ea typeface="微软雅黑" panose="020B0503020204020204" pitchFamily="34" charset="-122"/>
                  </a:rPr>
                  <a:t>年，一批中国卖家入驻</a:t>
                </a:r>
                <a:r>
                  <a:rPr lang="en-US" altLang="zh-CN" sz="2610" dirty="0" err="1">
                    <a:solidFill>
                      <a:schemeClr val="bg1"/>
                    </a:solidFill>
                    <a:latin typeface="微软雅黑" panose="020B0503020204020204" pitchFamily="34" charset="-122"/>
                    <a:ea typeface="微软雅黑" panose="020B0503020204020204" pitchFamily="34" charset="-122"/>
                  </a:rPr>
                  <a:t>ebay</a:t>
                </a:r>
                <a:r>
                  <a:rPr lang="zh-CN" altLang="en-US" sz="2610" dirty="0">
                    <a:solidFill>
                      <a:schemeClr val="bg1"/>
                    </a:solidFill>
                    <a:latin typeface="微软雅黑" panose="020B0503020204020204" pitchFamily="34" charset="-122"/>
                    <a:ea typeface="微软雅黑" panose="020B0503020204020204" pitchFamily="34" charset="-122"/>
                  </a:rPr>
                  <a:t>，以上海卖家为主；敦煌网实现在线订单</a:t>
                </a:r>
                <a:endParaRPr lang="en-US" altLang="zh-CN" sz="2610" dirty="0">
                  <a:solidFill>
                    <a:schemeClr val="bg1"/>
                  </a:solidFill>
                  <a:latin typeface="微软雅黑" panose="020B0503020204020204" pitchFamily="34" charset="-122"/>
                  <a:ea typeface="微软雅黑" panose="020B0503020204020204" pitchFamily="34" charset="-122"/>
                </a:endParaRPr>
              </a:p>
              <a:p>
                <a:pPr marL="406400" indent="-406400" algn="just">
                  <a:lnSpc>
                    <a:spcPct val="150000"/>
                  </a:lnSpc>
                  <a:buFont typeface="Arial" panose="020B0604020202020204" pitchFamily="34" charset="0"/>
                  <a:buChar char="•"/>
                  <a:defRPr/>
                </a:pPr>
                <a:r>
                  <a:rPr lang="en-US" altLang="zh-CN" sz="2610" dirty="0">
                    <a:solidFill>
                      <a:schemeClr val="bg1"/>
                    </a:solidFill>
                    <a:latin typeface="微软雅黑" panose="020B0503020204020204" pitchFamily="34" charset="-122"/>
                    <a:ea typeface="微软雅黑" panose="020B0503020204020204" pitchFamily="34" charset="-122"/>
                  </a:rPr>
                  <a:t>2008</a:t>
                </a:r>
                <a:r>
                  <a:rPr lang="zh-CN" altLang="en-US" sz="2610" dirty="0">
                    <a:solidFill>
                      <a:schemeClr val="bg1"/>
                    </a:solidFill>
                    <a:latin typeface="微软雅黑" panose="020B0503020204020204" pitchFamily="34" charset="-122"/>
                    <a:ea typeface="微软雅黑" panose="020B0503020204020204" pitchFamily="34" charset="-122"/>
                  </a:rPr>
                  <a:t>年，以深圳华强北</a:t>
                </a:r>
                <a:r>
                  <a:rPr lang="en-US" altLang="zh-CN" sz="2610" dirty="0">
                    <a:solidFill>
                      <a:schemeClr val="bg1"/>
                    </a:solidFill>
                    <a:latin typeface="微软雅黑" panose="020B0503020204020204" pitchFamily="34" charset="-122"/>
                    <a:ea typeface="微软雅黑" panose="020B0503020204020204" pitchFamily="34" charset="-122"/>
                  </a:rPr>
                  <a:t>3</a:t>
                </a:r>
                <a:r>
                  <a:rPr lang="en-GB" altLang="zh-CN" sz="2610" dirty="0">
                    <a:solidFill>
                      <a:schemeClr val="bg1"/>
                    </a:solidFill>
                    <a:latin typeface="微软雅黑" panose="020B0503020204020204" pitchFamily="34" charset="-122"/>
                    <a:ea typeface="微软雅黑" panose="020B0503020204020204" pitchFamily="34" charset="-122"/>
                  </a:rPr>
                  <a:t>C</a:t>
                </a:r>
                <a:r>
                  <a:rPr lang="zh-CN" altLang="en-US" sz="2610" dirty="0">
                    <a:solidFill>
                      <a:schemeClr val="bg1"/>
                    </a:solidFill>
                    <a:latin typeface="微软雅黑" panose="020B0503020204020204" pitchFamily="34" charset="-122"/>
                    <a:ea typeface="微软雅黑" panose="020B0503020204020204" pitchFamily="34" charset="-122"/>
                  </a:rPr>
                  <a:t>电子和数码产品为代表的卖家，大量进入</a:t>
                </a:r>
                <a:r>
                  <a:rPr lang="en-GB" altLang="zh-CN" sz="2610" dirty="0" err="1">
                    <a:solidFill>
                      <a:schemeClr val="bg1"/>
                    </a:solidFill>
                    <a:latin typeface="微软雅黑" panose="020B0503020204020204" pitchFamily="34" charset="-122"/>
                    <a:ea typeface="微软雅黑" panose="020B0503020204020204" pitchFamily="34" charset="-122"/>
                  </a:rPr>
                  <a:t>ebay</a:t>
                </a:r>
                <a:r>
                  <a:rPr lang="zh-CN" altLang="en-US" sz="2610" dirty="0">
                    <a:solidFill>
                      <a:schemeClr val="bg1"/>
                    </a:solidFill>
                    <a:latin typeface="微软雅黑" panose="020B0503020204020204" pitchFamily="34" charset="-122"/>
                    <a:ea typeface="微软雅黑" panose="020B0503020204020204" pitchFamily="34" charset="-122"/>
                  </a:rPr>
                  <a:t>开店，</a:t>
                </a:r>
                <a:r>
                  <a:rPr lang="en-US" altLang="zh-CN" sz="2610" dirty="0">
                    <a:solidFill>
                      <a:schemeClr val="bg1"/>
                    </a:solidFill>
                    <a:latin typeface="微软雅黑" panose="020B0503020204020204" pitchFamily="34" charset="-122"/>
                    <a:ea typeface="微软雅黑" panose="020B0503020204020204" pitchFamily="34" charset="-122"/>
                  </a:rPr>
                  <a:t>2012</a:t>
                </a:r>
                <a:r>
                  <a:rPr lang="zh-CN" altLang="en-US" sz="2610" dirty="0">
                    <a:solidFill>
                      <a:schemeClr val="bg1"/>
                    </a:solidFill>
                    <a:latin typeface="微软雅黑" panose="020B0503020204020204" pitchFamily="34" charset="-122"/>
                    <a:ea typeface="微软雅黑" panose="020B0503020204020204" pitchFamily="34" charset="-122"/>
                  </a:rPr>
                  <a:t>年到达高峰</a:t>
                </a:r>
                <a:endParaRPr lang="en-US" altLang="zh-CN" sz="2610" dirty="0">
                  <a:solidFill>
                    <a:schemeClr val="bg1"/>
                  </a:solidFill>
                  <a:latin typeface="微软雅黑" panose="020B0503020204020204" pitchFamily="34" charset="-122"/>
                  <a:ea typeface="微软雅黑" panose="020B0503020204020204" pitchFamily="34" charset="-122"/>
                </a:endParaRPr>
              </a:p>
              <a:p>
                <a:pPr marL="406400" indent="-406400" algn="just">
                  <a:lnSpc>
                    <a:spcPct val="150000"/>
                  </a:lnSpc>
                  <a:buFont typeface="Arial" panose="020B0604020202020204" pitchFamily="34" charset="0"/>
                  <a:buChar char="•"/>
                  <a:defRPr/>
                </a:pPr>
                <a:r>
                  <a:rPr lang="en-US" altLang="zh-CN" sz="2610" dirty="0">
                    <a:solidFill>
                      <a:schemeClr val="bg1"/>
                    </a:solidFill>
                    <a:latin typeface="微软雅黑" panose="020B0503020204020204" pitchFamily="34" charset="-122"/>
                    <a:ea typeface="微软雅黑" panose="020B0503020204020204" pitchFamily="34" charset="-122"/>
                  </a:rPr>
                  <a:t>2012</a:t>
                </a:r>
                <a:r>
                  <a:rPr lang="zh-CN" altLang="en-US" sz="2610" dirty="0">
                    <a:solidFill>
                      <a:schemeClr val="bg1"/>
                    </a:solidFill>
                    <a:latin typeface="微软雅黑" panose="020B0503020204020204" pitchFamily="34" charset="-122"/>
                    <a:ea typeface="微软雅黑" panose="020B0503020204020204" pitchFamily="34" charset="-122"/>
                  </a:rPr>
                  <a:t>年，亚马逊全球开店项目启动；</a:t>
                </a:r>
                <a:endParaRPr lang="en-US" altLang="zh-CN" sz="2610" dirty="0">
                  <a:solidFill>
                    <a:schemeClr val="bg1"/>
                  </a:solidFill>
                  <a:latin typeface="微软雅黑" panose="020B0503020204020204" pitchFamily="34" charset="-122"/>
                  <a:ea typeface="微软雅黑" panose="020B0503020204020204" pitchFamily="34" charset="-122"/>
                </a:endParaRPr>
              </a:p>
              <a:p>
                <a:pPr marL="406400" indent="-406400" algn="just">
                  <a:lnSpc>
                    <a:spcPct val="150000"/>
                  </a:lnSpc>
                  <a:buFont typeface="Arial" panose="020B0604020202020204" pitchFamily="34" charset="0"/>
                  <a:buChar char="•"/>
                  <a:defRPr/>
                </a:pPr>
                <a:r>
                  <a:rPr lang="en-US" altLang="zh-CN" sz="2610" dirty="0">
                    <a:solidFill>
                      <a:schemeClr val="bg1"/>
                    </a:solidFill>
                    <a:latin typeface="微软雅黑" panose="020B0503020204020204" pitchFamily="34" charset="-122"/>
                    <a:ea typeface="微软雅黑" panose="020B0503020204020204" pitchFamily="34" charset="-122"/>
                  </a:rPr>
                  <a:t>2015</a:t>
                </a:r>
                <a:r>
                  <a:rPr lang="zh-CN" altLang="en-US" sz="2610" dirty="0">
                    <a:solidFill>
                      <a:schemeClr val="bg1"/>
                    </a:solidFill>
                    <a:latin typeface="微软雅黑" panose="020B0503020204020204" pitchFamily="34" charset="-122"/>
                    <a:ea typeface="微软雅黑" panose="020B0503020204020204" pitchFamily="34" charset="-122"/>
                  </a:rPr>
                  <a:t>年，亚马逊平台中国卖家数量上涨</a:t>
                </a:r>
                <a:r>
                  <a:rPr lang="en-US" altLang="zh-CN" sz="2610" dirty="0">
                    <a:solidFill>
                      <a:schemeClr val="bg1"/>
                    </a:solidFill>
                    <a:latin typeface="微软雅黑" panose="020B0503020204020204" pitchFamily="34" charset="-122"/>
                    <a:ea typeface="微软雅黑" panose="020B0503020204020204" pitchFamily="34" charset="-122"/>
                  </a:rPr>
                  <a:t>13</a:t>
                </a:r>
                <a:r>
                  <a:rPr lang="zh-CN" altLang="en-US" sz="2610" dirty="0">
                    <a:solidFill>
                      <a:schemeClr val="bg1"/>
                    </a:solidFill>
                    <a:latin typeface="微软雅黑" panose="020B0503020204020204" pitchFamily="34" charset="-122"/>
                    <a:ea typeface="微软雅黑" panose="020B0503020204020204" pitchFamily="34" charset="-122"/>
                  </a:rPr>
                  <a:t>倍，标志着我国跨境电商零售出海正式启航。</a:t>
                </a:r>
                <a:endParaRPr lang="en-US" altLang="zh-CN" sz="2610" dirty="0">
                  <a:solidFill>
                    <a:schemeClr val="bg1"/>
                  </a:solidFill>
                  <a:latin typeface="微软雅黑" panose="020B0503020204020204" pitchFamily="34" charset="-122"/>
                  <a:ea typeface="微软雅黑" panose="020B0503020204020204" pitchFamily="34" charset="-122"/>
                </a:endParaRPr>
              </a:p>
            </p:txBody>
          </p:sp>
        </p:grpSp>
        <p:grpSp>
          <p:nvGrpSpPr>
            <p:cNvPr id="6" name="iṡḷîďè"/>
            <p:cNvGrpSpPr/>
            <p:nvPr/>
          </p:nvGrpSpPr>
          <p:grpSpPr>
            <a:xfrm>
              <a:off x="4531178" y="1376719"/>
              <a:ext cx="3116943" cy="2426153"/>
              <a:chOff x="660400" y="2102433"/>
              <a:chExt cx="2489200" cy="2426153"/>
            </a:xfrm>
          </p:grpSpPr>
          <p:sp>
            <p:nvSpPr>
              <p:cNvPr id="12" name="ïṡḷïḑe"/>
              <p:cNvSpPr/>
              <p:nvPr/>
            </p:nvSpPr>
            <p:spPr>
              <a:xfrm>
                <a:off x="660400" y="2102433"/>
                <a:ext cx="2489199" cy="444788"/>
              </a:xfrm>
              <a:prstGeom prst="chevron">
                <a:avLst>
                  <a:gd name="adj" fmla="val 40210"/>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768" tIns="108384" rIns="216768" bIns="108384" rtlCol="0" anchor="ctr" anchorCtr="0">
                <a:noAutofit/>
              </a:bodyPr>
              <a:lstStyle/>
              <a:p>
                <a:pPr algn="ctr"/>
                <a:r>
                  <a:rPr kumimoji="1" lang="zh-CN" altLang="en-US" sz="3320" b="1" dirty="0">
                    <a:solidFill>
                      <a:schemeClr val="bg1"/>
                    </a:solidFill>
                    <a:latin typeface="微软雅黑" panose="020B0503020204020204" pitchFamily="34" charset="-122"/>
                    <a:ea typeface="微软雅黑" panose="020B0503020204020204" pitchFamily="34" charset="-122"/>
                  </a:rPr>
                  <a:t>精品出海</a:t>
                </a:r>
                <a:endParaRPr kumimoji="1" lang="en-US" altLang="zh-CN" sz="3320" b="1" dirty="0">
                  <a:solidFill>
                    <a:schemeClr val="bg1"/>
                  </a:solidFill>
                  <a:latin typeface="微软雅黑" panose="020B0503020204020204" pitchFamily="34" charset="-122"/>
                  <a:ea typeface="微软雅黑" panose="020B0503020204020204" pitchFamily="34" charset="-122"/>
                </a:endParaRPr>
              </a:p>
            </p:txBody>
          </p:sp>
          <p:sp>
            <p:nvSpPr>
              <p:cNvPr id="13" name="íṥľíḑè"/>
              <p:cNvSpPr/>
              <p:nvPr/>
            </p:nvSpPr>
            <p:spPr>
              <a:xfrm>
                <a:off x="660401" y="2688490"/>
                <a:ext cx="2489199" cy="1840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768" tIns="108384" rIns="216768" bIns="108384" rtlCol="0" anchor="t" anchorCtr="0">
                <a:spAutoFit/>
              </a:bodyPr>
              <a:lstStyle/>
              <a:p>
                <a:pPr marL="406400" indent="-406400" algn="just">
                  <a:lnSpc>
                    <a:spcPct val="150000"/>
                  </a:lnSpc>
                  <a:buFont typeface="Arial" panose="020B0604020202020204" pitchFamily="34" charset="0"/>
                  <a:buChar char="•"/>
                  <a:defRPr/>
                </a:pPr>
                <a:r>
                  <a:rPr lang="en-US" altLang="zh-CN" sz="2610" dirty="0">
                    <a:solidFill>
                      <a:schemeClr val="bg1"/>
                    </a:solidFill>
                    <a:latin typeface="微软雅黑" panose="020B0503020204020204" pitchFamily="34" charset="-122"/>
                    <a:ea typeface="微软雅黑" panose="020B0503020204020204" pitchFamily="34" charset="-122"/>
                  </a:rPr>
                  <a:t>2020</a:t>
                </a:r>
                <a:r>
                  <a:rPr lang="zh-CN" altLang="en-US" sz="2610" dirty="0">
                    <a:solidFill>
                      <a:schemeClr val="bg1"/>
                    </a:solidFill>
                    <a:latin typeface="微软雅黑" panose="020B0503020204020204" pitchFamily="34" charset="-122"/>
                    <a:ea typeface="微软雅黑" panose="020B0503020204020204" pitchFamily="34" charset="-122"/>
                  </a:rPr>
                  <a:t>年，谷歌公司旗下站</a:t>
                </a:r>
                <a:r>
                  <a:rPr lang="en-GB" altLang="zh-CN" sz="2610" dirty="0">
                    <a:solidFill>
                      <a:schemeClr val="bg1"/>
                    </a:solidFill>
                    <a:latin typeface="微软雅黑" panose="020B0503020204020204" pitchFamily="34" charset="-122"/>
                    <a:ea typeface="微软雅黑" panose="020B0503020204020204" pitchFamily="34" charset="-122"/>
                  </a:rPr>
                  <a:t>YouTube</a:t>
                </a:r>
                <a:r>
                  <a:rPr lang="zh-CN" altLang="en-US" sz="2610" dirty="0">
                    <a:solidFill>
                      <a:schemeClr val="bg1"/>
                    </a:solidFill>
                    <a:latin typeface="微软雅黑" panose="020B0503020204020204" pitchFamily="34" charset="-122"/>
                    <a:ea typeface="微软雅黑" panose="020B0503020204020204" pitchFamily="34" charset="-122"/>
                  </a:rPr>
                  <a:t>宣布已经关闭大量</a:t>
                </a:r>
                <a:r>
                  <a:rPr lang="en-GB" altLang="zh-CN" sz="2610" dirty="0">
                    <a:solidFill>
                      <a:schemeClr val="bg1"/>
                    </a:solidFill>
                    <a:latin typeface="微软雅黑" panose="020B0503020204020204" pitchFamily="34" charset="-122"/>
                    <a:ea typeface="微软雅黑" panose="020B0503020204020204" pitchFamily="34" charset="-122"/>
                  </a:rPr>
                  <a:t>ID</a:t>
                </a:r>
                <a:r>
                  <a:rPr lang="zh-CN" altLang="en-US" sz="2610" dirty="0">
                    <a:solidFill>
                      <a:schemeClr val="bg1"/>
                    </a:solidFill>
                    <a:latin typeface="微软雅黑" panose="020B0503020204020204" pitchFamily="34" charset="-122"/>
                    <a:ea typeface="微软雅黑" panose="020B0503020204020204" pitchFamily="34" charset="-122"/>
                  </a:rPr>
                  <a:t>来自中国的账号</a:t>
                </a:r>
                <a:endParaRPr lang="en-US" altLang="zh-CN" sz="2610" dirty="0">
                  <a:solidFill>
                    <a:schemeClr val="bg1"/>
                  </a:solidFill>
                  <a:latin typeface="微软雅黑" panose="020B0503020204020204" pitchFamily="34" charset="-122"/>
                  <a:ea typeface="微软雅黑" panose="020B0503020204020204" pitchFamily="34" charset="-122"/>
                </a:endParaRPr>
              </a:p>
              <a:p>
                <a:pPr marL="406400" indent="-406400" algn="just">
                  <a:lnSpc>
                    <a:spcPct val="150000"/>
                  </a:lnSpc>
                  <a:buFont typeface="Arial" panose="020B0604020202020204" pitchFamily="34" charset="0"/>
                  <a:buChar char="•"/>
                  <a:defRPr/>
                </a:pPr>
                <a:r>
                  <a:rPr lang="en-US" altLang="zh-CN" sz="2610" dirty="0">
                    <a:solidFill>
                      <a:schemeClr val="bg1"/>
                    </a:solidFill>
                    <a:latin typeface="微软雅黑" panose="020B0503020204020204" pitchFamily="34" charset="-122"/>
                    <a:ea typeface="微软雅黑" panose="020B0503020204020204" pitchFamily="34" charset="-122"/>
                  </a:rPr>
                  <a:t>2021</a:t>
                </a:r>
                <a:r>
                  <a:rPr lang="zh-CN" altLang="en-US" sz="2610" dirty="0">
                    <a:solidFill>
                      <a:schemeClr val="bg1"/>
                    </a:solidFill>
                    <a:latin typeface="微软雅黑" panose="020B0503020204020204" pitchFamily="34" charset="-122"/>
                    <a:ea typeface="微软雅黑" panose="020B0503020204020204" pitchFamily="34" charset="-122"/>
                  </a:rPr>
                  <a:t>年，亚马逊史无前例大规模“封店潮”，大批中国卖家受到重创，对整个行业带来深远影响；</a:t>
                </a:r>
                <a:endParaRPr lang="en-US" altLang="zh-CN" sz="2610" dirty="0">
                  <a:solidFill>
                    <a:schemeClr val="bg1"/>
                  </a:solidFill>
                  <a:latin typeface="微软雅黑" panose="020B0503020204020204" pitchFamily="34" charset="-122"/>
                  <a:ea typeface="微软雅黑" panose="020B0503020204020204" pitchFamily="34" charset="-122"/>
                </a:endParaRPr>
              </a:p>
              <a:p>
                <a:pPr marL="406400" indent="-406400" algn="just">
                  <a:lnSpc>
                    <a:spcPct val="150000"/>
                  </a:lnSpc>
                  <a:buFont typeface="Arial" panose="020B0604020202020204" pitchFamily="34" charset="0"/>
                  <a:buChar char="•"/>
                  <a:defRPr/>
                </a:pPr>
                <a:r>
                  <a:rPr lang="zh-CN" altLang="en-US" sz="2610" dirty="0">
                    <a:solidFill>
                      <a:schemeClr val="bg1"/>
                    </a:solidFill>
                    <a:latin typeface="微软雅黑" panose="020B0503020204020204" pitchFamily="34" charset="-122"/>
                    <a:ea typeface="微软雅黑" panose="020B0503020204020204" pitchFamily="34" charset="-122"/>
                  </a:rPr>
                  <a:t>铺货、站群模式走向终结，“精品战略”成为普遍共识。</a:t>
                </a:r>
                <a:endParaRPr lang="en-US" altLang="zh-CN" sz="2610" dirty="0">
                  <a:solidFill>
                    <a:schemeClr val="bg1"/>
                  </a:solidFill>
                  <a:latin typeface="微软雅黑" panose="020B0503020204020204" pitchFamily="34" charset="-122"/>
                  <a:ea typeface="微软雅黑" panose="020B0503020204020204" pitchFamily="34" charset="-122"/>
                </a:endParaRPr>
              </a:p>
            </p:txBody>
          </p:sp>
        </p:grpSp>
        <p:grpSp>
          <p:nvGrpSpPr>
            <p:cNvPr id="7" name="iṣľiḋè"/>
            <p:cNvGrpSpPr/>
            <p:nvPr/>
          </p:nvGrpSpPr>
          <p:grpSpPr>
            <a:xfrm>
              <a:off x="8351158" y="1376719"/>
              <a:ext cx="3116943" cy="2680107"/>
              <a:chOff x="660400" y="2102433"/>
              <a:chExt cx="2489200" cy="2680107"/>
            </a:xfrm>
          </p:grpSpPr>
          <p:sp>
            <p:nvSpPr>
              <p:cNvPr id="10" name="íŝḻiḓê"/>
              <p:cNvSpPr/>
              <p:nvPr/>
            </p:nvSpPr>
            <p:spPr>
              <a:xfrm>
                <a:off x="660400" y="2102433"/>
                <a:ext cx="2489199" cy="444788"/>
              </a:xfrm>
              <a:prstGeom prst="chevron">
                <a:avLst>
                  <a:gd name="adj" fmla="val 4021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768" tIns="108384" rIns="216768" bIns="108384" rtlCol="0" anchor="ctr" anchorCtr="0">
                <a:noAutofit/>
              </a:bodyPr>
              <a:lstStyle/>
              <a:p>
                <a:pPr algn="ctr"/>
                <a:r>
                  <a:rPr kumimoji="1" lang="zh-CN" altLang="en-US" sz="3320" b="1" dirty="0">
                    <a:solidFill>
                      <a:schemeClr val="bg1"/>
                    </a:solidFill>
                    <a:latin typeface="微软雅黑" panose="020B0503020204020204" pitchFamily="34" charset="-122"/>
                    <a:ea typeface="微软雅黑" panose="020B0503020204020204" pitchFamily="34" charset="-122"/>
                  </a:rPr>
                  <a:t>品牌出海</a:t>
                </a:r>
                <a:r>
                  <a:rPr kumimoji="1" lang="en-US" altLang="zh-CN" sz="3320" b="1" dirty="0">
                    <a:solidFill>
                      <a:schemeClr val="bg1"/>
                    </a:solidFill>
                    <a:latin typeface="微软雅黑" panose="020B0503020204020204" pitchFamily="34" charset="-122"/>
                    <a:ea typeface="微软雅黑" panose="020B0503020204020204" pitchFamily="34" charset="-122"/>
                  </a:rPr>
                  <a:t>/</a:t>
                </a:r>
                <a:r>
                  <a:rPr kumimoji="1" lang="zh-CN" altLang="en-US" sz="3320" b="1" dirty="0">
                    <a:solidFill>
                      <a:schemeClr val="bg1"/>
                    </a:solidFill>
                    <a:latin typeface="微软雅黑" panose="020B0503020204020204" pitchFamily="34" charset="-122"/>
                    <a:ea typeface="微软雅黑" panose="020B0503020204020204" pitchFamily="34" charset="-122"/>
                  </a:rPr>
                  <a:t>规模出海</a:t>
                </a:r>
                <a:endParaRPr kumimoji="1" lang="en-US" altLang="zh-CN" sz="3320" b="1" dirty="0">
                  <a:solidFill>
                    <a:schemeClr val="bg1"/>
                  </a:solidFill>
                  <a:latin typeface="微软雅黑" panose="020B0503020204020204" pitchFamily="34" charset="-122"/>
                  <a:ea typeface="微软雅黑" panose="020B0503020204020204" pitchFamily="34" charset="-122"/>
                </a:endParaRPr>
              </a:p>
            </p:txBody>
          </p:sp>
          <p:sp>
            <p:nvSpPr>
              <p:cNvPr id="11" name="iṥḷíḑé"/>
              <p:cNvSpPr/>
              <p:nvPr/>
            </p:nvSpPr>
            <p:spPr>
              <a:xfrm>
                <a:off x="660401" y="2688490"/>
                <a:ext cx="2489199" cy="2094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768" tIns="108384" rIns="216768" bIns="108384" rtlCol="0" anchor="t" anchorCtr="0">
                <a:spAutoFit/>
              </a:bodyPr>
              <a:lstStyle/>
              <a:p>
                <a:pPr marL="406400" indent="-406400" algn="just">
                  <a:lnSpc>
                    <a:spcPct val="150000"/>
                  </a:lnSpc>
                  <a:buFont typeface="Arial" panose="020B0604020202020204" pitchFamily="34" charset="0"/>
                  <a:buChar char="•"/>
                  <a:defRPr/>
                </a:pPr>
                <a:r>
                  <a:rPr lang="zh-CN" altLang="en-US" sz="2610" dirty="0">
                    <a:solidFill>
                      <a:schemeClr val="bg1"/>
                    </a:solidFill>
                    <a:latin typeface="微软雅黑" panose="020B0503020204020204" pitchFamily="34" charset="-122"/>
                    <a:ea typeface="微软雅黑" panose="020B0503020204020204" pitchFamily="34" charset="-122"/>
                  </a:rPr>
                  <a:t>经历了</a:t>
                </a:r>
                <a:r>
                  <a:rPr lang="en-US" altLang="zh-CN" sz="2610" dirty="0">
                    <a:solidFill>
                      <a:schemeClr val="bg1"/>
                    </a:solidFill>
                    <a:latin typeface="微软雅黑" panose="020B0503020204020204" pitchFamily="34" charset="-122"/>
                    <a:ea typeface="微软雅黑" panose="020B0503020204020204" pitchFamily="34" charset="-122"/>
                  </a:rPr>
                  <a:t>2021</a:t>
                </a:r>
                <a:r>
                  <a:rPr lang="zh-CN" altLang="en-US" sz="2610" dirty="0">
                    <a:solidFill>
                      <a:schemeClr val="bg1"/>
                    </a:solidFill>
                    <a:latin typeface="微软雅黑" panose="020B0503020204020204" pitchFamily="34" charset="-122"/>
                    <a:ea typeface="微软雅黑" panose="020B0503020204020204" pitchFamily="34" charset="-122"/>
                  </a:rPr>
                  <a:t>年的大洗牌，跨境行业集体反思；</a:t>
                </a:r>
                <a:endParaRPr lang="en-US" altLang="zh-CN" sz="2610" dirty="0">
                  <a:solidFill>
                    <a:schemeClr val="bg1"/>
                  </a:solidFill>
                  <a:latin typeface="微软雅黑" panose="020B0503020204020204" pitchFamily="34" charset="-122"/>
                  <a:ea typeface="微软雅黑" panose="020B0503020204020204" pitchFamily="34" charset="-122"/>
                </a:endParaRPr>
              </a:p>
              <a:p>
                <a:pPr marL="406400" indent="-406400" algn="just">
                  <a:lnSpc>
                    <a:spcPct val="150000"/>
                  </a:lnSpc>
                  <a:buFont typeface="Arial" panose="020B0604020202020204" pitchFamily="34" charset="0"/>
                  <a:buChar char="•"/>
                  <a:defRPr/>
                </a:pPr>
                <a:r>
                  <a:rPr lang="zh-CN" altLang="en-US" sz="2610" dirty="0">
                    <a:solidFill>
                      <a:schemeClr val="bg1"/>
                    </a:solidFill>
                    <a:latin typeface="微软雅黑" panose="020B0503020204020204" pitchFamily="34" charset="-122"/>
                    <a:ea typeface="微软雅黑" panose="020B0503020204020204" pitchFamily="34" charset="-122"/>
                  </a:rPr>
                  <a:t>政策红利接连释放，中国供应链能力大幅提升，出海服务生态化集结；</a:t>
                </a:r>
                <a:endParaRPr lang="en-US" altLang="zh-CN" sz="2610" dirty="0">
                  <a:solidFill>
                    <a:schemeClr val="bg1"/>
                  </a:solidFill>
                  <a:latin typeface="微软雅黑" panose="020B0503020204020204" pitchFamily="34" charset="-122"/>
                  <a:ea typeface="微软雅黑" panose="020B0503020204020204" pitchFamily="34" charset="-122"/>
                </a:endParaRPr>
              </a:p>
              <a:p>
                <a:pPr marL="406400" indent="-406400" algn="just">
                  <a:lnSpc>
                    <a:spcPct val="150000"/>
                  </a:lnSpc>
                  <a:buFont typeface="Arial" panose="020B0604020202020204" pitchFamily="34" charset="0"/>
                  <a:buChar char="•"/>
                  <a:defRPr/>
                </a:pPr>
                <a:r>
                  <a:rPr lang="zh-CN" altLang="en-US" sz="2610" dirty="0">
                    <a:solidFill>
                      <a:schemeClr val="bg1"/>
                    </a:solidFill>
                    <a:latin typeface="微软雅黑" panose="020B0503020204020204" pitchFamily="34" charset="-122"/>
                    <a:ea typeface="微软雅黑" panose="020B0503020204020204" pitchFamily="34" charset="-122"/>
                  </a:rPr>
                  <a:t>品牌出海正式拉开帷幕，</a:t>
                </a:r>
                <a:r>
                  <a:rPr lang="en-US" altLang="zh-CN" sz="2610" dirty="0">
                    <a:solidFill>
                      <a:schemeClr val="bg1"/>
                    </a:solidFill>
                    <a:latin typeface="微软雅黑" panose="020B0503020204020204" pitchFamily="34" charset="-122"/>
                    <a:ea typeface="微软雅黑" panose="020B0503020204020204" pitchFamily="34" charset="-122"/>
                  </a:rPr>
                  <a:t>DTC</a:t>
                </a:r>
                <a:r>
                  <a:rPr lang="zh-CN" altLang="en-US" sz="2610" dirty="0">
                    <a:solidFill>
                      <a:schemeClr val="bg1"/>
                    </a:solidFill>
                    <a:latin typeface="微软雅黑" panose="020B0503020204020204" pitchFamily="34" charset="-122"/>
                    <a:ea typeface="微软雅黑" panose="020B0503020204020204" pitchFamily="34" charset="-122"/>
                  </a:rPr>
                  <a:t>品牌成为行业最热风口。</a:t>
                </a:r>
                <a:endParaRPr lang="en-US" altLang="zh-CN" sz="2610" dirty="0">
                  <a:solidFill>
                    <a:schemeClr val="bg1"/>
                  </a:solidFill>
                  <a:latin typeface="微软雅黑" panose="020B0503020204020204" pitchFamily="34" charset="-122"/>
                  <a:ea typeface="微软雅黑" panose="020B0503020204020204" pitchFamily="34" charset="-122"/>
                </a:endParaRPr>
              </a:p>
              <a:p>
                <a:pPr marL="406400" indent="-406400" algn="just">
                  <a:lnSpc>
                    <a:spcPct val="150000"/>
                  </a:lnSpc>
                  <a:buFont typeface="Arial" panose="020B0604020202020204" pitchFamily="34" charset="0"/>
                  <a:buChar char="•"/>
                  <a:defRPr/>
                </a:pPr>
                <a:r>
                  <a:rPr lang="en-US" altLang="zh-CN" sz="2610" dirty="0">
                    <a:solidFill>
                      <a:schemeClr val="bg1"/>
                    </a:solidFill>
                    <a:latin typeface="微软雅黑" panose="020B0503020204020204" pitchFamily="34" charset="-122"/>
                    <a:ea typeface="微软雅黑" panose="020B0503020204020204" pitchFamily="34" charset="-122"/>
                  </a:rPr>
                  <a:t>2023,</a:t>
                </a:r>
                <a:r>
                  <a:rPr lang="zh-CN" altLang="en-US" sz="2610" dirty="0">
                    <a:solidFill>
                      <a:schemeClr val="bg1"/>
                    </a:solidFill>
                    <a:latin typeface="微软雅黑" panose="020B0503020204020204" pitchFamily="34" charset="-122"/>
                    <a:ea typeface="微软雅黑" panose="020B0503020204020204" pitchFamily="34" charset="-122"/>
                  </a:rPr>
                  <a:t>全托管模式（</a:t>
                </a:r>
                <a:r>
                  <a:rPr lang="en-US" altLang="zh-CN" sz="2610" dirty="0">
                    <a:solidFill>
                      <a:schemeClr val="bg1"/>
                    </a:solidFill>
                    <a:latin typeface="微软雅黑" panose="020B0503020204020204" pitchFamily="34" charset="-122"/>
                    <a:ea typeface="微软雅黑" panose="020B0503020204020204" pitchFamily="34" charset="-122"/>
                  </a:rPr>
                  <a:t>TEMU</a:t>
                </a:r>
                <a:r>
                  <a:rPr lang="zh-CN" altLang="en-US" sz="2610" dirty="0">
                    <a:solidFill>
                      <a:schemeClr val="bg1"/>
                    </a:solidFill>
                    <a:latin typeface="微软雅黑" panose="020B0503020204020204" pitchFamily="34" charset="-122"/>
                    <a:ea typeface="微软雅黑" panose="020B0503020204020204" pitchFamily="34" charset="-122"/>
                  </a:rPr>
                  <a:t>、</a:t>
                </a:r>
                <a:r>
                  <a:rPr lang="en-US" altLang="zh-CN" sz="2610" dirty="0">
                    <a:solidFill>
                      <a:schemeClr val="bg1"/>
                    </a:solidFill>
                    <a:latin typeface="微软雅黑" panose="020B0503020204020204" pitchFamily="34" charset="-122"/>
                    <a:ea typeface="微软雅黑" panose="020B0503020204020204" pitchFamily="34" charset="-122"/>
                  </a:rPr>
                  <a:t>TIKTOK SHOP,</a:t>
                </a:r>
                <a:r>
                  <a:rPr lang="zh-CN" altLang="en-US" sz="2610" dirty="0">
                    <a:solidFill>
                      <a:schemeClr val="bg1"/>
                    </a:solidFill>
                    <a:latin typeface="微软雅黑" panose="020B0503020204020204" pitchFamily="34" charset="-122"/>
                    <a:ea typeface="微软雅黑" panose="020B0503020204020204" pitchFamily="34" charset="-122"/>
                  </a:rPr>
                  <a:t>平台统一运营，负责全链路物流，进出口清关和履约，而商家仅需提报商品和供货）</a:t>
                </a:r>
                <a:endParaRPr lang="en-US" altLang="zh-CN" sz="2610" dirty="0">
                  <a:solidFill>
                    <a:schemeClr val="bg1"/>
                  </a:solidFill>
                  <a:latin typeface="微软雅黑" panose="020B0503020204020204" pitchFamily="34" charset="-122"/>
                  <a:ea typeface="微软雅黑" panose="020B0503020204020204" pitchFamily="34" charset="-122"/>
                </a:endParaRPr>
              </a:p>
            </p:txBody>
          </p:sp>
        </p:grpSp>
      </p:grpSp>
      <p:grpSp>
        <p:nvGrpSpPr>
          <p:cNvPr id="20" name="组合 19"/>
          <p:cNvGrpSpPr/>
          <p:nvPr/>
        </p:nvGrpSpPr>
        <p:grpSpPr>
          <a:xfrm>
            <a:off x="4132926" y="9980536"/>
            <a:ext cx="3659150" cy="4077860"/>
            <a:chOff x="982077" y="4059515"/>
            <a:chExt cx="1543553" cy="1720179"/>
          </a:xfrm>
        </p:grpSpPr>
        <p:cxnSp>
          <p:nvCxnSpPr>
            <p:cNvPr id="29" name="直接连接符 11"/>
            <p:cNvCxnSpPr/>
            <p:nvPr/>
          </p:nvCxnSpPr>
          <p:spPr>
            <a:xfrm flipV="1">
              <a:off x="2271736" y="4077730"/>
              <a:ext cx="0" cy="1701964"/>
            </a:xfrm>
            <a:prstGeom prst="line">
              <a:avLst/>
            </a:prstGeom>
            <a:ln w="22225" cap="rnd">
              <a:solidFill>
                <a:schemeClr val="bg2">
                  <a:lumMod val="75000"/>
                </a:schemeClr>
              </a:solidFill>
              <a:round/>
              <a:tailEnd type="oval"/>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982077" y="4059515"/>
              <a:ext cx="1543553" cy="367794"/>
              <a:chOff x="1009890" y="4643964"/>
              <a:chExt cx="1543553" cy="367794"/>
            </a:xfrm>
          </p:grpSpPr>
          <p:sp>
            <p:nvSpPr>
              <p:cNvPr id="38" name="平行四边形 37"/>
              <p:cNvSpPr/>
              <p:nvPr/>
            </p:nvSpPr>
            <p:spPr>
              <a:xfrm>
                <a:off x="1064913" y="4643964"/>
                <a:ext cx="1198663" cy="367794"/>
              </a:xfrm>
              <a:prstGeom prst="parallelogram">
                <a:avLst>
                  <a:gd name="adj" fmla="val 5631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4265">
                  <a:solidFill>
                    <a:schemeClr val="bg1"/>
                  </a:solidFill>
                </a:endParaRPr>
              </a:p>
            </p:txBody>
          </p:sp>
          <p:sp>
            <p:nvSpPr>
              <p:cNvPr id="37" name="矩形 36"/>
              <p:cNvSpPr/>
              <p:nvPr/>
            </p:nvSpPr>
            <p:spPr>
              <a:xfrm>
                <a:off x="1009890" y="4667845"/>
                <a:ext cx="1543553" cy="254414"/>
              </a:xfrm>
              <a:prstGeom prst="rect">
                <a:avLst/>
              </a:prstGeom>
              <a:noFill/>
            </p:spPr>
            <p:txBody>
              <a:bodyPr wrap="square" rtlCol="0">
                <a:spAutoFit/>
              </a:bodyPr>
              <a:lstStyle/>
              <a:p>
                <a:r>
                  <a:rPr kumimoji="1" lang="zh-CN" altLang="en-US" sz="3320" b="1" dirty="0">
                    <a:solidFill>
                      <a:schemeClr val="bg1"/>
                    </a:solidFill>
                    <a:latin typeface="微软雅黑" panose="020B0503020204020204" pitchFamily="34" charset="-122"/>
                    <a:ea typeface="微软雅黑" panose="020B0503020204020204" pitchFamily="34" charset="-122"/>
                  </a:rPr>
                  <a:t>   </a:t>
                </a:r>
                <a:r>
                  <a:rPr kumimoji="1" lang="en-US" altLang="zh-CN" sz="3320" b="1" dirty="0">
                    <a:solidFill>
                      <a:schemeClr val="bg1"/>
                    </a:solidFill>
                    <a:latin typeface="微软雅黑" panose="020B0503020204020204" pitchFamily="34" charset="-122"/>
                    <a:ea typeface="微软雅黑" panose="020B0503020204020204" pitchFamily="34" charset="-122"/>
                  </a:rPr>
                  <a:t>2005</a:t>
                </a:r>
                <a:r>
                  <a:rPr kumimoji="1" lang="zh-CN" altLang="en-US" sz="3320" b="1" dirty="0">
                    <a:solidFill>
                      <a:schemeClr val="bg1"/>
                    </a:solidFill>
                    <a:latin typeface="微软雅黑" panose="020B0503020204020204" pitchFamily="34" charset="-122"/>
                    <a:ea typeface="微软雅黑" panose="020B0503020204020204" pitchFamily="34" charset="-122"/>
                  </a:rPr>
                  <a:t>年起</a:t>
                </a:r>
              </a:p>
            </p:txBody>
          </p:sp>
        </p:grpSp>
      </p:grpSp>
      <p:grpSp>
        <p:nvGrpSpPr>
          <p:cNvPr id="21" name="组合 20"/>
          <p:cNvGrpSpPr/>
          <p:nvPr/>
        </p:nvGrpSpPr>
        <p:grpSpPr>
          <a:xfrm>
            <a:off x="12359042" y="11236615"/>
            <a:ext cx="3659150" cy="4080033"/>
            <a:chOff x="4452131" y="4664677"/>
            <a:chExt cx="1543553" cy="1721096"/>
          </a:xfrm>
        </p:grpSpPr>
        <p:cxnSp>
          <p:nvCxnSpPr>
            <p:cNvPr id="30" name="直接连接符 11"/>
            <p:cNvCxnSpPr/>
            <p:nvPr/>
          </p:nvCxnSpPr>
          <p:spPr>
            <a:xfrm flipV="1">
              <a:off x="5734020" y="4677846"/>
              <a:ext cx="0" cy="1707927"/>
            </a:xfrm>
            <a:prstGeom prst="line">
              <a:avLst/>
            </a:prstGeom>
            <a:ln w="22225" cap="rnd">
              <a:solidFill>
                <a:schemeClr val="bg2">
                  <a:lumMod val="75000"/>
                </a:schemeClr>
              </a:solidFill>
              <a:round/>
              <a:tailEnd type="ova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4452131" y="4664677"/>
              <a:ext cx="1543553" cy="367794"/>
              <a:chOff x="1009890" y="4643964"/>
              <a:chExt cx="1543553" cy="367794"/>
            </a:xfrm>
          </p:grpSpPr>
          <p:sp>
            <p:nvSpPr>
              <p:cNvPr id="8" name="平行四边形 7"/>
              <p:cNvSpPr/>
              <p:nvPr/>
            </p:nvSpPr>
            <p:spPr>
              <a:xfrm>
                <a:off x="1064913" y="4643964"/>
                <a:ext cx="1198663" cy="367794"/>
              </a:xfrm>
              <a:prstGeom prst="parallelogram">
                <a:avLst>
                  <a:gd name="adj" fmla="val 5631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4265">
                  <a:solidFill>
                    <a:schemeClr val="bg1"/>
                  </a:solidFill>
                </a:endParaRPr>
              </a:p>
            </p:txBody>
          </p:sp>
          <p:sp>
            <p:nvSpPr>
              <p:cNvPr id="16" name="矩形 15"/>
              <p:cNvSpPr/>
              <p:nvPr/>
            </p:nvSpPr>
            <p:spPr>
              <a:xfrm>
                <a:off x="1009890" y="4667845"/>
                <a:ext cx="1543553" cy="254414"/>
              </a:xfrm>
              <a:prstGeom prst="rect">
                <a:avLst/>
              </a:prstGeom>
              <a:noFill/>
            </p:spPr>
            <p:txBody>
              <a:bodyPr wrap="square" rtlCol="0">
                <a:spAutoFit/>
              </a:bodyPr>
              <a:lstStyle/>
              <a:p>
                <a:r>
                  <a:rPr kumimoji="1" lang="zh-CN" altLang="en-US" sz="3320" b="1" dirty="0">
                    <a:solidFill>
                      <a:schemeClr val="bg1"/>
                    </a:solidFill>
                    <a:latin typeface="微软雅黑" panose="020B0503020204020204" pitchFamily="34" charset="-122"/>
                    <a:ea typeface="微软雅黑" panose="020B0503020204020204" pitchFamily="34" charset="-122"/>
                  </a:rPr>
                  <a:t>   </a:t>
                </a:r>
                <a:r>
                  <a:rPr kumimoji="1" lang="en-US" altLang="zh-CN" sz="3320" b="1" dirty="0">
                    <a:solidFill>
                      <a:schemeClr val="bg1"/>
                    </a:solidFill>
                    <a:latin typeface="微软雅黑" panose="020B0503020204020204" pitchFamily="34" charset="-122"/>
                    <a:ea typeface="微软雅黑" panose="020B0503020204020204" pitchFamily="34" charset="-122"/>
                  </a:rPr>
                  <a:t>2020</a:t>
                </a:r>
                <a:r>
                  <a:rPr kumimoji="1" lang="zh-CN" altLang="en-US" sz="3320" b="1" dirty="0">
                    <a:solidFill>
                      <a:schemeClr val="bg1"/>
                    </a:solidFill>
                    <a:latin typeface="微软雅黑" panose="020B0503020204020204" pitchFamily="34" charset="-122"/>
                    <a:ea typeface="微软雅黑" panose="020B0503020204020204" pitchFamily="34" charset="-122"/>
                  </a:rPr>
                  <a:t>年起</a:t>
                </a:r>
              </a:p>
            </p:txBody>
          </p:sp>
        </p:grpSp>
      </p:grpSp>
      <p:grpSp>
        <p:nvGrpSpPr>
          <p:cNvPr id="22" name="组合 21"/>
          <p:cNvGrpSpPr/>
          <p:nvPr/>
        </p:nvGrpSpPr>
        <p:grpSpPr>
          <a:xfrm>
            <a:off x="21885865" y="9909981"/>
            <a:ext cx="3659150" cy="2627226"/>
            <a:chOff x="8553246" y="4001630"/>
            <a:chExt cx="1543553" cy="1108253"/>
          </a:xfrm>
        </p:grpSpPr>
        <p:cxnSp>
          <p:nvCxnSpPr>
            <p:cNvPr id="33" name="直接连接符 11"/>
            <p:cNvCxnSpPr/>
            <p:nvPr/>
          </p:nvCxnSpPr>
          <p:spPr>
            <a:xfrm flipH="1" flipV="1">
              <a:off x="9825827" y="4012388"/>
              <a:ext cx="11347" cy="1097495"/>
            </a:xfrm>
            <a:prstGeom prst="line">
              <a:avLst/>
            </a:prstGeom>
            <a:ln w="22225" cap="rnd">
              <a:solidFill>
                <a:schemeClr val="bg2">
                  <a:lumMod val="75000"/>
                </a:schemeClr>
              </a:solidFill>
              <a:round/>
              <a:tailEnd type="ova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8553246" y="4001630"/>
              <a:ext cx="1543553" cy="367794"/>
              <a:chOff x="1009890" y="4643964"/>
              <a:chExt cx="1543553" cy="367794"/>
            </a:xfrm>
          </p:grpSpPr>
          <p:sp>
            <p:nvSpPr>
              <p:cNvPr id="18" name="平行四边形 17"/>
              <p:cNvSpPr/>
              <p:nvPr/>
            </p:nvSpPr>
            <p:spPr>
              <a:xfrm>
                <a:off x="1064913" y="4643964"/>
                <a:ext cx="1198663" cy="367794"/>
              </a:xfrm>
              <a:prstGeom prst="parallelogram">
                <a:avLst>
                  <a:gd name="adj" fmla="val 5631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4265">
                  <a:solidFill>
                    <a:schemeClr val="bg1"/>
                  </a:solidFill>
                </a:endParaRPr>
              </a:p>
            </p:txBody>
          </p:sp>
          <p:sp>
            <p:nvSpPr>
              <p:cNvPr id="19" name="矩形 18"/>
              <p:cNvSpPr/>
              <p:nvPr/>
            </p:nvSpPr>
            <p:spPr>
              <a:xfrm>
                <a:off x="1009890" y="4667845"/>
                <a:ext cx="1543553" cy="254414"/>
              </a:xfrm>
              <a:prstGeom prst="rect">
                <a:avLst/>
              </a:prstGeom>
              <a:noFill/>
            </p:spPr>
            <p:txBody>
              <a:bodyPr wrap="square" rtlCol="0">
                <a:spAutoFit/>
              </a:bodyPr>
              <a:lstStyle/>
              <a:p>
                <a:r>
                  <a:rPr kumimoji="1" lang="zh-CN" altLang="en-US" sz="3320" b="1" dirty="0">
                    <a:solidFill>
                      <a:schemeClr val="bg1"/>
                    </a:solidFill>
                    <a:latin typeface="微软雅黑" panose="020B0503020204020204" pitchFamily="34" charset="-122"/>
                    <a:ea typeface="微软雅黑" panose="020B0503020204020204" pitchFamily="34" charset="-122"/>
                  </a:rPr>
                  <a:t>   </a:t>
                </a:r>
                <a:r>
                  <a:rPr kumimoji="1" lang="en-US" altLang="zh-CN" sz="3320" b="1" dirty="0">
                    <a:solidFill>
                      <a:schemeClr val="bg1"/>
                    </a:solidFill>
                    <a:latin typeface="微软雅黑" panose="020B0503020204020204" pitchFamily="34" charset="-122"/>
                    <a:ea typeface="微软雅黑" panose="020B0503020204020204" pitchFamily="34" charset="-122"/>
                  </a:rPr>
                  <a:t>2021</a:t>
                </a:r>
                <a:r>
                  <a:rPr kumimoji="1" lang="zh-CN" altLang="en-US" sz="3320" b="1" dirty="0">
                    <a:solidFill>
                      <a:schemeClr val="bg1"/>
                    </a:solidFill>
                    <a:latin typeface="微软雅黑" panose="020B0503020204020204" pitchFamily="34" charset="-122"/>
                    <a:ea typeface="微软雅黑" panose="020B0503020204020204" pitchFamily="34" charset="-122"/>
                  </a:rPr>
                  <a:t>年起</a:t>
                </a:r>
              </a:p>
            </p:txBody>
          </p:sp>
        </p:grpSp>
      </p:grpSp>
      <p:sp>
        <p:nvSpPr>
          <p:cNvPr id="28" name="任意多边形 4"/>
          <p:cNvSpPr/>
          <p:nvPr/>
        </p:nvSpPr>
        <p:spPr>
          <a:xfrm flipH="1">
            <a:off x="633095" y="11345790"/>
            <a:ext cx="34438745" cy="4911799"/>
          </a:xfrm>
          <a:custGeom>
            <a:avLst/>
            <a:gdLst>
              <a:gd name="connsiteX0" fmla="*/ 3602274 w 12192000"/>
              <a:gd name="connsiteY0" fmla="*/ 334 h 2071963"/>
              <a:gd name="connsiteX1" fmla="*/ 3683000 w 12192000"/>
              <a:gd name="connsiteY1" fmla="*/ 1863 h 2071963"/>
              <a:gd name="connsiteX2" fmla="*/ 6997700 w 12192000"/>
              <a:gd name="connsiteY2" fmla="*/ 1614763 h 2071963"/>
              <a:gd name="connsiteX3" fmla="*/ 9664700 w 12192000"/>
              <a:gd name="connsiteY3" fmla="*/ 954363 h 2071963"/>
              <a:gd name="connsiteX4" fmla="*/ 12141828 w 12192000"/>
              <a:gd name="connsiteY4" fmla="*/ 1580534 h 2071963"/>
              <a:gd name="connsiteX5" fmla="*/ 12192000 w 12192000"/>
              <a:gd name="connsiteY5" fmla="*/ 1610163 h 2071963"/>
              <a:gd name="connsiteX6" fmla="*/ 12192000 w 12192000"/>
              <a:gd name="connsiteY6" fmla="*/ 2071963 h 2071963"/>
              <a:gd name="connsiteX7" fmla="*/ 0 w 12192000"/>
              <a:gd name="connsiteY7" fmla="*/ 2071963 h 2071963"/>
              <a:gd name="connsiteX8" fmla="*/ 0 w 12192000"/>
              <a:gd name="connsiteY8" fmla="*/ 596975 h 2071963"/>
              <a:gd name="connsiteX9" fmla="*/ 124520 w 12192000"/>
              <a:gd name="connsiteY9" fmla="*/ 678932 h 2071963"/>
              <a:gd name="connsiteX10" fmla="*/ 1739900 w 12192000"/>
              <a:gd name="connsiteY10" fmla="*/ 1271863 h 2071963"/>
              <a:gd name="connsiteX11" fmla="*/ 3602274 w 12192000"/>
              <a:gd name="connsiteY11" fmla="*/ 334 h 207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2071963">
                <a:moveTo>
                  <a:pt x="3602274" y="334"/>
                </a:moveTo>
                <a:cubicBezTo>
                  <a:pt x="3628715" y="-406"/>
                  <a:pt x="3655616" y="77"/>
                  <a:pt x="3683000" y="1863"/>
                </a:cubicBezTo>
                <a:cubicBezTo>
                  <a:pt x="4559301" y="59013"/>
                  <a:pt x="6000751" y="1456013"/>
                  <a:pt x="6997700" y="1614763"/>
                </a:cubicBezTo>
                <a:cubicBezTo>
                  <a:pt x="7994650" y="1773513"/>
                  <a:pt x="8790517" y="950130"/>
                  <a:pt x="9664700" y="954363"/>
                </a:cubicBezTo>
                <a:cubicBezTo>
                  <a:pt x="10484247" y="958332"/>
                  <a:pt x="11597729" y="1280421"/>
                  <a:pt x="12141828" y="1580534"/>
                </a:cubicBezTo>
                <a:lnTo>
                  <a:pt x="12192000" y="1610163"/>
                </a:lnTo>
                <a:lnTo>
                  <a:pt x="12192000" y="2071963"/>
                </a:lnTo>
                <a:lnTo>
                  <a:pt x="0" y="2071963"/>
                </a:lnTo>
                <a:lnTo>
                  <a:pt x="0" y="596975"/>
                </a:lnTo>
                <a:lnTo>
                  <a:pt x="124520" y="678932"/>
                </a:lnTo>
                <a:cubicBezTo>
                  <a:pt x="679053" y="1033738"/>
                  <a:pt x="1225550" y="1309963"/>
                  <a:pt x="1739900" y="1271863"/>
                </a:cubicBezTo>
                <a:cubicBezTo>
                  <a:pt x="2404269" y="1222651"/>
                  <a:pt x="2782590" y="23288"/>
                  <a:pt x="3602274" y="334"/>
                </a:cubicBezTo>
                <a:close/>
              </a:path>
            </a:pathLst>
          </a:custGeom>
          <a:solidFill>
            <a:srgbClr val="4472C5"/>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768" tIns="108384" rIns="216768" bIns="108384" numCol="1" spcCol="0" rtlCol="0" fromWordArt="0" anchor="ctr" anchorCtr="0" forceAA="0" compatLnSpc="1">
            <a:noAutofit/>
          </a:bodyPr>
          <a:lstStyle/>
          <a:p>
            <a:pPr algn="ctr" defTabSz="2167890"/>
            <a:endParaRPr lang="zh-CN" altLang="en-US" sz="474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14DD3"/>
        </a:solidFill>
        <a:effectLst/>
      </p:bgPr>
    </p:bg>
    <p:spTree>
      <p:nvGrpSpPr>
        <p:cNvPr id="1" name=""/>
        <p:cNvGrpSpPr/>
        <p:nvPr/>
      </p:nvGrpSpPr>
      <p:grpSpPr>
        <a:xfrm>
          <a:off x="0" y="0"/>
          <a:ext cx="0" cy="0"/>
          <a:chOff x="0" y="0"/>
          <a:chExt cx="0" cy="0"/>
        </a:xfrm>
      </p:grpSpPr>
      <p:sp>
        <p:nvSpPr>
          <p:cNvPr id="1048799" name="灯片编号占位符 4"/>
          <p:cNvSpPr>
            <a:spLocks noGrp="1"/>
          </p:cNvSpPr>
          <p:nvPr>
            <p:ph type="sldNum" sz="quarter" idx="12"/>
          </p:nvPr>
        </p:nvSpPr>
        <p:spPr>
          <a:xfrm>
            <a:off x="22607428" y="15128587"/>
            <a:ext cx="6503035" cy="865566"/>
          </a:xfrm>
        </p:spPr>
        <p:txBody>
          <a:bodyPr/>
          <a:lstStyle/>
          <a:p>
            <a:r>
              <a:rPr kumimoji="1" lang="en-US" altLang="zh-CN">
                <a:solidFill>
                  <a:schemeClr val="bg1"/>
                </a:solidFill>
              </a:rPr>
              <a:t>-</a:t>
            </a:r>
            <a:fld id="{E8F76E31-8C26-F246-AF5F-385D0B42741F}" type="slidenum">
              <a:rPr kumimoji="1" lang="zh-CN" altLang="en-US" smtClean="0">
                <a:solidFill>
                  <a:schemeClr val="bg1"/>
                </a:solidFill>
              </a:rPr>
              <a:t>4</a:t>
            </a:fld>
            <a:r>
              <a:rPr kumimoji="1" lang="en-US" altLang="zh-CN">
                <a:solidFill>
                  <a:schemeClr val="bg1"/>
                </a:solidFill>
              </a:rPr>
              <a:t>-</a:t>
            </a:r>
            <a:endParaRPr kumimoji="1" lang="zh-CN" altLang="en-US" dirty="0">
              <a:solidFill>
                <a:schemeClr val="bg1"/>
              </a:solidFill>
            </a:endParaRPr>
          </a:p>
        </p:txBody>
      </p:sp>
      <p:sp>
        <p:nvSpPr>
          <p:cNvPr id="1048800" name="标题 5"/>
          <p:cNvSpPr/>
          <p:nvPr/>
        </p:nvSpPr>
        <p:spPr>
          <a:xfrm>
            <a:off x="3573576" y="1010078"/>
            <a:ext cx="28330352" cy="1237383"/>
          </a:xfrm>
          <a:prstGeom prst="rect">
            <a:avLst/>
          </a:prstGeom>
        </p:spPr>
        <p:txBody>
          <a:bodyPr>
            <a:noAutofit/>
          </a:bodyPr>
          <a:lstStyle>
            <a:lvl1pPr algn="l" rtl="0" eaLnBrk="0" fontAlgn="base" hangingPunct="0">
              <a:spcBef>
                <a:spcPct val="0"/>
              </a:spcBef>
              <a:spcAft>
                <a:spcPct val="0"/>
              </a:spcAft>
              <a:defRPr kumimoji="1" sz="2400" b="1" kern="1200">
                <a:solidFill>
                  <a:srgbClr val="00388B"/>
                </a:solidFill>
                <a:latin typeface="微软雅黑" panose="020B0503020204020204" pitchFamily="34" charset="-122"/>
                <a:ea typeface="微软雅黑" panose="020B0503020204020204" pitchFamily="34" charset="-122"/>
                <a:cs typeface="宋体" panose="02010600030101010101" pitchFamily="2" charset="-122"/>
              </a:defRPr>
            </a:lvl1pPr>
            <a:lvl2pPr algn="ctr" rtl="0" eaLnBrk="0" fontAlgn="base" hangingPunct="0">
              <a:spcBef>
                <a:spcPct val="0"/>
              </a:spcBef>
              <a:spcAft>
                <a:spcPct val="0"/>
              </a:spcAft>
              <a:defRPr kumimoji="1" sz="4400">
                <a:solidFill>
                  <a:sysClr val="windowText" lastClr="000000"/>
                </a:solidFill>
                <a:latin typeface="Franklin Gothic Medium" panose="020B0603020102020204" pitchFamily="34" charset="0"/>
                <a:ea typeface="微软雅黑" panose="020B0503020204020204" pitchFamily="34" charset="-122"/>
                <a:cs typeface="宋体" panose="02010600030101010101" pitchFamily="2" charset="-122"/>
              </a:defRPr>
            </a:lvl2pPr>
            <a:lvl3pPr algn="ctr" rtl="0" eaLnBrk="0" fontAlgn="base" hangingPunct="0">
              <a:spcBef>
                <a:spcPct val="0"/>
              </a:spcBef>
              <a:spcAft>
                <a:spcPct val="0"/>
              </a:spcAft>
              <a:defRPr kumimoji="1" sz="4400">
                <a:solidFill>
                  <a:sysClr val="windowText" lastClr="000000"/>
                </a:solidFill>
                <a:latin typeface="Franklin Gothic Medium" panose="020B0603020102020204" pitchFamily="34" charset="0"/>
                <a:ea typeface="微软雅黑" panose="020B0503020204020204" pitchFamily="34" charset="-122"/>
                <a:cs typeface="宋体" panose="02010600030101010101" pitchFamily="2" charset="-122"/>
              </a:defRPr>
            </a:lvl3pPr>
            <a:lvl4pPr algn="ctr" rtl="0" eaLnBrk="0" fontAlgn="base" hangingPunct="0">
              <a:spcBef>
                <a:spcPct val="0"/>
              </a:spcBef>
              <a:spcAft>
                <a:spcPct val="0"/>
              </a:spcAft>
              <a:defRPr kumimoji="1" sz="4400">
                <a:solidFill>
                  <a:sysClr val="windowText" lastClr="000000"/>
                </a:solidFill>
                <a:latin typeface="Franklin Gothic Medium" panose="020B0603020102020204" pitchFamily="34" charset="0"/>
                <a:ea typeface="微软雅黑" panose="020B0503020204020204" pitchFamily="34" charset="-122"/>
                <a:cs typeface="宋体" panose="02010600030101010101" pitchFamily="2" charset="-122"/>
              </a:defRPr>
            </a:lvl4pPr>
            <a:lvl5pPr algn="ctr" rtl="0" eaLnBrk="0" fontAlgn="base" hangingPunct="0">
              <a:spcBef>
                <a:spcPct val="0"/>
              </a:spcBef>
              <a:spcAft>
                <a:spcPct val="0"/>
              </a:spcAft>
              <a:defRPr kumimoji="1" sz="4400">
                <a:solidFill>
                  <a:sysClr val="windowText" lastClr="000000"/>
                </a:solidFill>
                <a:latin typeface="Franklin Gothic Medium" panose="020B0603020102020204" pitchFamily="34" charset="0"/>
                <a:ea typeface="微软雅黑" panose="020B0503020204020204" pitchFamily="34" charset="-122"/>
                <a:cs typeface="宋体" panose="02010600030101010101" pitchFamily="2" charset="-122"/>
              </a:defRPr>
            </a:lvl5pPr>
            <a:lvl6pPr marL="457200" algn="ctr" rtl="0" fontAlgn="base">
              <a:spcBef>
                <a:spcPct val="0"/>
              </a:spcBef>
              <a:spcAft>
                <a:spcPct val="0"/>
              </a:spcAft>
              <a:defRPr sz="4400">
                <a:solidFill>
                  <a:sysClr val="windowText" lastClr="000000"/>
                </a:solidFill>
                <a:latin typeface="Calibri" panose="020F0502020204030204" charset="0"/>
                <a:ea typeface="宋体" panose="02010600030101010101" pitchFamily="2" charset="-122"/>
              </a:defRPr>
            </a:lvl6pPr>
            <a:lvl7pPr marL="914400" algn="ctr" rtl="0" fontAlgn="base">
              <a:spcBef>
                <a:spcPct val="0"/>
              </a:spcBef>
              <a:spcAft>
                <a:spcPct val="0"/>
              </a:spcAft>
              <a:defRPr sz="4400">
                <a:solidFill>
                  <a:sysClr val="windowText" lastClr="000000"/>
                </a:solidFill>
                <a:latin typeface="Calibri" panose="020F0502020204030204" charset="0"/>
                <a:ea typeface="宋体" panose="02010600030101010101" pitchFamily="2" charset="-122"/>
              </a:defRPr>
            </a:lvl7pPr>
            <a:lvl8pPr marL="1371600" algn="ctr" rtl="0" fontAlgn="base">
              <a:spcBef>
                <a:spcPct val="0"/>
              </a:spcBef>
              <a:spcAft>
                <a:spcPct val="0"/>
              </a:spcAft>
              <a:defRPr sz="4400">
                <a:solidFill>
                  <a:sysClr val="windowText" lastClr="000000"/>
                </a:solidFill>
                <a:latin typeface="Calibri" panose="020F0502020204030204" charset="0"/>
                <a:ea typeface="宋体" panose="02010600030101010101" pitchFamily="2" charset="-122"/>
              </a:defRPr>
            </a:lvl8pPr>
            <a:lvl9pPr marL="1828800" algn="ctr" rtl="0" fontAlgn="base">
              <a:spcBef>
                <a:spcPct val="0"/>
              </a:spcBef>
              <a:spcAft>
                <a:spcPct val="0"/>
              </a:spcAft>
              <a:defRPr sz="4400">
                <a:solidFill>
                  <a:sysClr val="windowText" lastClr="000000"/>
                </a:solidFill>
                <a:latin typeface="Calibri" panose="020F0502020204030204" charset="0"/>
                <a:ea typeface="宋体" panose="02010600030101010101" pitchFamily="2" charset="-122"/>
              </a:defRPr>
            </a:lvl9pPr>
          </a:lstStyle>
          <a:p>
            <a:r>
              <a:rPr lang="zh-CN" altLang="en-US" sz="5690" dirty="0">
                <a:solidFill>
                  <a:schemeClr val="bg1"/>
                </a:solidFill>
                <a:cs typeface="微软雅黑" panose="020B0503020204020204" pitchFamily="34" charset="-122"/>
              </a:rPr>
              <a:t>有规模、可持续的企业将主导市场</a:t>
            </a:r>
          </a:p>
        </p:txBody>
      </p:sp>
      <p:grpSp>
        <p:nvGrpSpPr>
          <p:cNvPr id="107" name="组合 48"/>
          <p:cNvGrpSpPr/>
          <p:nvPr/>
        </p:nvGrpSpPr>
        <p:grpSpPr>
          <a:xfrm>
            <a:off x="2576657" y="932928"/>
            <a:ext cx="1051369" cy="1192306"/>
            <a:chOff x="296" y="268"/>
            <a:chExt cx="627" cy="711"/>
          </a:xfrm>
        </p:grpSpPr>
        <p:sp>
          <p:nvSpPr>
            <p:cNvPr id="1048801" name="Freeform 5"/>
            <p:cNvSpPr/>
            <p:nvPr userDrawn="1"/>
          </p:nvSpPr>
          <p:spPr bwMode="auto">
            <a:xfrm>
              <a:off x="296" y="268"/>
              <a:ext cx="627" cy="711"/>
            </a:xfrm>
            <a:custGeom>
              <a:avLst/>
              <a:gdLst>
                <a:gd name="T0" fmla="*/ 53 w 435"/>
                <a:gd name="T1" fmla="*/ 486 h 492"/>
                <a:gd name="T2" fmla="*/ 18 w 435"/>
                <a:gd name="T3" fmla="*/ 486 h 492"/>
                <a:gd name="T4" fmla="*/ 0 w 435"/>
                <a:gd name="T5" fmla="*/ 456 h 492"/>
                <a:gd name="T6" fmla="*/ 0 w 435"/>
                <a:gd name="T7" fmla="*/ 36 h 492"/>
                <a:gd name="T8" fmla="*/ 18 w 435"/>
                <a:gd name="T9" fmla="*/ 6 h 492"/>
                <a:gd name="T10" fmla="*/ 53 w 435"/>
                <a:gd name="T11" fmla="*/ 6 h 492"/>
                <a:gd name="T12" fmla="*/ 418 w 435"/>
                <a:gd name="T13" fmla="*/ 216 h 492"/>
                <a:gd name="T14" fmla="*/ 435 w 435"/>
                <a:gd name="T15" fmla="*/ 246 h 492"/>
                <a:gd name="T16" fmla="*/ 418 w 435"/>
                <a:gd name="T17" fmla="*/ 276 h 492"/>
                <a:gd name="T18" fmla="*/ 53 w 435"/>
                <a:gd name="T19" fmla="*/ 48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92">
                  <a:moveTo>
                    <a:pt x="53" y="486"/>
                  </a:moveTo>
                  <a:cubicBezTo>
                    <a:pt x="42" y="492"/>
                    <a:pt x="29" y="492"/>
                    <a:pt x="18" y="486"/>
                  </a:cubicBezTo>
                  <a:cubicBezTo>
                    <a:pt x="7" y="480"/>
                    <a:pt x="0" y="468"/>
                    <a:pt x="0" y="456"/>
                  </a:cubicBezTo>
                  <a:cubicBezTo>
                    <a:pt x="0" y="36"/>
                    <a:pt x="0" y="36"/>
                    <a:pt x="0" y="36"/>
                  </a:cubicBezTo>
                  <a:cubicBezTo>
                    <a:pt x="0" y="24"/>
                    <a:pt x="7" y="12"/>
                    <a:pt x="18" y="6"/>
                  </a:cubicBezTo>
                  <a:cubicBezTo>
                    <a:pt x="29" y="0"/>
                    <a:pt x="42" y="0"/>
                    <a:pt x="53" y="6"/>
                  </a:cubicBezTo>
                  <a:cubicBezTo>
                    <a:pt x="418" y="216"/>
                    <a:pt x="418" y="216"/>
                    <a:pt x="418" y="216"/>
                  </a:cubicBezTo>
                  <a:cubicBezTo>
                    <a:pt x="429" y="222"/>
                    <a:pt x="435" y="233"/>
                    <a:pt x="435" y="246"/>
                  </a:cubicBezTo>
                  <a:cubicBezTo>
                    <a:pt x="435" y="258"/>
                    <a:pt x="429" y="270"/>
                    <a:pt x="418" y="276"/>
                  </a:cubicBezTo>
                  <a:cubicBezTo>
                    <a:pt x="53" y="486"/>
                    <a:pt x="53" y="486"/>
                    <a:pt x="53" y="486"/>
                  </a:cubicBezTo>
                </a:path>
              </a:pathLst>
            </a:custGeom>
            <a:solidFill>
              <a:srgbClr val="1D39E2"/>
            </a:solidFill>
            <a:ln>
              <a:noFill/>
            </a:ln>
          </p:spPr>
          <p:txBody>
            <a:bodyPr vert="horz" wrap="square" lIns="216768" tIns="108384" rIns="216768" bIns="108384" numCol="1" anchor="t" anchorCtr="0" compatLnSpc="1"/>
            <a:lstStyle/>
            <a:p>
              <a:endParaRPr lang="zh-CN" altLang="en-US" sz="4265">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48802" name="Freeform 5"/>
            <p:cNvSpPr/>
            <p:nvPr userDrawn="1"/>
          </p:nvSpPr>
          <p:spPr bwMode="auto">
            <a:xfrm>
              <a:off x="534" y="537"/>
              <a:ext cx="389" cy="442"/>
            </a:xfrm>
            <a:custGeom>
              <a:avLst/>
              <a:gdLst>
                <a:gd name="T0" fmla="*/ 53 w 435"/>
                <a:gd name="T1" fmla="*/ 486 h 492"/>
                <a:gd name="T2" fmla="*/ 18 w 435"/>
                <a:gd name="T3" fmla="*/ 486 h 492"/>
                <a:gd name="T4" fmla="*/ 0 w 435"/>
                <a:gd name="T5" fmla="*/ 456 h 492"/>
                <a:gd name="T6" fmla="*/ 0 w 435"/>
                <a:gd name="T7" fmla="*/ 36 h 492"/>
                <a:gd name="T8" fmla="*/ 18 w 435"/>
                <a:gd name="T9" fmla="*/ 6 h 492"/>
                <a:gd name="T10" fmla="*/ 53 w 435"/>
                <a:gd name="T11" fmla="*/ 6 h 492"/>
                <a:gd name="T12" fmla="*/ 418 w 435"/>
                <a:gd name="T13" fmla="*/ 216 h 492"/>
                <a:gd name="T14" fmla="*/ 435 w 435"/>
                <a:gd name="T15" fmla="*/ 246 h 492"/>
                <a:gd name="T16" fmla="*/ 418 w 435"/>
                <a:gd name="T17" fmla="*/ 276 h 492"/>
                <a:gd name="T18" fmla="*/ 53 w 435"/>
                <a:gd name="T19" fmla="*/ 48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92">
                  <a:moveTo>
                    <a:pt x="53" y="486"/>
                  </a:moveTo>
                  <a:cubicBezTo>
                    <a:pt x="42" y="492"/>
                    <a:pt x="29" y="492"/>
                    <a:pt x="18" y="486"/>
                  </a:cubicBezTo>
                  <a:cubicBezTo>
                    <a:pt x="7" y="480"/>
                    <a:pt x="0" y="468"/>
                    <a:pt x="0" y="456"/>
                  </a:cubicBezTo>
                  <a:cubicBezTo>
                    <a:pt x="0" y="36"/>
                    <a:pt x="0" y="36"/>
                    <a:pt x="0" y="36"/>
                  </a:cubicBezTo>
                  <a:cubicBezTo>
                    <a:pt x="0" y="24"/>
                    <a:pt x="7" y="12"/>
                    <a:pt x="18" y="6"/>
                  </a:cubicBezTo>
                  <a:cubicBezTo>
                    <a:pt x="29" y="0"/>
                    <a:pt x="42" y="0"/>
                    <a:pt x="53" y="6"/>
                  </a:cubicBezTo>
                  <a:cubicBezTo>
                    <a:pt x="418" y="216"/>
                    <a:pt x="418" y="216"/>
                    <a:pt x="418" y="216"/>
                  </a:cubicBezTo>
                  <a:cubicBezTo>
                    <a:pt x="429" y="222"/>
                    <a:pt x="435" y="233"/>
                    <a:pt x="435" y="246"/>
                  </a:cubicBezTo>
                  <a:cubicBezTo>
                    <a:pt x="435" y="258"/>
                    <a:pt x="429" y="270"/>
                    <a:pt x="418" y="276"/>
                  </a:cubicBezTo>
                  <a:cubicBezTo>
                    <a:pt x="53" y="486"/>
                    <a:pt x="53" y="486"/>
                    <a:pt x="53" y="486"/>
                  </a:cubicBezTo>
                </a:path>
              </a:pathLst>
            </a:custGeom>
            <a:solidFill>
              <a:srgbClr val="FFC000"/>
            </a:solidFill>
            <a:ln>
              <a:noFill/>
            </a:ln>
          </p:spPr>
          <p:txBody>
            <a:bodyPr vert="horz" wrap="square" lIns="216768" tIns="108384" rIns="216768" bIns="108384" numCol="1" anchor="t" anchorCtr="0" compatLnSpc="1"/>
            <a:lstStyle/>
            <a:p>
              <a:endParaRPr lang="zh-CN" altLang="en-US" sz="4265">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1048803" name="文本框 14"/>
          <p:cNvSpPr txBox="1"/>
          <p:nvPr/>
        </p:nvSpPr>
        <p:spPr>
          <a:xfrm>
            <a:off x="3301883" y="2297186"/>
            <a:ext cx="26231148" cy="1328441"/>
          </a:xfrm>
          <a:prstGeom prst="rect">
            <a:avLst/>
          </a:prstGeom>
          <a:noFill/>
        </p:spPr>
        <p:txBody>
          <a:bodyPr wrap="square">
            <a:spAutoFit/>
          </a:bodyPr>
          <a:lstStyle/>
          <a:p>
            <a:pPr defTabSz="2165985">
              <a:lnSpc>
                <a:spcPct val="150000"/>
              </a:lnSpc>
              <a:buSzPct val="25000"/>
            </a:pPr>
            <a:r>
              <a:rPr lang="zh-CN" altLang="en-US" sz="284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我国已经进入规模化出海阶段，有规模可持续发展的跨境企业主导跨境市场。经亿邦智库对十四个跨境零售出口品类测算，预测2022年跨境电商零售额超1000万美元的中国出海品牌数量或超过2277个，其中超过5000万美元的头部品牌超过230个。服饰鞋包、数码3C、家居厨房用品品牌数量占比最大。</a:t>
            </a:r>
          </a:p>
        </p:txBody>
      </p:sp>
      <p:grpSp>
        <p:nvGrpSpPr>
          <p:cNvPr id="108" name="组合 18"/>
          <p:cNvGrpSpPr/>
          <p:nvPr/>
        </p:nvGrpSpPr>
        <p:grpSpPr>
          <a:xfrm>
            <a:off x="17023720" y="9521224"/>
            <a:ext cx="4466321" cy="3210873"/>
            <a:chOff x="1265443" y="4586906"/>
            <a:chExt cx="1726975" cy="1287018"/>
          </a:xfrm>
        </p:grpSpPr>
        <p:graphicFrame>
          <p:nvGraphicFramePr>
            <p:cNvPr id="4194316" name="图表 6"/>
            <p:cNvGraphicFramePr/>
            <p:nvPr>
              <p:custDataLst>
                <p:tags r:id="rId16"/>
              </p:custDataLst>
            </p:nvPr>
          </p:nvGraphicFramePr>
          <p:xfrm>
            <a:off x="1265443" y="4586906"/>
            <a:ext cx="1726975" cy="1151316"/>
          </p:xfrm>
          <a:graphic>
            <a:graphicData uri="http://schemas.openxmlformats.org/drawingml/2006/chart">
              <c:chart xmlns:c="http://schemas.openxmlformats.org/drawingml/2006/chart" xmlns:r="http://schemas.openxmlformats.org/officeDocument/2006/relationships" r:id="rId21"/>
            </a:graphicData>
          </a:graphic>
        </p:graphicFrame>
        <p:sp>
          <p:nvSpPr>
            <p:cNvPr id="1048804" name="同心圆 2"/>
            <p:cNvSpPr/>
            <p:nvPr>
              <p:custDataLst>
                <p:tags r:id="rId17"/>
              </p:custDataLst>
            </p:nvPr>
          </p:nvSpPr>
          <p:spPr>
            <a:xfrm>
              <a:off x="1553271" y="4722607"/>
              <a:ext cx="1151317" cy="1151317"/>
            </a:xfrm>
            <a:prstGeom prst="donut">
              <a:avLst>
                <a:gd name="adj" fmla="val 10211"/>
              </a:avLst>
            </a:prstGeom>
            <a:solidFill>
              <a:srgbClr val="FFCE4D"/>
            </a:solidFill>
            <a:ln>
              <a:solidFill>
                <a:srgbClr val="FFCE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4265">
                <a:solidFill>
                  <a:schemeClr val="bg1"/>
                </a:solidFill>
              </a:endParaRPr>
            </a:p>
          </p:txBody>
        </p:sp>
        <p:sp>
          <p:nvSpPr>
            <p:cNvPr id="1048805" name="文本框 16"/>
            <p:cNvSpPr txBox="1"/>
            <p:nvPr>
              <p:custDataLst>
                <p:tags r:id="rId18"/>
              </p:custDataLst>
            </p:nvPr>
          </p:nvSpPr>
          <p:spPr>
            <a:xfrm>
              <a:off x="1504443" y="5061459"/>
              <a:ext cx="1248972" cy="387936"/>
            </a:xfrm>
            <a:prstGeom prst="rect">
              <a:avLst/>
            </a:prstGeom>
            <a:noFill/>
          </p:spPr>
          <p:txBody>
            <a:bodyPr wrap="square" rtlCol="0">
              <a:spAutoFit/>
            </a:bodyPr>
            <a:lstStyle/>
            <a:p>
              <a:pPr algn="ctr"/>
              <a:r>
                <a:rPr kumimoji="1" lang="en-US" altLang="zh-CN" sz="5690" b="1" dirty="0">
                  <a:solidFill>
                    <a:schemeClr val="bg1"/>
                  </a:solidFill>
                  <a:latin typeface="微软雅黑" panose="020B0503020204020204" pitchFamily="34" charset="-122"/>
                  <a:ea typeface="微软雅黑" panose="020B0503020204020204" pitchFamily="34" charset="-122"/>
                </a:rPr>
                <a:t>230</a:t>
              </a:r>
            </a:p>
          </p:txBody>
        </p:sp>
      </p:grpSp>
      <p:sp>
        <p:nvSpPr>
          <p:cNvPr id="1048806" name="矩形 21"/>
          <p:cNvSpPr/>
          <p:nvPr>
            <p:custDataLst>
              <p:tags r:id="rId1"/>
            </p:custDataLst>
          </p:nvPr>
        </p:nvSpPr>
        <p:spPr>
          <a:xfrm>
            <a:off x="21382133" y="6644741"/>
            <a:ext cx="6163868" cy="1211485"/>
          </a:xfrm>
          <a:prstGeom prst="rect">
            <a:avLst/>
          </a:prstGeom>
          <a:noFill/>
        </p:spPr>
        <p:txBody>
          <a:bodyPr wrap="square">
            <a:spAutoFit/>
          </a:bodyPr>
          <a:lstStyle/>
          <a:p>
            <a:pPr algn="ctr">
              <a:lnSpc>
                <a:spcPts val="4600"/>
              </a:lnSpc>
            </a:pPr>
            <a:r>
              <a:rPr lang="zh-CN" altLang="en-US" sz="284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年销售额</a:t>
            </a:r>
            <a:r>
              <a:rPr lang="en-US" altLang="zh-CN" sz="284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1000</a:t>
            </a:r>
            <a:r>
              <a:rPr lang="zh-CN" altLang="en-US" sz="284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万以上的品牌</a:t>
            </a:r>
            <a:endParaRPr lang="en-US" altLang="zh-CN" sz="284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ts val="4600"/>
              </a:lnSpc>
            </a:pPr>
            <a:r>
              <a:rPr lang="zh-CN" altLang="en-US" sz="284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超过</a:t>
            </a:r>
            <a:r>
              <a:rPr lang="en-US" altLang="zh-CN" sz="284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2277</a:t>
            </a:r>
            <a:r>
              <a:rPr lang="zh-CN" altLang="en-US" sz="284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个</a:t>
            </a:r>
            <a:endParaRPr lang="en-US" altLang="zh-CN" sz="284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09" name="组合 22"/>
          <p:cNvGrpSpPr/>
          <p:nvPr/>
        </p:nvGrpSpPr>
        <p:grpSpPr>
          <a:xfrm>
            <a:off x="16915336" y="5699186"/>
            <a:ext cx="4464815" cy="3156681"/>
            <a:chOff x="1265443" y="4586906"/>
            <a:chExt cx="1726975" cy="1287018"/>
          </a:xfrm>
        </p:grpSpPr>
        <p:graphicFrame>
          <p:nvGraphicFramePr>
            <p:cNvPr id="4194317" name="图表 23"/>
            <p:cNvGraphicFramePr/>
            <p:nvPr>
              <p:custDataLst>
                <p:tags r:id="rId13"/>
              </p:custDataLst>
            </p:nvPr>
          </p:nvGraphicFramePr>
          <p:xfrm>
            <a:off x="1265443" y="4586906"/>
            <a:ext cx="1726975" cy="1151316"/>
          </p:xfrm>
          <a:graphic>
            <a:graphicData uri="http://schemas.openxmlformats.org/drawingml/2006/chart">
              <c:chart xmlns:c="http://schemas.openxmlformats.org/drawingml/2006/chart" xmlns:r="http://schemas.openxmlformats.org/officeDocument/2006/relationships" r:id="rId22"/>
            </a:graphicData>
          </a:graphic>
        </p:graphicFrame>
        <p:sp>
          <p:nvSpPr>
            <p:cNvPr id="1048807" name="同心圆 24"/>
            <p:cNvSpPr/>
            <p:nvPr>
              <p:custDataLst>
                <p:tags r:id="rId14"/>
              </p:custDataLst>
            </p:nvPr>
          </p:nvSpPr>
          <p:spPr>
            <a:xfrm>
              <a:off x="1553271" y="4722607"/>
              <a:ext cx="1151317" cy="1151317"/>
            </a:xfrm>
            <a:prstGeom prst="donut">
              <a:avLst>
                <a:gd name="adj" fmla="val 10211"/>
              </a:avLst>
            </a:prstGeom>
            <a:solidFill>
              <a:srgbClr val="FFCE4D"/>
            </a:solidFill>
            <a:ln>
              <a:solidFill>
                <a:srgbClr val="FFCE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4265">
                <a:solidFill>
                  <a:schemeClr val="bg1"/>
                </a:solidFill>
              </a:endParaRPr>
            </a:p>
          </p:txBody>
        </p:sp>
        <p:sp>
          <p:nvSpPr>
            <p:cNvPr id="1048808" name="文本框 25"/>
            <p:cNvSpPr txBox="1"/>
            <p:nvPr>
              <p:custDataLst>
                <p:tags r:id="rId15"/>
              </p:custDataLst>
            </p:nvPr>
          </p:nvSpPr>
          <p:spPr>
            <a:xfrm>
              <a:off x="1504443" y="5067432"/>
              <a:ext cx="1248972" cy="394596"/>
            </a:xfrm>
            <a:prstGeom prst="rect">
              <a:avLst/>
            </a:prstGeom>
            <a:noFill/>
          </p:spPr>
          <p:txBody>
            <a:bodyPr wrap="square" rtlCol="0">
              <a:spAutoFit/>
            </a:bodyPr>
            <a:lstStyle/>
            <a:p>
              <a:pPr algn="ctr"/>
              <a:r>
                <a:rPr kumimoji="1" lang="en-US" altLang="zh-CN" sz="5690" b="1" dirty="0">
                  <a:solidFill>
                    <a:schemeClr val="bg1"/>
                  </a:solidFill>
                  <a:latin typeface="微软雅黑" panose="020B0503020204020204" pitchFamily="34" charset="-122"/>
                  <a:ea typeface="微软雅黑" panose="020B0503020204020204" pitchFamily="34" charset="-122"/>
                </a:rPr>
                <a:t>2277</a:t>
              </a:r>
            </a:p>
          </p:txBody>
        </p:sp>
      </p:grpSp>
      <p:sp>
        <p:nvSpPr>
          <p:cNvPr id="1048809" name="矩形 26"/>
          <p:cNvSpPr/>
          <p:nvPr>
            <p:custDataLst>
              <p:tags r:id="rId2"/>
            </p:custDataLst>
          </p:nvPr>
        </p:nvSpPr>
        <p:spPr>
          <a:xfrm>
            <a:off x="21381657" y="10800758"/>
            <a:ext cx="6974204" cy="1211485"/>
          </a:xfrm>
          <a:prstGeom prst="rect">
            <a:avLst/>
          </a:prstGeom>
          <a:noFill/>
        </p:spPr>
        <p:txBody>
          <a:bodyPr wrap="square">
            <a:spAutoFit/>
          </a:bodyPr>
          <a:lstStyle/>
          <a:p>
            <a:pPr algn="ctr">
              <a:lnSpc>
                <a:spcPts val="4600"/>
              </a:lnSpc>
            </a:pPr>
            <a:r>
              <a:rPr lang="zh-CN" altLang="en-US" sz="284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其中，年销售额</a:t>
            </a:r>
            <a:r>
              <a:rPr lang="en-US" altLang="zh-CN" sz="284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5000</a:t>
            </a:r>
            <a:r>
              <a:rPr lang="zh-CN" altLang="en-US" sz="284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万以上的头部品牌</a:t>
            </a:r>
            <a:endParaRPr lang="en-US" altLang="zh-CN" sz="284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ts val="4600"/>
              </a:lnSpc>
            </a:pPr>
            <a:r>
              <a:rPr lang="zh-CN" altLang="en-US" sz="284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超过</a:t>
            </a:r>
            <a:r>
              <a:rPr lang="en-US" altLang="zh-CN" sz="284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230</a:t>
            </a:r>
            <a:r>
              <a:rPr lang="zh-CN" altLang="en-US" sz="284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个</a:t>
            </a:r>
            <a:endParaRPr lang="en-US" altLang="zh-CN" sz="284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8810" name="文本框 28"/>
          <p:cNvSpPr txBox="1"/>
          <p:nvPr>
            <p:custDataLst>
              <p:tags r:id="rId3"/>
            </p:custDataLst>
          </p:nvPr>
        </p:nvSpPr>
        <p:spPr>
          <a:xfrm>
            <a:off x="17947338" y="13766859"/>
            <a:ext cx="9877765" cy="930832"/>
          </a:xfrm>
          <a:prstGeom prst="rect">
            <a:avLst/>
          </a:prstGeom>
          <a:noFill/>
        </p:spPr>
        <p:txBody>
          <a:bodyPr wrap="square" rtlCol="0">
            <a:spAutoFit/>
          </a:bodyPr>
          <a:lstStyle/>
          <a:p>
            <a:pPr>
              <a:lnSpc>
                <a:spcPct val="120000"/>
              </a:lnSpc>
            </a:pPr>
            <a:r>
              <a:rPr kumimoji="1" lang="zh-CN" altLang="en-US" sz="237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数据注释：数据统计时间截至</a:t>
            </a:r>
            <a:r>
              <a:rPr kumimoji="1" lang="en-US" altLang="zh-CN" sz="237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2022</a:t>
            </a:r>
            <a:r>
              <a:rPr kumimoji="1" lang="zh-CN" altLang="en-US" sz="237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年</a:t>
            </a:r>
            <a:r>
              <a:rPr kumimoji="1" lang="en-US" altLang="zh-CN" sz="237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7</a:t>
            </a:r>
            <a:r>
              <a:rPr kumimoji="1" lang="zh-CN" altLang="en-US" sz="237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月，品牌指运营主体为中国境内注册企业的商标，非卖家或者商户</a:t>
            </a:r>
          </a:p>
        </p:txBody>
      </p:sp>
      <p:grpSp>
        <p:nvGrpSpPr>
          <p:cNvPr id="110" name="组合 7"/>
          <p:cNvGrpSpPr/>
          <p:nvPr/>
        </p:nvGrpSpPr>
        <p:grpSpPr>
          <a:xfrm>
            <a:off x="16995967" y="3892788"/>
            <a:ext cx="11750623" cy="1288564"/>
            <a:chOff x="10530" y="5222"/>
            <a:chExt cx="7806" cy="856"/>
          </a:xfrm>
        </p:grpSpPr>
        <p:sp>
          <p:nvSpPr>
            <p:cNvPr id="1048811" name="流程图: 可选过程 8"/>
            <p:cNvSpPr/>
            <p:nvPr>
              <p:custDataLst>
                <p:tags r:id="rId9"/>
              </p:custDataLst>
            </p:nvPr>
          </p:nvSpPr>
          <p:spPr>
            <a:xfrm>
              <a:off x="10927" y="5252"/>
              <a:ext cx="7409" cy="823"/>
            </a:xfrm>
            <a:prstGeom prst="flowChartAlternateProcess">
              <a:avLst/>
            </a:prstGeom>
            <a:solidFill>
              <a:srgbClr val="5C7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solidFill>
                  <a:schemeClr val="bg1"/>
                </a:solidFill>
              </a:endParaRPr>
            </a:p>
          </p:txBody>
        </p:sp>
        <p:sp>
          <p:nvSpPr>
            <p:cNvPr id="1048812" name="TextBox 6"/>
            <p:cNvSpPr txBox="1"/>
            <p:nvPr>
              <p:custDataLst>
                <p:tags r:id="rId10"/>
              </p:custDataLst>
            </p:nvPr>
          </p:nvSpPr>
          <p:spPr>
            <a:xfrm>
              <a:off x="11359" y="5241"/>
              <a:ext cx="6717" cy="837"/>
            </a:xfrm>
            <a:prstGeom prst="rect">
              <a:avLst/>
            </a:prstGeom>
            <a:noFill/>
          </p:spPr>
          <p:txBody>
            <a:bodyPr wrap="square" rtlCol="0">
              <a:spAutoFit/>
            </a:bodyPr>
            <a:lstStyle>
              <a:defPPr>
                <a:defRPr lang="en-US"/>
              </a:defPPr>
              <a:lvl1pPr>
                <a:defRPr kumimoji="1" sz="1600" b="1">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gn="ctr" defTabSz="2167890"/>
              <a:r>
                <a:rPr lang="en-US" altLang="zh-CN" sz="3795" dirty="0">
                  <a:solidFill>
                    <a:schemeClr val="bg1"/>
                  </a:solidFill>
                  <a:cs typeface="微软雅黑" panose="020B0503020204020204" pitchFamily="34" charset="-122"/>
                  <a:sym typeface="+mn-ea"/>
                </a:rPr>
                <a:t>2022</a:t>
              </a:r>
              <a:r>
                <a:rPr lang="zh-CN" altLang="en-US" sz="3795" dirty="0">
                  <a:solidFill>
                    <a:schemeClr val="bg1"/>
                  </a:solidFill>
                  <a:cs typeface="微软雅黑" panose="020B0503020204020204" pitchFamily="34" charset="-122"/>
                  <a:sym typeface="+mn-ea"/>
                </a:rPr>
                <a:t>年中国跨境零售出口</a:t>
              </a:r>
            </a:p>
            <a:p>
              <a:pPr algn="ctr" defTabSz="2167890"/>
              <a:r>
                <a:rPr lang="zh-CN" altLang="en-US" sz="3795" dirty="0">
                  <a:solidFill>
                    <a:schemeClr val="bg1"/>
                  </a:solidFill>
                  <a:cs typeface="微软雅黑" panose="020B0503020204020204" pitchFamily="34" charset="-122"/>
                  <a:sym typeface="+mn-ea"/>
                </a:rPr>
                <a:t>品牌规模分析（单位：美元）</a:t>
              </a:r>
            </a:p>
          </p:txBody>
        </p:sp>
        <p:sp>
          <p:nvSpPr>
            <p:cNvPr id="1048813" name="圆角矩形 9"/>
            <p:cNvSpPr/>
            <p:nvPr>
              <p:custDataLst>
                <p:tags r:id="rId11"/>
              </p:custDataLst>
            </p:nvPr>
          </p:nvSpPr>
          <p:spPr>
            <a:xfrm rot="18600000">
              <a:off x="10530" y="5222"/>
              <a:ext cx="688" cy="688"/>
            </a:xfrm>
            <a:prstGeom prst="roundRect">
              <a:avLst/>
            </a:prstGeom>
            <a:solidFill>
              <a:srgbClr val="5C75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solidFill>
                  <a:schemeClr val="bg1"/>
                </a:solidFill>
              </a:endParaRPr>
            </a:p>
          </p:txBody>
        </p:sp>
        <p:pic>
          <p:nvPicPr>
            <p:cNvPr id="2097163" name="图片 15" descr="钱包"/>
            <p:cNvPicPr>
              <a:picLocks noChangeAspect="1"/>
            </p:cNvPicPr>
            <p:nvPr>
              <p:custDataLst>
                <p:tags r:id="rId12"/>
              </p:custDataLst>
            </p:nvPr>
          </p:nvPicPr>
          <p:blipFill>
            <a:blip r:embed="rId23"/>
            <a:stretch>
              <a:fillRect/>
            </a:stretch>
          </p:blipFill>
          <p:spPr>
            <a:xfrm>
              <a:off x="10564" y="5267"/>
              <a:ext cx="598" cy="598"/>
            </a:xfrm>
            <a:prstGeom prst="rect">
              <a:avLst/>
            </a:prstGeom>
          </p:spPr>
        </p:pic>
      </p:grpSp>
      <p:grpSp>
        <p:nvGrpSpPr>
          <p:cNvPr id="111" name="组合 57"/>
          <p:cNvGrpSpPr/>
          <p:nvPr/>
        </p:nvGrpSpPr>
        <p:grpSpPr>
          <a:xfrm>
            <a:off x="3666907" y="3844617"/>
            <a:ext cx="11750623" cy="1284048"/>
            <a:chOff x="10530" y="5222"/>
            <a:chExt cx="7806" cy="853"/>
          </a:xfrm>
        </p:grpSpPr>
        <p:sp>
          <p:nvSpPr>
            <p:cNvPr id="1048814" name="流程图: 可选过程 51"/>
            <p:cNvSpPr/>
            <p:nvPr>
              <p:custDataLst>
                <p:tags r:id="rId5"/>
              </p:custDataLst>
            </p:nvPr>
          </p:nvSpPr>
          <p:spPr>
            <a:xfrm>
              <a:off x="10927" y="5252"/>
              <a:ext cx="7409" cy="823"/>
            </a:xfrm>
            <a:prstGeom prst="flowChartAlternateProcess">
              <a:avLst/>
            </a:prstGeom>
            <a:solidFill>
              <a:srgbClr val="FFD4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solidFill>
                  <a:schemeClr val="bg1"/>
                </a:solidFill>
              </a:endParaRPr>
            </a:p>
          </p:txBody>
        </p:sp>
        <p:sp>
          <p:nvSpPr>
            <p:cNvPr id="1048815" name="TextBox 6"/>
            <p:cNvSpPr txBox="1"/>
            <p:nvPr>
              <p:custDataLst>
                <p:tags r:id="rId6"/>
              </p:custDataLst>
            </p:nvPr>
          </p:nvSpPr>
          <p:spPr>
            <a:xfrm>
              <a:off x="11143" y="5367"/>
              <a:ext cx="7053" cy="449"/>
            </a:xfrm>
            <a:prstGeom prst="rect">
              <a:avLst/>
            </a:prstGeom>
            <a:noFill/>
          </p:spPr>
          <p:txBody>
            <a:bodyPr wrap="square" rtlCol="0">
              <a:spAutoFit/>
            </a:bodyPr>
            <a:lstStyle>
              <a:defPPr>
                <a:defRPr lang="en-US"/>
              </a:defPPr>
              <a:lvl1pPr>
                <a:defRPr kumimoji="1" sz="1600" b="1">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gn="ctr" defTabSz="2167890"/>
              <a:r>
                <a:rPr lang="zh-CN" altLang="en-US" sz="3795" dirty="0">
                  <a:solidFill>
                    <a:schemeClr val="bg1"/>
                  </a:solidFill>
                  <a:sym typeface="+mn-ea"/>
                </a:rPr>
                <a:t>跨境企业出海演进</a:t>
              </a:r>
            </a:p>
          </p:txBody>
        </p:sp>
        <p:sp>
          <p:nvSpPr>
            <p:cNvPr id="1048816" name="圆角矩形 54"/>
            <p:cNvSpPr/>
            <p:nvPr>
              <p:custDataLst>
                <p:tags r:id="rId7"/>
              </p:custDataLst>
            </p:nvPr>
          </p:nvSpPr>
          <p:spPr>
            <a:xfrm rot="18600000">
              <a:off x="10530" y="5222"/>
              <a:ext cx="688" cy="688"/>
            </a:xfrm>
            <a:prstGeom prst="roundRect">
              <a:avLst/>
            </a:prstGeom>
            <a:solidFill>
              <a:srgbClr val="FFD44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solidFill>
                  <a:schemeClr val="bg1"/>
                </a:solidFill>
              </a:endParaRPr>
            </a:p>
          </p:txBody>
        </p:sp>
        <p:pic>
          <p:nvPicPr>
            <p:cNvPr id="2097164" name="图片 56" descr="钱包"/>
            <p:cNvPicPr>
              <a:picLocks noChangeAspect="1"/>
            </p:cNvPicPr>
            <p:nvPr>
              <p:custDataLst>
                <p:tags r:id="rId8"/>
              </p:custDataLst>
            </p:nvPr>
          </p:nvPicPr>
          <p:blipFill>
            <a:blip r:embed="rId23"/>
            <a:stretch>
              <a:fillRect/>
            </a:stretch>
          </p:blipFill>
          <p:spPr>
            <a:xfrm>
              <a:off x="10564" y="5267"/>
              <a:ext cx="598" cy="598"/>
            </a:xfrm>
            <a:prstGeom prst="rect">
              <a:avLst/>
            </a:prstGeom>
          </p:spPr>
        </p:pic>
      </p:grpSp>
      <p:sp>
        <p:nvSpPr>
          <p:cNvPr id="1048817" name="矩形 10"/>
          <p:cNvSpPr/>
          <p:nvPr/>
        </p:nvSpPr>
        <p:spPr>
          <a:xfrm rot="16200000">
            <a:off x="2551558" y="9317397"/>
            <a:ext cx="8912112" cy="1827483"/>
          </a:xfrm>
          <a:prstGeom prst="rect">
            <a:avLst/>
          </a:prstGeom>
          <a:gradFill>
            <a:gsLst>
              <a:gs pos="2000">
                <a:srgbClr val="FFD44B">
                  <a:alpha val="11000"/>
                </a:srgbClr>
              </a:gs>
              <a:gs pos="100000">
                <a:srgbClr val="FFD44B">
                  <a:lumMod val="60000"/>
                  <a:lumOff val="40000"/>
                  <a:alpha val="2000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solidFill>
                <a:schemeClr val="bg1"/>
              </a:solidFill>
              <a:latin typeface="微软雅黑" panose="020B0503020204020204" pitchFamily="34" charset="-122"/>
              <a:ea typeface="微软雅黑" panose="020B0503020204020204" pitchFamily="34" charset="-122"/>
            </a:endParaRPr>
          </a:p>
        </p:txBody>
      </p:sp>
      <p:sp>
        <p:nvSpPr>
          <p:cNvPr id="1048818" name="矩形 11"/>
          <p:cNvSpPr/>
          <p:nvPr/>
        </p:nvSpPr>
        <p:spPr>
          <a:xfrm rot="16200000">
            <a:off x="9760385" y="9317395"/>
            <a:ext cx="8912116" cy="1827483"/>
          </a:xfrm>
          <a:prstGeom prst="rect">
            <a:avLst/>
          </a:prstGeom>
          <a:gradFill>
            <a:gsLst>
              <a:gs pos="2000">
                <a:srgbClr val="FFD44B">
                  <a:alpha val="11000"/>
                </a:srgbClr>
              </a:gs>
              <a:gs pos="100000">
                <a:srgbClr val="FFD44B">
                  <a:lumMod val="60000"/>
                  <a:lumOff val="40000"/>
                  <a:alpha val="2000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solidFill>
                <a:schemeClr val="bg1"/>
              </a:solidFill>
              <a:latin typeface="微软雅黑" panose="020B0503020204020204" pitchFamily="34" charset="-122"/>
              <a:ea typeface="微软雅黑" panose="020B0503020204020204" pitchFamily="34" charset="-122"/>
            </a:endParaRPr>
          </a:p>
        </p:txBody>
      </p:sp>
      <p:sp>
        <p:nvSpPr>
          <p:cNvPr id="1048819" name="矩形 13"/>
          <p:cNvSpPr/>
          <p:nvPr/>
        </p:nvSpPr>
        <p:spPr>
          <a:xfrm rot="16200000">
            <a:off x="6155968" y="8473543"/>
            <a:ext cx="8912121" cy="3515181"/>
          </a:xfrm>
          <a:prstGeom prst="rect">
            <a:avLst/>
          </a:prstGeom>
          <a:gradFill>
            <a:gsLst>
              <a:gs pos="2000">
                <a:srgbClr val="FFD44B">
                  <a:alpha val="11000"/>
                </a:srgbClr>
              </a:gs>
              <a:gs pos="100000">
                <a:srgbClr val="FFD44B">
                  <a:lumMod val="60000"/>
                  <a:lumOff val="40000"/>
                  <a:alpha val="2000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solidFill>
                <a:schemeClr val="bg1"/>
              </a:solidFill>
              <a:latin typeface="微软雅黑" panose="020B0503020204020204" pitchFamily="34" charset="-122"/>
              <a:ea typeface="微软雅黑" panose="020B0503020204020204" pitchFamily="34" charset="-122"/>
            </a:endParaRPr>
          </a:p>
        </p:txBody>
      </p:sp>
      <p:sp>
        <p:nvSpPr>
          <p:cNvPr id="1048820" name="矩形: 圆角 17"/>
          <p:cNvSpPr/>
          <p:nvPr/>
        </p:nvSpPr>
        <p:spPr>
          <a:xfrm flipH="1">
            <a:off x="2725870" y="5372576"/>
            <a:ext cx="2890238" cy="2845078"/>
          </a:xfrm>
          <a:prstGeom prst="roundRect">
            <a:avLst>
              <a:gd name="adj" fmla="val 50000"/>
            </a:avLst>
          </a:prstGeom>
          <a:noFill/>
          <a:ln>
            <a:gradFill flip="none" rotWithShape="1">
              <a:gsLst>
                <a:gs pos="0">
                  <a:srgbClr val="5C75F2"/>
                </a:gs>
                <a:gs pos="60000">
                  <a:srgbClr val="5C75F2">
                    <a:alpha val="0"/>
                  </a:srgbClr>
                </a:gs>
              </a:gsLst>
              <a:lin ang="108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solidFill>
                <a:schemeClr val="bg1"/>
              </a:solidFill>
              <a:latin typeface="微软雅黑" panose="020B0503020204020204" pitchFamily="34" charset="-122"/>
              <a:ea typeface="微软雅黑" panose="020B0503020204020204" pitchFamily="34" charset="-122"/>
            </a:endParaRPr>
          </a:p>
        </p:txBody>
      </p:sp>
      <p:sp>
        <p:nvSpPr>
          <p:cNvPr id="1048821" name="矩形: 圆角 19"/>
          <p:cNvSpPr/>
          <p:nvPr/>
        </p:nvSpPr>
        <p:spPr>
          <a:xfrm>
            <a:off x="2725870" y="8232707"/>
            <a:ext cx="2890238" cy="2845078"/>
          </a:xfrm>
          <a:prstGeom prst="roundRect">
            <a:avLst>
              <a:gd name="adj" fmla="val 50000"/>
            </a:avLst>
          </a:prstGeom>
          <a:noFill/>
          <a:ln>
            <a:gradFill flip="none" rotWithShape="1">
              <a:gsLst>
                <a:gs pos="0">
                  <a:srgbClr val="5C75F2"/>
                </a:gs>
                <a:gs pos="60000">
                  <a:srgbClr val="5C75F2">
                    <a:alpha val="0"/>
                  </a:srgbClr>
                </a:gs>
              </a:gsLst>
              <a:lin ang="108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solidFill>
                <a:schemeClr val="bg1"/>
              </a:solidFill>
              <a:latin typeface="微软雅黑" panose="020B0503020204020204" pitchFamily="34" charset="-122"/>
              <a:ea typeface="微软雅黑" panose="020B0503020204020204" pitchFamily="34" charset="-122"/>
            </a:endParaRPr>
          </a:p>
        </p:txBody>
      </p:sp>
      <p:sp>
        <p:nvSpPr>
          <p:cNvPr id="1048822" name="矩形: 圆角 20"/>
          <p:cNvSpPr/>
          <p:nvPr/>
        </p:nvSpPr>
        <p:spPr>
          <a:xfrm flipH="1">
            <a:off x="2725870" y="11092838"/>
            <a:ext cx="2890238" cy="2845078"/>
          </a:xfrm>
          <a:prstGeom prst="roundRect">
            <a:avLst>
              <a:gd name="adj" fmla="val 50000"/>
            </a:avLst>
          </a:prstGeom>
          <a:noFill/>
          <a:ln>
            <a:gradFill flip="none" rotWithShape="1">
              <a:gsLst>
                <a:gs pos="0">
                  <a:srgbClr val="5C75F2"/>
                </a:gs>
                <a:gs pos="60000">
                  <a:srgbClr val="5C75F2">
                    <a:alpha val="0"/>
                  </a:srgbClr>
                </a:gs>
              </a:gsLst>
              <a:lin ang="108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solidFill>
                <a:schemeClr val="bg1"/>
              </a:solidFill>
              <a:latin typeface="微软雅黑" panose="020B0503020204020204" pitchFamily="34" charset="-122"/>
              <a:ea typeface="微软雅黑" panose="020B0503020204020204" pitchFamily="34" charset="-122"/>
            </a:endParaRPr>
          </a:p>
        </p:txBody>
      </p:sp>
      <p:sp>
        <p:nvSpPr>
          <p:cNvPr id="1048823" name="箭头: V 形 27"/>
          <p:cNvSpPr/>
          <p:nvPr/>
        </p:nvSpPr>
        <p:spPr>
          <a:xfrm>
            <a:off x="12785125" y="13939791"/>
            <a:ext cx="2685008" cy="1380041"/>
          </a:xfrm>
          <a:prstGeom prst="chevron">
            <a:avLst>
              <a:gd name="adj" fmla="val 37801"/>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solidFill>
                <a:schemeClr val="bg1"/>
              </a:solidFill>
              <a:latin typeface="微软雅黑" panose="020B0503020204020204" pitchFamily="34" charset="-122"/>
              <a:ea typeface="微软雅黑" panose="020B0503020204020204" pitchFamily="34" charset="-122"/>
            </a:endParaRPr>
          </a:p>
        </p:txBody>
      </p:sp>
      <p:sp>
        <p:nvSpPr>
          <p:cNvPr id="1048824" name="箭头: V 形 29"/>
          <p:cNvSpPr/>
          <p:nvPr/>
        </p:nvSpPr>
        <p:spPr>
          <a:xfrm flipH="1">
            <a:off x="5548896" y="13939791"/>
            <a:ext cx="2685008" cy="1380041"/>
          </a:xfrm>
          <a:prstGeom prst="chevron">
            <a:avLst>
              <a:gd name="adj" fmla="val 37801"/>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solidFill>
                <a:schemeClr val="bg1"/>
              </a:solidFill>
              <a:latin typeface="微软雅黑" panose="020B0503020204020204" pitchFamily="34" charset="-122"/>
              <a:ea typeface="微软雅黑" panose="020B0503020204020204" pitchFamily="34" charset="-122"/>
            </a:endParaRPr>
          </a:p>
        </p:txBody>
      </p:sp>
      <p:sp>
        <p:nvSpPr>
          <p:cNvPr id="1048825" name="流程图: 准备 30"/>
          <p:cNvSpPr/>
          <p:nvPr/>
        </p:nvSpPr>
        <p:spPr>
          <a:xfrm>
            <a:off x="8966978" y="13940052"/>
            <a:ext cx="3048480" cy="1381947"/>
          </a:xfrm>
          <a:prstGeom prst="flowChartPreparation">
            <a:avLst/>
          </a:prstGeom>
          <a:solidFill>
            <a:srgbClr val="FFD4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b="1">
              <a:solidFill>
                <a:schemeClr val="bg1"/>
              </a:solidFill>
              <a:latin typeface="微软雅黑" panose="020B0503020204020204" pitchFamily="34" charset="-122"/>
              <a:ea typeface="微软雅黑" panose="020B0503020204020204" pitchFamily="34" charset="-122"/>
            </a:endParaRPr>
          </a:p>
        </p:txBody>
      </p:sp>
      <p:sp>
        <p:nvSpPr>
          <p:cNvPr id="1048826" name="椭圆 31"/>
          <p:cNvSpPr/>
          <p:nvPr/>
        </p:nvSpPr>
        <p:spPr>
          <a:xfrm>
            <a:off x="3072097" y="5666116"/>
            <a:ext cx="2257998" cy="2257998"/>
          </a:xfrm>
          <a:prstGeom prst="ellipse">
            <a:avLst/>
          </a:prstGeom>
          <a:solidFill>
            <a:srgbClr val="1D3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solidFill>
                <a:schemeClr val="bg1"/>
              </a:solidFill>
              <a:latin typeface="微软雅黑" panose="020B0503020204020204" pitchFamily="34" charset="-122"/>
              <a:ea typeface="微软雅黑" panose="020B0503020204020204" pitchFamily="34" charset="-122"/>
            </a:endParaRPr>
          </a:p>
        </p:txBody>
      </p:sp>
      <p:sp>
        <p:nvSpPr>
          <p:cNvPr id="1048827" name="文本框 32"/>
          <p:cNvSpPr txBox="1"/>
          <p:nvPr/>
        </p:nvSpPr>
        <p:spPr>
          <a:xfrm>
            <a:off x="3267790" y="6101983"/>
            <a:ext cx="1866612" cy="1259704"/>
          </a:xfrm>
          <a:prstGeom prst="rect">
            <a:avLst/>
          </a:prstGeom>
          <a:noFill/>
        </p:spPr>
        <p:txBody>
          <a:bodyPr wrap="square">
            <a:spAutoFit/>
          </a:bodyPr>
          <a:lstStyle/>
          <a:p>
            <a:pPr algn="ctr"/>
            <a:r>
              <a:rPr lang="zh-CN" altLang="en-US" sz="3795" dirty="0">
                <a:solidFill>
                  <a:schemeClr val="bg1"/>
                </a:solidFill>
                <a:latin typeface="微软雅黑" panose="020B0503020204020204" pitchFamily="34" charset="-122"/>
                <a:ea typeface="微软雅黑" panose="020B0503020204020204" pitchFamily="34" charset="-122"/>
              </a:rPr>
              <a:t>卖家出海</a:t>
            </a:r>
          </a:p>
        </p:txBody>
      </p:sp>
      <p:grpSp>
        <p:nvGrpSpPr>
          <p:cNvPr id="112" name="组合 34"/>
          <p:cNvGrpSpPr/>
          <p:nvPr/>
        </p:nvGrpSpPr>
        <p:grpSpPr>
          <a:xfrm>
            <a:off x="3072097" y="8526247"/>
            <a:ext cx="2257998" cy="2257998"/>
            <a:chOff x="4648200" y="3908425"/>
            <a:chExt cx="952500" cy="952500"/>
          </a:xfrm>
        </p:grpSpPr>
        <p:sp>
          <p:nvSpPr>
            <p:cNvPr id="1048829" name="椭圆 103"/>
            <p:cNvSpPr/>
            <p:nvPr/>
          </p:nvSpPr>
          <p:spPr>
            <a:xfrm>
              <a:off x="4648200" y="3908425"/>
              <a:ext cx="952500" cy="952500"/>
            </a:xfrm>
            <a:prstGeom prst="ellipse">
              <a:avLst/>
            </a:prstGeom>
            <a:solidFill>
              <a:srgbClr val="1D3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795">
                <a:solidFill>
                  <a:schemeClr val="bg1"/>
                </a:solidFill>
                <a:latin typeface="微软雅黑" panose="020B0503020204020204" pitchFamily="34" charset="-122"/>
                <a:ea typeface="微软雅黑" panose="020B0503020204020204" pitchFamily="34" charset="-122"/>
              </a:endParaRPr>
            </a:p>
          </p:txBody>
        </p:sp>
        <p:sp>
          <p:nvSpPr>
            <p:cNvPr id="1048830" name="文本框 104"/>
            <p:cNvSpPr txBox="1"/>
            <p:nvPr/>
          </p:nvSpPr>
          <p:spPr>
            <a:xfrm>
              <a:off x="4730750" y="4092288"/>
              <a:ext cx="787400" cy="531386"/>
            </a:xfrm>
            <a:prstGeom prst="rect">
              <a:avLst/>
            </a:prstGeom>
            <a:noFill/>
          </p:spPr>
          <p:txBody>
            <a:bodyPr wrap="square">
              <a:spAutoFit/>
            </a:bodyPr>
            <a:lstStyle/>
            <a:p>
              <a:pPr algn="ctr"/>
              <a:r>
                <a:rPr lang="zh-CN" altLang="en-US" sz="3795" dirty="0">
                  <a:solidFill>
                    <a:schemeClr val="bg1"/>
                  </a:solidFill>
                  <a:latin typeface="微软雅黑" panose="020B0503020204020204" pitchFamily="34" charset="-122"/>
                  <a:ea typeface="微软雅黑" panose="020B0503020204020204" pitchFamily="34" charset="-122"/>
                </a:rPr>
                <a:t>品牌出海</a:t>
              </a:r>
            </a:p>
          </p:txBody>
        </p:sp>
      </p:grpSp>
      <p:sp>
        <p:nvSpPr>
          <p:cNvPr id="1048831" name="椭圆 35"/>
          <p:cNvSpPr/>
          <p:nvPr/>
        </p:nvSpPr>
        <p:spPr>
          <a:xfrm>
            <a:off x="3072097" y="11386378"/>
            <a:ext cx="2257998" cy="2257998"/>
          </a:xfrm>
          <a:prstGeom prst="ellipse">
            <a:avLst/>
          </a:prstGeom>
          <a:solidFill>
            <a:srgbClr val="1D3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solidFill>
                <a:schemeClr val="bg1"/>
              </a:solidFill>
              <a:latin typeface="微软雅黑" panose="020B0503020204020204" pitchFamily="34" charset="-122"/>
              <a:ea typeface="微软雅黑" panose="020B0503020204020204" pitchFamily="34" charset="-122"/>
            </a:endParaRPr>
          </a:p>
        </p:txBody>
      </p:sp>
      <p:sp>
        <p:nvSpPr>
          <p:cNvPr id="1048832" name="文本框 36"/>
          <p:cNvSpPr txBox="1"/>
          <p:nvPr/>
        </p:nvSpPr>
        <p:spPr>
          <a:xfrm>
            <a:off x="3159610" y="11822880"/>
            <a:ext cx="2149614" cy="1259704"/>
          </a:xfrm>
          <a:prstGeom prst="rect">
            <a:avLst/>
          </a:prstGeom>
          <a:noFill/>
        </p:spPr>
        <p:txBody>
          <a:bodyPr wrap="square">
            <a:spAutoFit/>
          </a:bodyPr>
          <a:lstStyle/>
          <a:p>
            <a:pPr algn="ctr"/>
            <a:r>
              <a:rPr lang="zh-CN" altLang="en-US" sz="3795" dirty="0">
                <a:solidFill>
                  <a:schemeClr val="bg1"/>
                </a:solidFill>
                <a:latin typeface="微软雅黑" panose="020B0503020204020204" pitchFamily="34" charset="-122"/>
                <a:ea typeface="微软雅黑" panose="020B0503020204020204" pitchFamily="34" charset="-122"/>
              </a:rPr>
              <a:t>规模化出海</a:t>
            </a:r>
          </a:p>
        </p:txBody>
      </p:sp>
      <p:sp>
        <p:nvSpPr>
          <p:cNvPr id="1048833" name="文本框 37"/>
          <p:cNvSpPr txBox="1"/>
          <p:nvPr/>
        </p:nvSpPr>
        <p:spPr>
          <a:xfrm>
            <a:off x="9038572" y="14040953"/>
            <a:ext cx="2905291" cy="530145"/>
          </a:xfrm>
          <a:prstGeom prst="rect">
            <a:avLst/>
          </a:prstGeom>
          <a:noFill/>
        </p:spPr>
        <p:txBody>
          <a:bodyPr wrap="square">
            <a:spAutoFit/>
          </a:bodyPr>
          <a:lstStyle/>
          <a:p>
            <a:pPr algn="ctr"/>
            <a:r>
              <a:rPr lang="zh-CN" altLang="en-US" sz="2845" b="1" dirty="0">
                <a:solidFill>
                  <a:schemeClr val="bg1"/>
                </a:solidFill>
                <a:latin typeface="微软雅黑" panose="020B0503020204020204" pitchFamily="34" charset="-122"/>
                <a:ea typeface="微软雅黑" panose="020B0503020204020204" pitchFamily="34" charset="-122"/>
              </a:rPr>
              <a:t>出海主体</a:t>
            </a:r>
          </a:p>
        </p:txBody>
      </p:sp>
      <p:sp>
        <p:nvSpPr>
          <p:cNvPr id="1048834" name="文本框 38"/>
          <p:cNvSpPr txBox="1"/>
          <p:nvPr/>
        </p:nvSpPr>
        <p:spPr>
          <a:xfrm>
            <a:off x="6256406" y="14114265"/>
            <a:ext cx="1634656" cy="967957"/>
          </a:xfrm>
          <a:prstGeom prst="rect">
            <a:avLst/>
          </a:prstGeom>
          <a:noFill/>
        </p:spPr>
        <p:txBody>
          <a:bodyPr wrap="square">
            <a:spAutoFit/>
          </a:bodyPr>
          <a:lstStyle/>
          <a:p>
            <a:r>
              <a:rPr lang="zh-CN" altLang="en-US" sz="2845" dirty="0">
                <a:solidFill>
                  <a:schemeClr val="bg1"/>
                </a:solidFill>
                <a:latin typeface="微软雅黑" panose="020B0503020204020204" pitchFamily="34" charset="-122"/>
                <a:ea typeface="微软雅黑" panose="020B0503020204020204" pitchFamily="34" charset="-122"/>
              </a:rPr>
              <a:t>商品</a:t>
            </a:r>
            <a:endParaRPr lang="en-US" altLang="zh-CN" sz="2845" dirty="0">
              <a:solidFill>
                <a:schemeClr val="bg1"/>
              </a:solidFill>
              <a:latin typeface="微软雅黑" panose="020B0503020204020204" pitchFamily="34" charset="-122"/>
              <a:ea typeface="微软雅黑" panose="020B0503020204020204" pitchFamily="34" charset="-122"/>
            </a:endParaRPr>
          </a:p>
          <a:p>
            <a:r>
              <a:rPr lang="zh-CN" altLang="en-US" sz="2845" dirty="0">
                <a:solidFill>
                  <a:schemeClr val="bg1"/>
                </a:solidFill>
                <a:latin typeface="微软雅黑" panose="020B0503020204020204" pitchFamily="34" charset="-122"/>
                <a:ea typeface="微软雅黑" panose="020B0503020204020204" pitchFamily="34" charset="-122"/>
              </a:rPr>
              <a:t>来源</a:t>
            </a:r>
          </a:p>
        </p:txBody>
      </p:sp>
      <p:sp>
        <p:nvSpPr>
          <p:cNvPr id="1048835" name="文本框 39"/>
          <p:cNvSpPr txBox="1"/>
          <p:nvPr/>
        </p:nvSpPr>
        <p:spPr>
          <a:xfrm>
            <a:off x="13302698" y="14097742"/>
            <a:ext cx="1419083" cy="967957"/>
          </a:xfrm>
          <a:prstGeom prst="rect">
            <a:avLst/>
          </a:prstGeom>
          <a:noFill/>
        </p:spPr>
        <p:txBody>
          <a:bodyPr wrap="square">
            <a:spAutoFit/>
          </a:bodyPr>
          <a:lstStyle/>
          <a:p>
            <a:pPr algn="r"/>
            <a:r>
              <a:rPr lang="zh-CN" altLang="en-US" sz="2845" dirty="0">
                <a:solidFill>
                  <a:schemeClr val="bg1"/>
                </a:solidFill>
                <a:latin typeface="微软雅黑" panose="020B0503020204020204" pitchFamily="34" charset="-122"/>
                <a:ea typeface="微软雅黑" panose="020B0503020204020204" pitchFamily="34" charset="-122"/>
              </a:rPr>
              <a:t>出海</a:t>
            </a:r>
            <a:endParaRPr lang="en-US" altLang="zh-CN" sz="2845" dirty="0">
              <a:solidFill>
                <a:schemeClr val="bg1"/>
              </a:solidFill>
              <a:latin typeface="微软雅黑" panose="020B0503020204020204" pitchFamily="34" charset="-122"/>
              <a:ea typeface="微软雅黑" panose="020B0503020204020204" pitchFamily="34" charset="-122"/>
            </a:endParaRPr>
          </a:p>
          <a:p>
            <a:pPr algn="r"/>
            <a:r>
              <a:rPr lang="zh-CN" altLang="en-US" sz="2845" dirty="0">
                <a:solidFill>
                  <a:schemeClr val="bg1"/>
                </a:solidFill>
                <a:latin typeface="微软雅黑" panose="020B0503020204020204" pitchFamily="34" charset="-122"/>
                <a:ea typeface="微软雅黑" panose="020B0503020204020204" pitchFamily="34" charset="-122"/>
              </a:rPr>
              <a:t>渠道</a:t>
            </a:r>
          </a:p>
        </p:txBody>
      </p:sp>
      <p:grpSp>
        <p:nvGrpSpPr>
          <p:cNvPr id="113" name="组合 40"/>
          <p:cNvGrpSpPr/>
          <p:nvPr/>
        </p:nvGrpSpPr>
        <p:grpSpPr>
          <a:xfrm>
            <a:off x="5173037" y="5600393"/>
            <a:ext cx="10414663" cy="2287824"/>
            <a:chOff x="7170093" y="2717129"/>
            <a:chExt cx="4393257" cy="965081"/>
          </a:xfrm>
        </p:grpSpPr>
        <p:sp>
          <p:nvSpPr>
            <p:cNvPr id="1048836" name="矩形: 圆角 92"/>
            <p:cNvSpPr/>
            <p:nvPr/>
          </p:nvSpPr>
          <p:spPr>
            <a:xfrm>
              <a:off x="10431184" y="3066820"/>
              <a:ext cx="1132166" cy="615390"/>
            </a:xfrm>
            <a:prstGeom prst="roundRect">
              <a:avLst/>
            </a:prstGeom>
            <a:solidFill>
              <a:srgbClr val="D8D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solidFill>
                  <a:schemeClr val="bg1"/>
                </a:solidFill>
                <a:latin typeface="微软雅黑" panose="020B0503020204020204" pitchFamily="34" charset="-122"/>
                <a:ea typeface="微软雅黑" panose="020B0503020204020204" pitchFamily="34" charset="-122"/>
              </a:endParaRPr>
            </a:p>
          </p:txBody>
        </p:sp>
        <p:sp>
          <p:nvSpPr>
            <p:cNvPr id="1048837" name="矩形: 圆角 93"/>
            <p:cNvSpPr/>
            <p:nvPr/>
          </p:nvSpPr>
          <p:spPr>
            <a:xfrm>
              <a:off x="8616056" y="3066820"/>
              <a:ext cx="1740794" cy="615390"/>
            </a:xfrm>
            <a:prstGeom prst="roundRect">
              <a:avLst/>
            </a:prstGeom>
            <a:solidFill>
              <a:srgbClr val="5C7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solidFill>
                  <a:schemeClr val="bg1"/>
                </a:solidFill>
                <a:latin typeface="微软雅黑" panose="020B0503020204020204" pitchFamily="34" charset="-122"/>
                <a:ea typeface="微软雅黑" panose="020B0503020204020204" pitchFamily="34" charset="-122"/>
              </a:endParaRPr>
            </a:p>
          </p:txBody>
        </p:sp>
        <p:sp>
          <p:nvSpPr>
            <p:cNvPr id="1048838" name="矩形: 圆角 94"/>
            <p:cNvSpPr/>
            <p:nvPr/>
          </p:nvSpPr>
          <p:spPr>
            <a:xfrm>
              <a:off x="7378700" y="3054350"/>
              <a:ext cx="1162051" cy="615390"/>
            </a:xfrm>
            <a:prstGeom prst="roundRect">
              <a:avLst/>
            </a:prstGeom>
            <a:solidFill>
              <a:srgbClr val="D8D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solidFill>
                  <a:schemeClr val="bg1"/>
                </a:solidFill>
                <a:latin typeface="微软雅黑" panose="020B0503020204020204" pitchFamily="34" charset="-122"/>
                <a:ea typeface="微软雅黑" panose="020B0503020204020204" pitchFamily="34" charset="-122"/>
              </a:endParaRPr>
            </a:p>
          </p:txBody>
        </p:sp>
        <p:sp>
          <p:nvSpPr>
            <p:cNvPr id="1048839" name="矩形 95"/>
            <p:cNvSpPr/>
            <p:nvPr/>
          </p:nvSpPr>
          <p:spPr>
            <a:xfrm>
              <a:off x="7378700" y="2730337"/>
              <a:ext cx="4184650" cy="269626"/>
            </a:xfrm>
            <a:prstGeom prst="rect">
              <a:avLst/>
            </a:prstGeom>
            <a:solidFill>
              <a:srgbClr val="FFD4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solidFill>
                  <a:schemeClr val="bg1"/>
                </a:solidFill>
                <a:latin typeface="微软雅黑" panose="020B0503020204020204" pitchFamily="34" charset="-122"/>
                <a:ea typeface="微软雅黑" panose="020B0503020204020204" pitchFamily="34" charset="-122"/>
              </a:endParaRPr>
            </a:p>
          </p:txBody>
        </p:sp>
        <p:sp>
          <p:nvSpPr>
            <p:cNvPr id="1048840" name="文本框 96"/>
            <p:cNvSpPr txBox="1"/>
            <p:nvPr/>
          </p:nvSpPr>
          <p:spPr>
            <a:xfrm>
              <a:off x="8890000" y="2717129"/>
              <a:ext cx="1162050" cy="225689"/>
            </a:xfrm>
            <a:prstGeom prst="rect">
              <a:avLst/>
            </a:prstGeom>
            <a:noFill/>
          </p:spPr>
          <p:txBody>
            <a:bodyPr wrap="square">
              <a:spAutoFit/>
            </a:bodyPr>
            <a:lstStyle/>
            <a:p>
              <a:pPr algn="ctr">
                <a:lnSpc>
                  <a:spcPts val="3700"/>
                </a:lnSpc>
              </a:pPr>
              <a:r>
                <a:rPr lang="zh-CN" altLang="en-US" sz="2845" dirty="0">
                  <a:solidFill>
                    <a:schemeClr val="bg1"/>
                  </a:solidFill>
                  <a:latin typeface="微软雅黑" panose="020B0503020204020204" pitchFamily="34" charset="-122"/>
                  <a:ea typeface="微软雅黑" panose="020B0503020204020204" pitchFamily="34" charset="-122"/>
                </a:rPr>
                <a:t>卖家主导</a:t>
              </a:r>
            </a:p>
          </p:txBody>
        </p:sp>
        <p:grpSp>
          <p:nvGrpSpPr>
            <p:cNvPr id="114" name="组合 97"/>
            <p:cNvGrpSpPr/>
            <p:nvPr/>
          </p:nvGrpSpPr>
          <p:grpSpPr>
            <a:xfrm>
              <a:off x="8668811" y="2721582"/>
              <a:ext cx="276548" cy="276548"/>
              <a:chOff x="3533497" y="793472"/>
              <a:chExt cx="381556" cy="381556"/>
            </a:xfrm>
          </p:grpSpPr>
          <p:sp>
            <p:nvSpPr>
              <p:cNvPr id="1048841" name="stick-man_118174"/>
              <p:cNvSpPr/>
              <p:nvPr/>
            </p:nvSpPr>
            <p:spPr>
              <a:xfrm>
                <a:off x="3628887" y="889000"/>
                <a:ext cx="190778" cy="190500"/>
              </a:xfrm>
              <a:custGeom>
                <a:avLst/>
                <a:gdLst>
                  <a:gd name="connsiteX0" fmla="*/ 226247 w 581459"/>
                  <a:gd name="connsiteY0" fmla="*/ 340016 h 580612"/>
                  <a:gd name="connsiteX1" fmla="*/ 120867 w 581459"/>
                  <a:gd name="connsiteY1" fmla="*/ 382233 h 580612"/>
                  <a:gd name="connsiteX2" fmla="*/ 49575 w 581459"/>
                  <a:gd name="connsiteY2" fmla="*/ 532262 h 580612"/>
                  <a:gd name="connsiteX3" fmla="*/ 531884 w 581459"/>
                  <a:gd name="connsiteY3" fmla="*/ 532262 h 580612"/>
                  <a:gd name="connsiteX4" fmla="*/ 460504 w 581459"/>
                  <a:gd name="connsiteY4" fmla="*/ 382233 h 580612"/>
                  <a:gd name="connsiteX5" fmla="*/ 355124 w 581459"/>
                  <a:gd name="connsiteY5" fmla="*/ 340016 h 580612"/>
                  <a:gd name="connsiteX6" fmla="*/ 226247 w 581459"/>
                  <a:gd name="connsiteY6" fmla="*/ 291576 h 580612"/>
                  <a:gd name="connsiteX7" fmla="*/ 355124 w 581459"/>
                  <a:gd name="connsiteY7" fmla="*/ 291576 h 580612"/>
                  <a:gd name="connsiteX8" fmla="*/ 494681 w 581459"/>
                  <a:gd name="connsiteY8" fmla="*/ 347837 h 580612"/>
                  <a:gd name="connsiteX9" fmla="*/ 581459 w 581459"/>
                  <a:gd name="connsiteY9" fmla="*/ 556437 h 580612"/>
                  <a:gd name="connsiteX10" fmla="*/ 557250 w 581459"/>
                  <a:gd name="connsiteY10" fmla="*/ 580612 h 580612"/>
                  <a:gd name="connsiteX11" fmla="*/ 24209 w 581459"/>
                  <a:gd name="connsiteY11" fmla="*/ 580612 h 580612"/>
                  <a:gd name="connsiteX12" fmla="*/ 0 w 581459"/>
                  <a:gd name="connsiteY12" fmla="*/ 556437 h 580612"/>
                  <a:gd name="connsiteX13" fmla="*/ 86689 w 581459"/>
                  <a:gd name="connsiteY13" fmla="*/ 347837 h 580612"/>
                  <a:gd name="connsiteX14" fmla="*/ 226247 w 581459"/>
                  <a:gd name="connsiteY14" fmla="*/ 291576 h 580612"/>
                  <a:gd name="connsiteX15" fmla="*/ 290721 w 581459"/>
                  <a:gd name="connsiteY15" fmla="*/ 48354 h 580612"/>
                  <a:gd name="connsiteX16" fmla="*/ 201897 w 581459"/>
                  <a:gd name="connsiteY16" fmla="*/ 137064 h 580612"/>
                  <a:gd name="connsiteX17" fmla="*/ 290721 w 581459"/>
                  <a:gd name="connsiteY17" fmla="*/ 225862 h 580612"/>
                  <a:gd name="connsiteX18" fmla="*/ 379633 w 581459"/>
                  <a:gd name="connsiteY18" fmla="*/ 137064 h 580612"/>
                  <a:gd name="connsiteX19" fmla="*/ 290721 w 581459"/>
                  <a:gd name="connsiteY19" fmla="*/ 48354 h 580612"/>
                  <a:gd name="connsiteX20" fmla="*/ 290721 w 581459"/>
                  <a:gd name="connsiteY20" fmla="*/ 0 h 580612"/>
                  <a:gd name="connsiteX21" fmla="*/ 428050 w 581459"/>
                  <a:gd name="connsiteY21" fmla="*/ 137064 h 580612"/>
                  <a:gd name="connsiteX22" fmla="*/ 290721 w 581459"/>
                  <a:gd name="connsiteY22" fmla="*/ 274217 h 580612"/>
                  <a:gd name="connsiteX23" fmla="*/ 153480 w 581459"/>
                  <a:gd name="connsiteY23" fmla="*/ 137064 h 580612"/>
                  <a:gd name="connsiteX24" fmla="*/ 290721 w 581459"/>
                  <a:gd name="connsiteY24" fmla="*/ 0 h 58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1459" h="580612">
                    <a:moveTo>
                      <a:pt x="226247" y="340016"/>
                    </a:moveTo>
                    <a:cubicBezTo>
                      <a:pt x="186284" y="340016"/>
                      <a:pt x="147924" y="355481"/>
                      <a:pt x="120867" y="382233"/>
                    </a:cubicBezTo>
                    <a:cubicBezTo>
                      <a:pt x="79925" y="422762"/>
                      <a:pt x="55004" y="475379"/>
                      <a:pt x="49575" y="532262"/>
                    </a:cubicBezTo>
                    <a:lnTo>
                      <a:pt x="531884" y="532262"/>
                    </a:lnTo>
                    <a:cubicBezTo>
                      <a:pt x="526366" y="475379"/>
                      <a:pt x="501445" y="422762"/>
                      <a:pt x="460504" y="382233"/>
                    </a:cubicBezTo>
                    <a:cubicBezTo>
                      <a:pt x="433447" y="355481"/>
                      <a:pt x="394997" y="340016"/>
                      <a:pt x="355124" y="340016"/>
                    </a:cubicBezTo>
                    <a:close/>
                    <a:moveTo>
                      <a:pt x="226247" y="291576"/>
                    </a:moveTo>
                    <a:lnTo>
                      <a:pt x="355124" y="291576"/>
                    </a:lnTo>
                    <a:cubicBezTo>
                      <a:pt x="407814" y="291576"/>
                      <a:pt x="458634" y="312107"/>
                      <a:pt x="494681" y="347837"/>
                    </a:cubicBezTo>
                    <a:cubicBezTo>
                      <a:pt x="550575" y="403298"/>
                      <a:pt x="581459" y="477423"/>
                      <a:pt x="581459" y="556437"/>
                    </a:cubicBezTo>
                    <a:cubicBezTo>
                      <a:pt x="581459" y="569858"/>
                      <a:pt x="570690" y="580612"/>
                      <a:pt x="557250" y="580612"/>
                    </a:cubicBezTo>
                    <a:lnTo>
                      <a:pt x="24209" y="580612"/>
                    </a:lnTo>
                    <a:cubicBezTo>
                      <a:pt x="10770" y="580612"/>
                      <a:pt x="0" y="569858"/>
                      <a:pt x="0" y="556437"/>
                    </a:cubicBezTo>
                    <a:cubicBezTo>
                      <a:pt x="0" y="477423"/>
                      <a:pt x="30795" y="403298"/>
                      <a:pt x="86689" y="347837"/>
                    </a:cubicBezTo>
                    <a:cubicBezTo>
                      <a:pt x="122825" y="312107"/>
                      <a:pt x="173735" y="291576"/>
                      <a:pt x="226247" y="291576"/>
                    </a:cubicBezTo>
                    <a:close/>
                    <a:moveTo>
                      <a:pt x="290721" y="48354"/>
                    </a:moveTo>
                    <a:cubicBezTo>
                      <a:pt x="241770" y="48354"/>
                      <a:pt x="201897" y="88176"/>
                      <a:pt x="201897" y="137064"/>
                    </a:cubicBezTo>
                    <a:cubicBezTo>
                      <a:pt x="201897" y="186041"/>
                      <a:pt x="241770" y="225862"/>
                      <a:pt x="290721" y="225862"/>
                    </a:cubicBezTo>
                    <a:cubicBezTo>
                      <a:pt x="339761" y="225862"/>
                      <a:pt x="379633" y="186041"/>
                      <a:pt x="379633" y="137064"/>
                    </a:cubicBezTo>
                    <a:cubicBezTo>
                      <a:pt x="379633" y="88176"/>
                      <a:pt x="339761" y="48354"/>
                      <a:pt x="290721" y="48354"/>
                    </a:cubicBezTo>
                    <a:close/>
                    <a:moveTo>
                      <a:pt x="290721" y="0"/>
                    </a:moveTo>
                    <a:cubicBezTo>
                      <a:pt x="366461" y="0"/>
                      <a:pt x="428050" y="61510"/>
                      <a:pt x="428050" y="137064"/>
                    </a:cubicBezTo>
                    <a:cubicBezTo>
                      <a:pt x="428050" y="212707"/>
                      <a:pt x="366461" y="274217"/>
                      <a:pt x="290721" y="274217"/>
                    </a:cubicBezTo>
                    <a:cubicBezTo>
                      <a:pt x="215069" y="274217"/>
                      <a:pt x="153480" y="212707"/>
                      <a:pt x="153480" y="137064"/>
                    </a:cubicBezTo>
                    <a:cubicBezTo>
                      <a:pt x="153480" y="61510"/>
                      <a:pt x="215069" y="0"/>
                      <a:pt x="29072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a:solidFill>
                    <a:schemeClr val="bg1"/>
                  </a:solidFill>
                  <a:latin typeface="微软雅黑" panose="020B0503020204020204" pitchFamily="34" charset="-122"/>
                  <a:ea typeface="微软雅黑" panose="020B0503020204020204" pitchFamily="34" charset="-122"/>
                </a:endParaRPr>
              </a:p>
            </p:txBody>
          </p:sp>
          <p:sp>
            <p:nvSpPr>
              <p:cNvPr id="1048842" name="椭圆 102"/>
              <p:cNvSpPr/>
              <p:nvPr/>
            </p:nvSpPr>
            <p:spPr>
              <a:xfrm>
                <a:off x="3533497" y="793472"/>
                <a:ext cx="381556" cy="38155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solidFill>
                    <a:schemeClr val="bg1"/>
                  </a:solidFill>
                  <a:latin typeface="微软雅黑" panose="020B0503020204020204" pitchFamily="34" charset="-122"/>
                  <a:ea typeface="微软雅黑" panose="020B0503020204020204" pitchFamily="34" charset="-122"/>
                </a:endParaRPr>
              </a:p>
            </p:txBody>
          </p:sp>
        </p:grpSp>
        <p:sp>
          <p:nvSpPr>
            <p:cNvPr id="1048843" name="文本框 98"/>
            <p:cNvSpPr txBox="1"/>
            <p:nvPr/>
          </p:nvSpPr>
          <p:spPr>
            <a:xfrm>
              <a:off x="8882512" y="3019351"/>
              <a:ext cx="1162050" cy="619887"/>
            </a:xfrm>
            <a:prstGeom prst="rect">
              <a:avLst/>
            </a:prstGeom>
            <a:noFill/>
          </p:spPr>
          <p:txBody>
            <a:bodyPr wrap="square">
              <a:spAutoFit/>
            </a:bodyPr>
            <a:lstStyle/>
            <a:p>
              <a:pPr algn="ctr">
                <a:lnSpc>
                  <a:spcPts val="3700"/>
                </a:lnSpc>
              </a:pPr>
              <a:r>
                <a:rPr lang="zh-CN" altLang="en-US" sz="237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无品牌</a:t>
              </a:r>
            </a:p>
            <a:p>
              <a:pPr algn="ctr">
                <a:lnSpc>
                  <a:spcPts val="3700"/>
                </a:lnSpc>
              </a:pPr>
              <a:r>
                <a:rPr lang="zh-CN" altLang="en-US" sz="237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低质低价</a:t>
              </a:r>
            </a:p>
            <a:p>
              <a:pPr algn="ctr">
                <a:lnSpc>
                  <a:spcPts val="3700"/>
                </a:lnSpc>
              </a:pPr>
              <a:r>
                <a:rPr lang="en-US" altLang="zh-CN" sz="237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SKU</a:t>
              </a:r>
              <a:r>
                <a:rPr lang="zh-CN" altLang="en-US" sz="237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众多</a:t>
              </a:r>
            </a:p>
          </p:txBody>
        </p:sp>
        <p:sp>
          <p:nvSpPr>
            <p:cNvPr id="1048844" name="文本框 99"/>
            <p:cNvSpPr txBox="1"/>
            <p:nvPr/>
          </p:nvSpPr>
          <p:spPr>
            <a:xfrm>
              <a:off x="7170093" y="3032209"/>
              <a:ext cx="1270260" cy="577340"/>
            </a:xfrm>
            <a:prstGeom prst="rect">
              <a:avLst/>
            </a:prstGeom>
            <a:noFill/>
          </p:spPr>
          <p:txBody>
            <a:bodyPr wrap="square">
              <a:spAutoFit/>
            </a:bodyPr>
            <a:lstStyle/>
            <a:p>
              <a:pPr algn="r">
                <a:lnSpc>
                  <a:spcPct val="120000"/>
                </a:lnSpc>
              </a:pPr>
              <a:r>
                <a:rPr lang="zh-CN" altLang="en-US" sz="2370" dirty="0">
                  <a:solidFill>
                    <a:schemeClr val="bg1"/>
                  </a:solidFill>
                  <a:latin typeface="微软雅黑" panose="020B0503020204020204" pitchFamily="34" charset="-122"/>
                  <a:ea typeface="微软雅黑" panose="020B0503020204020204" pitchFamily="34" charset="-122"/>
                </a:rPr>
                <a:t>批发市场</a:t>
              </a:r>
              <a:endParaRPr lang="en-US" altLang="zh-CN" sz="2370" dirty="0">
                <a:solidFill>
                  <a:schemeClr val="bg1"/>
                </a:solidFill>
                <a:latin typeface="微软雅黑" panose="020B0503020204020204" pitchFamily="34" charset="-122"/>
                <a:ea typeface="微软雅黑" panose="020B0503020204020204" pitchFamily="34" charset="-122"/>
              </a:endParaRPr>
            </a:p>
            <a:p>
              <a:pPr algn="r">
                <a:lnSpc>
                  <a:spcPct val="120000"/>
                </a:lnSpc>
              </a:pPr>
              <a:r>
                <a:rPr lang="zh-CN" altLang="en-US" sz="2370" dirty="0">
                  <a:solidFill>
                    <a:schemeClr val="bg1"/>
                  </a:solidFill>
                  <a:latin typeface="微软雅黑" panose="020B0503020204020204" pitchFamily="34" charset="-122"/>
                  <a:ea typeface="微软雅黑" panose="020B0503020204020204" pitchFamily="34" charset="-122"/>
                </a:rPr>
                <a:t>专业市场</a:t>
              </a:r>
              <a:endParaRPr lang="en-US" altLang="zh-CN" sz="2370" dirty="0">
                <a:solidFill>
                  <a:schemeClr val="bg1"/>
                </a:solidFill>
                <a:latin typeface="微软雅黑" panose="020B0503020204020204" pitchFamily="34" charset="-122"/>
                <a:ea typeface="微软雅黑" panose="020B0503020204020204" pitchFamily="34" charset="-122"/>
              </a:endParaRPr>
            </a:p>
            <a:p>
              <a:pPr algn="r">
                <a:lnSpc>
                  <a:spcPct val="120000"/>
                </a:lnSpc>
              </a:pPr>
              <a:r>
                <a:rPr lang="zh-CN" altLang="en-US" sz="2370" dirty="0">
                  <a:solidFill>
                    <a:schemeClr val="bg1"/>
                  </a:solidFill>
                  <a:latin typeface="微软雅黑" panose="020B0503020204020204" pitchFamily="34" charset="-122"/>
                  <a:ea typeface="微软雅黑" panose="020B0503020204020204" pitchFamily="34" charset="-122"/>
                </a:rPr>
                <a:t>工厂直接供货</a:t>
              </a:r>
            </a:p>
          </p:txBody>
        </p:sp>
        <p:sp>
          <p:nvSpPr>
            <p:cNvPr id="1048845" name="文本框 100"/>
            <p:cNvSpPr txBox="1"/>
            <p:nvPr/>
          </p:nvSpPr>
          <p:spPr>
            <a:xfrm>
              <a:off x="10509780" y="3143369"/>
              <a:ext cx="1053570" cy="392656"/>
            </a:xfrm>
            <a:prstGeom prst="rect">
              <a:avLst/>
            </a:prstGeom>
            <a:noFill/>
          </p:spPr>
          <p:txBody>
            <a:bodyPr wrap="square">
              <a:spAutoFit/>
            </a:bodyPr>
            <a:lstStyle/>
            <a:p>
              <a:pPr>
                <a:lnSpc>
                  <a:spcPct val="120000"/>
                </a:lnSpc>
              </a:pPr>
              <a:r>
                <a:rPr lang="zh-CN" altLang="en-US" sz="2370" dirty="0">
                  <a:solidFill>
                    <a:schemeClr val="bg1"/>
                  </a:solidFill>
                  <a:latin typeface="微软雅黑" panose="020B0503020204020204" pitchFamily="34" charset="-122"/>
                  <a:ea typeface="微软雅黑" panose="020B0503020204020204" pitchFamily="34" charset="-122"/>
                </a:rPr>
                <a:t>第三方平台</a:t>
              </a:r>
              <a:endParaRPr lang="en-US" altLang="zh-CN" sz="237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2370" dirty="0">
                  <a:solidFill>
                    <a:schemeClr val="bg1"/>
                  </a:solidFill>
                  <a:latin typeface="微软雅黑" panose="020B0503020204020204" pitchFamily="34" charset="-122"/>
                  <a:ea typeface="微软雅黑" panose="020B0503020204020204" pitchFamily="34" charset="-122"/>
                </a:rPr>
                <a:t>独立站（站群）</a:t>
              </a:r>
            </a:p>
          </p:txBody>
        </p:sp>
      </p:grpSp>
      <p:sp>
        <p:nvSpPr>
          <p:cNvPr id="1048846" name="文本框 41"/>
          <p:cNvSpPr txBox="1"/>
          <p:nvPr/>
        </p:nvSpPr>
        <p:spPr>
          <a:xfrm>
            <a:off x="9038572" y="14596875"/>
            <a:ext cx="2905291" cy="530145"/>
          </a:xfrm>
          <a:prstGeom prst="rect">
            <a:avLst/>
          </a:prstGeom>
          <a:noFill/>
        </p:spPr>
        <p:txBody>
          <a:bodyPr wrap="square">
            <a:spAutoFit/>
          </a:bodyPr>
          <a:lstStyle/>
          <a:p>
            <a:pPr algn="ctr"/>
            <a:r>
              <a:rPr lang="zh-CN" altLang="en-US" sz="2845" b="1" dirty="0">
                <a:solidFill>
                  <a:schemeClr val="bg1"/>
                </a:solidFill>
                <a:latin typeface="微软雅黑" panose="020B0503020204020204" pitchFamily="34" charset="-122"/>
                <a:ea typeface="微软雅黑" panose="020B0503020204020204" pitchFamily="34" charset="-122"/>
              </a:rPr>
              <a:t>产品特征</a:t>
            </a:r>
          </a:p>
        </p:txBody>
      </p:sp>
      <p:sp>
        <p:nvSpPr>
          <p:cNvPr id="1048847" name="箭头: V 形 42"/>
          <p:cNvSpPr/>
          <p:nvPr/>
        </p:nvSpPr>
        <p:spPr>
          <a:xfrm>
            <a:off x="11741224" y="13939791"/>
            <a:ext cx="867683" cy="1380041"/>
          </a:xfrm>
          <a:prstGeom prst="chevron">
            <a:avLst>
              <a:gd name="adj" fmla="val 71189"/>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solidFill>
                <a:schemeClr val="bg1"/>
              </a:solidFill>
              <a:latin typeface="微软雅黑" panose="020B0503020204020204" pitchFamily="34" charset="-122"/>
              <a:ea typeface="微软雅黑" panose="020B0503020204020204" pitchFamily="34" charset="-122"/>
            </a:endParaRPr>
          </a:p>
        </p:txBody>
      </p:sp>
      <p:sp>
        <p:nvSpPr>
          <p:cNvPr id="1048848" name="箭头: V 形 43"/>
          <p:cNvSpPr/>
          <p:nvPr/>
        </p:nvSpPr>
        <p:spPr>
          <a:xfrm>
            <a:off x="12225237" y="13939791"/>
            <a:ext cx="867683" cy="1380041"/>
          </a:xfrm>
          <a:prstGeom prst="chevron">
            <a:avLst>
              <a:gd name="adj" fmla="val 71189"/>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solidFill>
                <a:schemeClr val="bg1"/>
              </a:solidFill>
              <a:latin typeface="微软雅黑" panose="020B0503020204020204" pitchFamily="34" charset="-122"/>
              <a:ea typeface="微软雅黑" panose="020B0503020204020204" pitchFamily="34" charset="-122"/>
            </a:endParaRPr>
          </a:p>
        </p:txBody>
      </p:sp>
      <p:sp>
        <p:nvSpPr>
          <p:cNvPr id="1048849" name="箭头: V 形 44"/>
          <p:cNvSpPr/>
          <p:nvPr/>
        </p:nvSpPr>
        <p:spPr>
          <a:xfrm flipH="1">
            <a:off x="7911128" y="13939791"/>
            <a:ext cx="867683" cy="1380041"/>
          </a:xfrm>
          <a:prstGeom prst="chevron">
            <a:avLst>
              <a:gd name="adj" fmla="val 71189"/>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solidFill>
                <a:schemeClr val="bg1"/>
              </a:solidFill>
              <a:latin typeface="微软雅黑" panose="020B0503020204020204" pitchFamily="34" charset="-122"/>
              <a:ea typeface="微软雅黑" panose="020B0503020204020204" pitchFamily="34" charset="-122"/>
            </a:endParaRPr>
          </a:p>
        </p:txBody>
      </p:sp>
      <p:sp>
        <p:nvSpPr>
          <p:cNvPr id="1048850" name="箭头: V 形 45"/>
          <p:cNvSpPr/>
          <p:nvPr/>
        </p:nvSpPr>
        <p:spPr>
          <a:xfrm flipH="1">
            <a:off x="8395141" y="13939791"/>
            <a:ext cx="867683" cy="1380041"/>
          </a:xfrm>
          <a:prstGeom prst="chevron">
            <a:avLst>
              <a:gd name="adj" fmla="val 71189"/>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solidFill>
                <a:schemeClr val="bg1"/>
              </a:solidFill>
              <a:latin typeface="微软雅黑" panose="020B0503020204020204" pitchFamily="34" charset="-122"/>
              <a:ea typeface="微软雅黑" panose="020B0503020204020204" pitchFamily="34" charset="-122"/>
            </a:endParaRPr>
          </a:p>
        </p:txBody>
      </p:sp>
      <p:grpSp>
        <p:nvGrpSpPr>
          <p:cNvPr id="115" name="组合 49"/>
          <p:cNvGrpSpPr/>
          <p:nvPr/>
        </p:nvGrpSpPr>
        <p:grpSpPr>
          <a:xfrm>
            <a:off x="5174510" y="8543167"/>
            <a:ext cx="10415756" cy="2247909"/>
            <a:chOff x="7170093" y="4199820"/>
            <a:chExt cx="4393718" cy="948244"/>
          </a:xfrm>
        </p:grpSpPr>
        <p:sp>
          <p:nvSpPr>
            <p:cNvPr id="1048851" name="矩形: 圆角 74"/>
            <p:cNvSpPr/>
            <p:nvPr/>
          </p:nvSpPr>
          <p:spPr>
            <a:xfrm>
              <a:off x="10431184" y="4527688"/>
              <a:ext cx="1132166" cy="615390"/>
            </a:xfrm>
            <a:prstGeom prst="roundRect">
              <a:avLst/>
            </a:prstGeom>
            <a:solidFill>
              <a:srgbClr val="D8D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solidFill>
                  <a:schemeClr val="bg1"/>
                </a:solidFill>
                <a:latin typeface="微软雅黑" panose="020B0503020204020204" pitchFamily="34" charset="-122"/>
                <a:ea typeface="微软雅黑" panose="020B0503020204020204" pitchFamily="34" charset="-122"/>
              </a:endParaRPr>
            </a:p>
          </p:txBody>
        </p:sp>
        <p:sp>
          <p:nvSpPr>
            <p:cNvPr id="1048852" name="矩形: 圆角 75"/>
            <p:cNvSpPr/>
            <p:nvPr/>
          </p:nvSpPr>
          <p:spPr>
            <a:xfrm>
              <a:off x="8616056" y="4527688"/>
              <a:ext cx="1740794" cy="615390"/>
            </a:xfrm>
            <a:prstGeom prst="roundRect">
              <a:avLst/>
            </a:prstGeom>
            <a:solidFill>
              <a:srgbClr val="5C7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dirty="0">
                <a:solidFill>
                  <a:schemeClr val="bg1"/>
                </a:solidFill>
                <a:latin typeface="微软雅黑" panose="020B0503020204020204" pitchFamily="34" charset="-122"/>
                <a:ea typeface="微软雅黑" panose="020B0503020204020204" pitchFamily="34" charset="-122"/>
              </a:endParaRPr>
            </a:p>
          </p:txBody>
        </p:sp>
        <p:sp>
          <p:nvSpPr>
            <p:cNvPr id="1048853" name="矩形: 圆角 76"/>
            <p:cNvSpPr/>
            <p:nvPr/>
          </p:nvSpPr>
          <p:spPr>
            <a:xfrm>
              <a:off x="7378700" y="4532674"/>
              <a:ext cx="1162051" cy="615390"/>
            </a:xfrm>
            <a:prstGeom prst="roundRect">
              <a:avLst/>
            </a:prstGeom>
            <a:solidFill>
              <a:srgbClr val="D8D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solidFill>
                  <a:schemeClr val="bg1"/>
                </a:solidFill>
                <a:latin typeface="微软雅黑" panose="020B0503020204020204" pitchFamily="34" charset="-122"/>
                <a:ea typeface="微软雅黑" panose="020B0503020204020204" pitchFamily="34" charset="-122"/>
              </a:endParaRPr>
            </a:p>
          </p:txBody>
        </p:sp>
        <p:sp>
          <p:nvSpPr>
            <p:cNvPr id="1048854" name="文本框 77"/>
            <p:cNvSpPr txBox="1"/>
            <p:nvPr/>
          </p:nvSpPr>
          <p:spPr>
            <a:xfrm>
              <a:off x="8882512" y="4526239"/>
              <a:ext cx="1162050" cy="577340"/>
            </a:xfrm>
            <a:prstGeom prst="rect">
              <a:avLst/>
            </a:prstGeom>
            <a:noFill/>
          </p:spPr>
          <p:txBody>
            <a:bodyPr wrap="square">
              <a:spAutoFit/>
            </a:bodyPr>
            <a:lstStyle>
              <a:defPPr>
                <a:defRPr lang="en-US"/>
              </a:defPPr>
              <a:lvl1pPr algn="r">
                <a:lnSpc>
                  <a:spcPct val="120000"/>
                </a:lnSpc>
                <a:defRPr sz="10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ctr"/>
              <a:r>
                <a:rPr lang="zh-CN" altLang="en-US" sz="2370" dirty="0">
                  <a:solidFill>
                    <a:schemeClr val="bg1"/>
                  </a:solidFill>
                </a:rPr>
                <a:t>注重产品品质</a:t>
              </a:r>
            </a:p>
            <a:p>
              <a:pPr algn="ctr"/>
              <a:r>
                <a:rPr lang="zh-CN" altLang="en-US" sz="2370" dirty="0">
                  <a:solidFill>
                    <a:schemeClr val="bg1"/>
                  </a:solidFill>
                </a:rPr>
                <a:t>品类聚焦</a:t>
              </a:r>
            </a:p>
            <a:p>
              <a:pPr algn="ctr"/>
              <a:r>
                <a:rPr lang="zh-CN" altLang="en-US" sz="2370" dirty="0">
                  <a:solidFill>
                    <a:schemeClr val="bg1"/>
                  </a:solidFill>
                </a:rPr>
                <a:t>有品牌标识</a:t>
              </a:r>
            </a:p>
          </p:txBody>
        </p:sp>
        <p:sp>
          <p:nvSpPr>
            <p:cNvPr id="1048855" name="文本框 78"/>
            <p:cNvSpPr txBox="1"/>
            <p:nvPr/>
          </p:nvSpPr>
          <p:spPr>
            <a:xfrm>
              <a:off x="7170093" y="4685223"/>
              <a:ext cx="1270260" cy="207972"/>
            </a:xfrm>
            <a:prstGeom prst="rect">
              <a:avLst/>
            </a:prstGeom>
            <a:noFill/>
          </p:spPr>
          <p:txBody>
            <a:bodyPr wrap="square">
              <a:spAutoFit/>
            </a:bodyPr>
            <a:lstStyle>
              <a:defPPr>
                <a:defRPr lang="en-US"/>
              </a:defPPr>
              <a:lvl1pPr algn="r">
                <a:lnSpc>
                  <a:spcPct val="120000"/>
                </a:lnSpc>
                <a:defRPr sz="10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2370" dirty="0">
                  <a:solidFill>
                    <a:schemeClr val="bg1"/>
                  </a:solidFill>
                </a:rPr>
                <a:t>工厂直接供货</a:t>
              </a:r>
            </a:p>
          </p:txBody>
        </p:sp>
        <p:sp>
          <p:nvSpPr>
            <p:cNvPr id="1048856" name="文本框 79"/>
            <p:cNvSpPr txBox="1"/>
            <p:nvPr/>
          </p:nvSpPr>
          <p:spPr>
            <a:xfrm>
              <a:off x="10509780" y="4620167"/>
              <a:ext cx="1021885" cy="392656"/>
            </a:xfrm>
            <a:prstGeom prst="rect">
              <a:avLst/>
            </a:prstGeom>
            <a:noFill/>
          </p:spPr>
          <p:txBody>
            <a:bodyPr wrap="square">
              <a:spAutoFit/>
            </a:bodyPr>
            <a:lstStyle>
              <a:defPPr>
                <a:defRPr lang="en-US"/>
              </a:defPPr>
              <a:lvl1pPr algn="r">
                <a:lnSpc>
                  <a:spcPct val="120000"/>
                </a:lnSpc>
                <a:defRPr sz="10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2370" dirty="0">
                  <a:solidFill>
                    <a:schemeClr val="bg1"/>
                  </a:solidFill>
                </a:rPr>
                <a:t>第三方平台</a:t>
              </a:r>
              <a:endParaRPr lang="en-US" altLang="zh-CN" sz="2370" dirty="0">
                <a:solidFill>
                  <a:schemeClr val="bg1"/>
                </a:solidFill>
              </a:endParaRPr>
            </a:p>
            <a:p>
              <a:pPr algn="l"/>
              <a:r>
                <a:rPr lang="zh-CN" altLang="en-US" sz="2370" dirty="0">
                  <a:solidFill>
                    <a:schemeClr val="bg1"/>
                  </a:solidFill>
                </a:rPr>
                <a:t>独立站（品牌）</a:t>
              </a:r>
            </a:p>
          </p:txBody>
        </p:sp>
        <p:grpSp>
          <p:nvGrpSpPr>
            <p:cNvPr id="116" name="组合 80"/>
            <p:cNvGrpSpPr/>
            <p:nvPr/>
          </p:nvGrpSpPr>
          <p:grpSpPr>
            <a:xfrm>
              <a:off x="7378700" y="4199820"/>
              <a:ext cx="2070100" cy="298087"/>
              <a:chOff x="7378700" y="4199820"/>
              <a:chExt cx="2070100" cy="298087"/>
            </a:xfrm>
          </p:grpSpPr>
          <p:sp>
            <p:nvSpPr>
              <p:cNvPr id="1048857" name="矩形 90"/>
              <p:cNvSpPr/>
              <p:nvPr/>
            </p:nvSpPr>
            <p:spPr>
              <a:xfrm>
                <a:off x="7378700" y="4199820"/>
                <a:ext cx="2070100" cy="298087"/>
              </a:xfrm>
              <a:prstGeom prst="rect">
                <a:avLst/>
              </a:prstGeom>
              <a:solidFill>
                <a:srgbClr val="FFD4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solidFill>
                    <a:schemeClr val="bg1"/>
                  </a:solidFill>
                  <a:latin typeface="微软雅黑" panose="020B0503020204020204" pitchFamily="34" charset="-122"/>
                  <a:ea typeface="微软雅黑" panose="020B0503020204020204" pitchFamily="34" charset="-122"/>
                </a:endParaRPr>
              </a:p>
            </p:txBody>
          </p:sp>
          <p:sp>
            <p:nvSpPr>
              <p:cNvPr id="1048858" name="文本框 91"/>
              <p:cNvSpPr txBox="1"/>
              <p:nvPr/>
            </p:nvSpPr>
            <p:spPr>
              <a:xfrm>
                <a:off x="7912280" y="4207446"/>
                <a:ext cx="1002941" cy="225689"/>
              </a:xfrm>
              <a:prstGeom prst="rect">
                <a:avLst/>
              </a:prstGeom>
              <a:noFill/>
            </p:spPr>
            <p:txBody>
              <a:bodyPr wrap="none">
                <a:spAutoFit/>
              </a:bodyPr>
              <a:lstStyle/>
              <a:p>
                <a:pPr algn="ctr">
                  <a:lnSpc>
                    <a:spcPts val="3700"/>
                  </a:lnSpc>
                </a:pPr>
                <a:r>
                  <a:rPr lang="zh-CN" altLang="en-US" sz="2845" dirty="0">
                    <a:solidFill>
                      <a:schemeClr val="bg1"/>
                    </a:solidFill>
                    <a:latin typeface="微软雅黑" panose="020B0503020204020204" pitchFamily="34" charset="-122"/>
                    <a:ea typeface="微软雅黑" panose="020B0503020204020204" pitchFamily="34" charset="-122"/>
                  </a:rPr>
                  <a:t>精品卖家主导</a:t>
                </a:r>
              </a:p>
            </p:txBody>
          </p:sp>
        </p:grpSp>
        <p:grpSp>
          <p:nvGrpSpPr>
            <p:cNvPr id="117" name="组合 81"/>
            <p:cNvGrpSpPr/>
            <p:nvPr/>
          </p:nvGrpSpPr>
          <p:grpSpPr>
            <a:xfrm>
              <a:off x="9493711" y="4199820"/>
              <a:ext cx="2070100" cy="298087"/>
              <a:chOff x="9356492" y="4199820"/>
              <a:chExt cx="2070100" cy="298087"/>
            </a:xfrm>
          </p:grpSpPr>
          <p:sp>
            <p:nvSpPr>
              <p:cNvPr id="1048859" name="矩形 88"/>
              <p:cNvSpPr/>
              <p:nvPr/>
            </p:nvSpPr>
            <p:spPr>
              <a:xfrm>
                <a:off x="9356492" y="4199820"/>
                <a:ext cx="2070100" cy="298087"/>
              </a:xfrm>
              <a:prstGeom prst="rect">
                <a:avLst/>
              </a:prstGeom>
              <a:solidFill>
                <a:srgbClr val="FFD4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solidFill>
                    <a:schemeClr val="bg1"/>
                  </a:solidFill>
                  <a:latin typeface="微软雅黑" panose="020B0503020204020204" pitchFamily="34" charset="-122"/>
                  <a:ea typeface="微软雅黑" panose="020B0503020204020204" pitchFamily="34" charset="-122"/>
                </a:endParaRPr>
              </a:p>
            </p:txBody>
          </p:sp>
          <p:sp>
            <p:nvSpPr>
              <p:cNvPr id="1048860" name="文本框 89"/>
              <p:cNvSpPr txBox="1"/>
              <p:nvPr/>
            </p:nvSpPr>
            <p:spPr>
              <a:xfrm>
                <a:off x="10005260" y="4207446"/>
                <a:ext cx="848767" cy="225689"/>
              </a:xfrm>
              <a:prstGeom prst="rect">
                <a:avLst/>
              </a:prstGeom>
              <a:noFill/>
            </p:spPr>
            <p:txBody>
              <a:bodyPr wrap="none">
                <a:spAutoFit/>
              </a:bodyPr>
              <a:lstStyle/>
              <a:p>
                <a:pPr algn="ctr">
                  <a:lnSpc>
                    <a:spcPts val="3700"/>
                  </a:lnSpc>
                </a:pPr>
                <a:r>
                  <a:rPr lang="zh-CN" altLang="en-US" sz="2845" dirty="0">
                    <a:solidFill>
                      <a:schemeClr val="bg1"/>
                    </a:solidFill>
                    <a:latin typeface="微软雅黑" panose="020B0503020204020204" pitchFamily="34" charset="-122"/>
                    <a:ea typeface="微软雅黑" panose="020B0503020204020204" pitchFamily="34" charset="-122"/>
                  </a:rPr>
                  <a:t>品牌商主导</a:t>
                </a:r>
              </a:p>
            </p:txBody>
          </p:sp>
        </p:grpSp>
        <p:grpSp>
          <p:nvGrpSpPr>
            <p:cNvPr id="118" name="组合 82"/>
            <p:cNvGrpSpPr/>
            <p:nvPr/>
          </p:nvGrpSpPr>
          <p:grpSpPr>
            <a:xfrm>
              <a:off x="7538293" y="4207446"/>
              <a:ext cx="276548" cy="276548"/>
              <a:chOff x="3533497" y="793472"/>
              <a:chExt cx="381556" cy="381556"/>
            </a:xfrm>
          </p:grpSpPr>
          <p:sp>
            <p:nvSpPr>
              <p:cNvPr id="1048861" name="stick-man_118174"/>
              <p:cNvSpPr/>
              <p:nvPr/>
            </p:nvSpPr>
            <p:spPr>
              <a:xfrm>
                <a:off x="3628887" y="889000"/>
                <a:ext cx="190778" cy="190500"/>
              </a:xfrm>
              <a:custGeom>
                <a:avLst/>
                <a:gdLst>
                  <a:gd name="connsiteX0" fmla="*/ 226247 w 581459"/>
                  <a:gd name="connsiteY0" fmla="*/ 340016 h 580612"/>
                  <a:gd name="connsiteX1" fmla="*/ 120867 w 581459"/>
                  <a:gd name="connsiteY1" fmla="*/ 382233 h 580612"/>
                  <a:gd name="connsiteX2" fmla="*/ 49575 w 581459"/>
                  <a:gd name="connsiteY2" fmla="*/ 532262 h 580612"/>
                  <a:gd name="connsiteX3" fmla="*/ 531884 w 581459"/>
                  <a:gd name="connsiteY3" fmla="*/ 532262 h 580612"/>
                  <a:gd name="connsiteX4" fmla="*/ 460504 w 581459"/>
                  <a:gd name="connsiteY4" fmla="*/ 382233 h 580612"/>
                  <a:gd name="connsiteX5" fmla="*/ 355124 w 581459"/>
                  <a:gd name="connsiteY5" fmla="*/ 340016 h 580612"/>
                  <a:gd name="connsiteX6" fmla="*/ 226247 w 581459"/>
                  <a:gd name="connsiteY6" fmla="*/ 291576 h 580612"/>
                  <a:gd name="connsiteX7" fmla="*/ 355124 w 581459"/>
                  <a:gd name="connsiteY7" fmla="*/ 291576 h 580612"/>
                  <a:gd name="connsiteX8" fmla="*/ 494681 w 581459"/>
                  <a:gd name="connsiteY8" fmla="*/ 347837 h 580612"/>
                  <a:gd name="connsiteX9" fmla="*/ 581459 w 581459"/>
                  <a:gd name="connsiteY9" fmla="*/ 556437 h 580612"/>
                  <a:gd name="connsiteX10" fmla="*/ 557250 w 581459"/>
                  <a:gd name="connsiteY10" fmla="*/ 580612 h 580612"/>
                  <a:gd name="connsiteX11" fmla="*/ 24209 w 581459"/>
                  <a:gd name="connsiteY11" fmla="*/ 580612 h 580612"/>
                  <a:gd name="connsiteX12" fmla="*/ 0 w 581459"/>
                  <a:gd name="connsiteY12" fmla="*/ 556437 h 580612"/>
                  <a:gd name="connsiteX13" fmla="*/ 86689 w 581459"/>
                  <a:gd name="connsiteY13" fmla="*/ 347837 h 580612"/>
                  <a:gd name="connsiteX14" fmla="*/ 226247 w 581459"/>
                  <a:gd name="connsiteY14" fmla="*/ 291576 h 580612"/>
                  <a:gd name="connsiteX15" fmla="*/ 290721 w 581459"/>
                  <a:gd name="connsiteY15" fmla="*/ 48354 h 580612"/>
                  <a:gd name="connsiteX16" fmla="*/ 201897 w 581459"/>
                  <a:gd name="connsiteY16" fmla="*/ 137064 h 580612"/>
                  <a:gd name="connsiteX17" fmla="*/ 290721 w 581459"/>
                  <a:gd name="connsiteY17" fmla="*/ 225862 h 580612"/>
                  <a:gd name="connsiteX18" fmla="*/ 379633 w 581459"/>
                  <a:gd name="connsiteY18" fmla="*/ 137064 h 580612"/>
                  <a:gd name="connsiteX19" fmla="*/ 290721 w 581459"/>
                  <a:gd name="connsiteY19" fmla="*/ 48354 h 580612"/>
                  <a:gd name="connsiteX20" fmla="*/ 290721 w 581459"/>
                  <a:gd name="connsiteY20" fmla="*/ 0 h 580612"/>
                  <a:gd name="connsiteX21" fmla="*/ 428050 w 581459"/>
                  <a:gd name="connsiteY21" fmla="*/ 137064 h 580612"/>
                  <a:gd name="connsiteX22" fmla="*/ 290721 w 581459"/>
                  <a:gd name="connsiteY22" fmla="*/ 274217 h 580612"/>
                  <a:gd name="connsiteX23" fmla="*/ 153480 w 581459"/>
                  <a:gd name="connsiteY23" fmla="*/ 137064 h 580612"/>
                  <a:gd name="connsiteX24" fmla="*/ 290721 w 581459"/>
                  <a:gd name="connsiteY24" fmla="*/ 0 h 58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1459" h="580612">
                    <a:moveTo>
                      <a:pt x="226247" y="340016"/>
                    </a:moveTo>
                    <a:cubicBezTo>
                      <a:pt x="186284" y="340016"/>
                      <a:pt x="147924" y="355481"/>
                      <a:pt x="120867" y="382233"/>
                    </a:cubicBezTo>
                    <a:cubicBezTo>
                      <a:pt x="79925" y="422762"/>
                      <a:pt x="55004" y="475379"/>
                      <a:pt x="49575" y="532262"/>
                    </a:cubicBezTo>
                    <a:lnTo>
                      <a:pt x="531884" y="532262"/>
                    </a:lnTo>
                    <a:cubicBezTo>
                      <a:pt x="526366" y="475379"/>
                      <a:pt x="501445" y="422762"/>
                      <a:pt x="460504" y="382233"/>
                    </a:cubicBezTo>
                    <a:cubicBezTo>
                      <a:pt x="433447" y="355481"/>
                      <a:pt x="394997" y="340016"/>
                      <a:pt x="355124" y="340016"/>
                    </a:cubicBezTo>
                    <a:close/>
                    <a:moveTo>
                      <a:pt x="226247" y="291576"/>
                    </a:moveTo>
                    <a:lnTo>
                      <a:pt x="355124" y="291576"/>
                    </a:lnTo>
                    <a:cubicBezTo>
                      <a:pt x="407814" y="291576"/>
                      <a:pt x="458634" y="312107"/>
                      <a:pt x="494681" y="347837"/>
                    </a:cubicBezTo>
                    <a:cubicBezTo>
                      <a:pt x="550575" y="403298"/>
                      <a:pt x="581459" y="477423"/>
                      <a:pt x="581459" y="556437"/>
                    </a:cubicBezTo>
                    <a:cubicBezTo>
                      <a:pt x="581459" y="569858"/>
                      <a:pt x="570690" y="580612"/>
                      <a:pt x="557250" y="580612"/>
                    </a:cubicBezTo>
                    <a:lnTo>
                      <a:pt x="24209" y="580612"/>
                    </a:lnTo>
                    <a:cubicBezTo>
                      <a:pt x="10770" y="580612"/>
                      <a:pt x="0" y="569858"/>
                      <a:pt x="0" y="556437"/>
                    </a:cubicBezTo>
                    <a:cubicBezTo>
                      <a:pt x="0" y="477423"/>
                      <a:pt x="30795" y="403298"/>
                      <a:pt x="86689" y="347837"/>
                    </a:cubicBezTo>
                    <a:cubicBezTo>
                      <a:pt x="122825" y="312107"/>
                      <a:pt x="173735" y="291576"/>
                      <a:pt x="226247" y="291576"/>
                    </a:cubicBezTo>
                    <a:close/>
                    <a:moveTo>
                      <a:pt x="290721" y="48354"/>
                    </a:moveTo>
                    <a:cubicBezTo>
                      <a:pt x="241770" y="48354"/>
                      <a:pt x="201897" y="88176"/>
                      <a:pt x="201897" y="137064"/>
                    </a:cubicBezTo>
                    <a:cubicBezTo>
                      <a:pt x="201897" y="186041"/>
                      <a:pt x="241770" y="225862"/>
                      <a:pt x="290721" y="225862"/>
                    </a:cubicBezTo>
                    <a:cubicBezTo>
                      <a:pt x="339761" y="225862"/>
                      <a:pt x="379633" y="186041"/>
                      <a:pt x="379633" y="137064"/>
                    </a:cubicBezTo>
                    <a:cubicBezTo>
                      <a:pt x="379633" y="88176"/>
                      <a:pt x="339761" y="48354"/>
                      <a:pt x="290721" y="48354"/>
                    </a:cubicBezTo>
                    <a:close/>
                    <a:moveTo>
                      <a:pt x="290721" y="0"/>
                    </a:moveTo>
                    <a:cubicBezTo>
                      <a:pt x="366461" y="0"/>
                      <a:pt x="428050" y="61510"/>
                      <a:pt x="428050" y="137064"/>
                    </a:cubicBezTo>
                    <a:cubicBezTo>
                      <a:pt x="428050" y="212707"/>
                      <a:pt x="366461" y="274217"/>
                      <a:pt x="290721" y="274217"/>
                    </a:cubicBezTo>
                    <a:cubicBezTo>
                      <a:pt x="215069" y="274217"/>
                      <a:pt x="153480" y="212707"/>
                      <a:pt x="153480" y="137064"/>
                    </a:cubicBezTo>
                    <a:cubicBezTo>
                      <a:pt x="153480" y="61510"/>
                      <a:pt x="215069" y="0"/>
                      <a:pt x="29072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a:solidFill>
                    <a:schemeClr val="bg1"/>
                  </a:solidFill>
                  <a:latin typeface="微软雅黑" panose="020B0503020204020204" pitchFamily="34" charset="-122"/>
                  <a:ea typeface="微软雅黑" panose="020B0503020204020204" pitchFamily="34" charset="-122"/>
                </a:endParaRPr>
              </a:p>
            </p:txBody>
          </p:sp>
          <p:sp>
            <p:nvSpPr>
              <p:cNvPr id="1048862" name="椭圆 87"/>
              <p:cNvSpPr/>
              <p:nvPr/>
            </p:nvSpPr>
            <p:spPr>
              <a:xfrm>
                <a:off x="3533497" y="793472"/>
                <a:ext cx="381556" cy="38155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solidFill>
                    <a:schemeClr val="bg1"/>
                  </a:solidFill>
                  <a:latin typeface="微软雅黑" panose="020B0503020204020204" pitchFamily="34" charset="-122"/>
                  <a:ea typeface="微软雅黑" panose="020B0503020204020204" pitchFamily="34" charset="-122"/>
                </a:endParaRPr>
              </a:p>
            </p:txBody>
          </p:sp>
        </p:grpSp>
        <p:grpSp>
          <p:nvGrpSpPr>
            <p:cNvPr id="119" name="组合 83"/>
            <p:cNvGrpSpPr/>
            <p:nvPr/>
          </p:nvGrpSpPr>
          <p:grpSpPr>
            <a:xfrm>
              <a:off x="9614433" y="4207446"/>
              <a:ext cx="276548" cy="276548"/>
              <a:chOff x="3533497" y="793472"/>
              <a:chExt cx="381556" cy="381556"/>
            </a:xfrm>
          </p:grpSpPr>
          <p:sp>
            <p:nvSpPr>
              <p:cNvPr id="1048863" name="stick-man_118174"/>
              <p:cNvSpPr/>
              <p:nvPr/>
            </p:nvSpPr>
            <p:spPr>
              <a:xfrm>
                <a:off x="3628887" y="889000"/>
                <a:ext cx="190778" cy="190500"/>
              </a:xfrm>
              <a:custGeom>
                <a:avLst/>
                <a:gdLst>
                  <a:gd name="connsiteX0" fmla="*/ 226247 w 581459"/>
                  <a:gd name="connsiteY0" fmla="*/ 340016 h 580612"/>
                  <a:gd name="connsiteX1" fmla="*/ 120867 w 581459"/>
                  <a:gd name="connsiteY1" fmla="*/ 382233 h 580612"/>
                  <a:gd name="connsiteX2" fmla="*/ 49575 w 581459"/>
                  <a:gd name="connsiteY2" fmla="*/ 532262 h 580612"/>
                  <a:gd name="connsiteX3" fmla="*/ 531884 w 581459"/>
                  <a:gd name="connsiteY3" fmla="*/ 532262 h 580612"/>
                  <a:gd name="connsiteX4" fmla="*/ 460504 w 581459"/>
                  <a:gd name="connsiteY4" fmla="*/ 382233 h 580612"/>
                  <a:gd name="connsiteX5" fmla="*/ 355124 w 581459"/>
                  <a:gd name="connsiteY5" fmla="*/ 340016 h 580612"/>
                  <a:gd name="connsiteX6" fmla="*/ 226247 w 581459"/>
                  <a:gd name="connsiteY6" fmla="*/ 291576 h 580612"/>
                  <a:gd name="connsiteX7" fmla="*/ 355124 w 581459"/>
                  <a:gd name="connsiteY7" fmla="*/ 291576 h 580612"/>
                  <a:gd name="connsiteX8" fmla="*/ 494681 w 581459"/>
                  <a:gd name="connsiteY8" fmla="*/ 347837 h 580612"/>
                  <a:gd name="connsiteX9" fmla="*/ 581459 w 581459"/>
                  <a:gd name="connsiteY9" fmla="*/ 556437 h 580612"/>
                  <a:gd name="connsiteX10" fmla="*/ 557250 w 581459"/>
                  <a:gd name="connsiteY10" fmla="*/ 580612 h 580612"/>
                  <a:gd name="connsiteX11" fmla="*/ 24209 w 581459"/>
                  <a:gd name="connsiteY11" fmla="*/ 580612 h 580612"/>
                  <a:gd name="connsiteX12" fmla="*/ 0 w 581459"/>
                  <a:gd name="connsiteY12" fmla="*/ 556437 h 580612"/>
                  <a:gd name="connsiteX13" fmla="*/ 86689 w 581459"/>
                  <a:gd name="connsiteY13" fmla="*/ 347837 h 580612"/>
                  <a:gd name="connsiteX14" fmla="*/ 226247 w 581459"/>
                  <a:gd name="connsiteY14" fmla="*/ 291576 h 580612"/>
                  <a:gd name="connsiteX15" fmla="*/ 290721 w 581459"/>
                  <a:gd name="connsiteY15" fmla="*/ 48354 h 580612"/>
                  <a:gd name="connsiteX16" fmla="*/ 201897 w 581459"/>
                  <a:gd name="connsiteY16" fmla="*/ 137064 h 580612"/>
                  <a:gd name="connsiteX17" fmla="*/ 290721 w 581459"/>
                  <a:gd name="connsiteY17" fmla="*/ 225862 h 580612"/>
                  <a:gd name="connsiteX18" fmla="*/ 379633 w 581459"/>
                  <a:gd name="connsiteY18" fmla="*/ 137064 h 580612"/>
                  <a:gd name="connsiteX19" fmla="*/ 290721 w 581459"/>
                  <a:gd name="connsiteY19" fmla="*/ 48354 h 580612"/>
                  <a:gd name="connsiteX20" fmla="*/ 290721 w 581459"/>
                  <a:gd name="connsiteY20" fmla="*/ 0 h 580612"/>
                  <a:gd name="connsiteX21" fmla="*/ 428050 w 581459"/>
                  <a:gd name="connsiteY21" fmla="*/ 137064 h 580612"/>
                  <a:gd name="connsiteX22" fmla="*/ 290721 w 581459"/>
                  <a:gd name="connsiteY22" fmla="*/ 274217 h 580612"/>
                  <a:gd name="connsiteX23" fmla="*/ 153480 w 581459"/>
                  <a:gd name="connsiteY23" fmla="*/ 137064 h 580612"/>
                  <a:gd name="connsiteX24" fmla="*/ 290721 w 581459"/>
                  <a:gd name="connsiteY24" fmla="*/ 0 h 58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1459" h="580612">
                    <a:moveTo>
                      <a:pt x="226247" y="340016"/>
                    </a:moveTo>
                    <a:cubicBezTo>
                      <a:pt x="186284" y="340016"/>
                      <a:pt x="147924" y="355481"/>
                      <a:pt x="120867" y="382233"/>
                    </a:cubicBezTo>
                    <a:cubicBezTo>
                      <a:pt x="79925" y="422762"/>
                      <a:pt x="55004" y="475379"/>
                      <a:pt x="49575" y="532262"/>
                    </a:cubicBezTo>
                    <a:lnTo>
                      <a:pt x="531884" y="532262"/>
                    </a:lnTo>
                    <a:cubicBezTo>
                      <a:pt x="526366" y="475379"/>
                      <a:pt x="501445" y="422762"/>
                      <a:pt x="460504" y="382233"/>
                    </a:cubicBezTo>
                    <a:cubicBezTo>
                      <a:pt x="433447" y="355481"/>
                      <a:pt x="394997" y="340016"/>
                      <a:pt x="355124" y="340016"/>
                    </a:cubicBezTo>
                    <a:close/>
                    <a:moveTo>
                      <a:pt x="226247" y="291576"/>
                    </a:moveTo>
                    <a:lnTo>
                      <a:pt x="355124" y="291576"/>
                    </a:lnTo>
                    <a:cubicBezTo>
                      <a:pt x="407814" y="291576"/>
                      <a:pt x="458634" y="312107"/>
                      <a:pt x="494681" y="347837"/>
                    </a:cubicBezTo>
                    <a:cubicBezTo>
                      <a:pt x="550575" y="403298"/>
                      <a:pt x="581459" y="477423"/>
                      <a:pt x="581459" y="556437"/>
                    </a:cubicBezTo>
                    <a:cubicBezTo>
                      <a:pt x="581459" y="569858"/>
                      <a:pt x="570690" y="580612"/>
                      <a:pt x="557250" y="580612"/>
                    </a:cubicBezTo>
                    <a:lnTo>
                      <a:pt x="24209" y="580612"/>
                    </a:lnTo>
                    <a:cubicBezTo>
                      <a:pt x="10770" y="580612"/>
                      <a:pt x="0" y="569858"/>
                      <a:pt x="0" y="556437"/>
                    </a:cubicBezTo>
                    <a:cubicBezTo>
                      <a:pt x="0" y="477423"/>
                      <a:pt x="30795" y="403298"/>
                      <a:pt x="86689" y="347837"/>
                    </a:cubicBezTo>
                    <a:cubicBezTo>
                      <a:pt x="122825" y="312107"/>
                      <a:pt x="173735" y="291576"/>
                      <a:pt x="226247" y="291576"/>
                    </a:cubicBezTo>
                    <a:close/>
                    <a:moveTo>
                      <a:pt x="290721" y="48354"/>
                    </a:moveTo>
                    <a:cubicBezTo>
                      <a:pt x="241770" y="48354"/>
                      <a:pt x="201897" y="88176"/>
                      <a:pt x="201897" y="137064"/>
                    </a:cubicBezTo>
                    <a:cubicBezTo>
                      <a:pt x="201897" y="186041"/>
                      <a:pt x="241770" y="225862"/>
                      <a:pt x="290721" y="225862"/>
                    </a:cubicBezTo>
                    <a:cubicBezTo>
                      <a:pt x="339761" y="225862"/>
                      <a:pt x="379633" y="186041"/>
                      <a:pt x="379633" y="137064"/>
                    </a:cubicBezTo>
                    <a:cubicBezTo>
                      <a:pt x="379633" y="88176"/>
                      <a:pt x="339761" y="48354"/>
                      <a:pt x="290721" y="48354"/>
                    </a:cubicBezTo>
                    <a:close/>
                    <a:moveTo>
                      <a:pt x="290721" y="0"/>
                    </a:moveTo>
                    <a:cubicBezTo>
                      <a:pt x="366461" y="0"/>
                      <a:pt x="428050" y="61510"/>
                      <a:pt x="428050" y="137064"/>
                    </a:cubicBezTo>
                    <a:cubicBezTo>
                      <a:pt x="428050" y="212707"/>
                      <a:pt x="366461" y="274217"/>
                      <a:pt x="290721" y="274217"/>
                    </a:cubicBezTo>
                    <a:cubicBezTo>
                      <a:pt x="215069" y="274217"/>
                      <a:pt x="153480" y="212707"/>
                      <a:pt x="153480" y="137064"/>
                    </a:cubicBezTo>
                    <a:cubicBezTo>
                      <a:pt x="153480" y="61510"/>
                      <a:pt x="215069" y="0"/>
                      <a:pt x="29072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a:solidFill>
                    <a:schemeClr val="bg1"/>
                  </a:solidFill>
                  <a:latin typeface="微软雅黑" panose="020B0503020204020204" pitchFamily="34" charset="-122"/>
                  <a:ea typeface="微软雅黑" panose="020B0503020204020204" pitchFamily="34" charset="-122"/>
                </a:endParaRPr>
              </a:p>
            </p:txBody>
          </p:sp>
          <p:sp>
            <p:nvSpPr>
              <p:cNvPr id="1048864" name="椭圆 85"/>
              <p:cNvSpPr/>
              <p:nvPr/>
            </p:nvSpPr>
            <p:spPr>
              <a:xfrm>
                <a:off x="3533497" y="793472"/>
                <a:ext cx="381556" cy="38155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solidFill>
                    <a:schemeClr val="bg1"/>
                  </a:solidFill>
                  <a:latin typeface="微软雅黑" panose="020B0503020204020204" pitchFamily="34" charset="-122"/>
                  <a:ea typeface="微软雅黑" panose="020B0503020204020204" pitchFamily="34" charset="-122"/>
                </a:endParaRPr>
              </a:p>
            </p:txBody>
          </p:sp>
        </p:grpSp>
      </p:grpSp>
      <p:grpSp>
        <p:nvGrpSpPr>
          <p:cNvPr id="120" name="组合 53"/>
          <p:cNvGrpSpPr/>
          <p:nvPr/>
        </p:nvGrpSpPr>
        <p:grpSpPr>
          <a:xfrm>
            <a:off x="5525788" y="11395106"/>
            <a:ext cx="10389101" cy="2229342"/>
            <a:chOff x="1663700" y="5124957"/>
            <a:chExt cx="4382474" cy="940412"/>
          </a:xfrm>
        </p:grpSpPr>
        <p:sp>
          <p:nvSpPr>
            <p:cNvPr id="1048865" name="矩形: 圆角 63"/>
            <p:cNvSpPr/>
            <p:nvPr/>
          </p:nvSpPr>
          <p:spPr>
            <a:xfrm>
              <a:off x="4750195" y="5420999"/>
              <a:ext cx="1132166" cy="615390"/>
            </a:xfrm>
            <a:prstGeom prst="roundRect">
              <a:avLst/>
            </a:prstGeom>
            <a:solidFill>
              <a:srgbClr val="D8D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solidFill>
                  <a:schemeClr val="bg1"/>
                </a:solidFill>
                <a:latin typeface="微软雅黑" panose="020B0503020204020204" pitchFamily="34" charset="-122"/>
                <a:ea typeface="微软雅黑" panose="020B0503020204020204" pitchFamily="34" charset="-122"/>
              </a:endParaRPr>
            </a:p>
          </p:txBody>
        </p:sp>
        <p:sp>
          <p:nvSpPr>
            <p:cNvPr id="1048866" name="矩形: 圆角 64"/>
            <p:cNvSpPr/>
            <p:nvPr/>
          </p:nvSpPr>
          <p:spPr>
            <a:xfrm>
              <a:off x="2935067" y="5441945"/>
              <a:ext cx="1740794" cy="615390"/>
            </a:xfrm>
            <a:prstGeom prst="roundRect">
              <a:avLst/>
            </a:prstGeom>
            <a:solidFill>
              <a:srgbClr val="5C7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solidFill>
                  <a:schemeClr val="bg1"/>
                </a:solidFill>
                <a:latin typeface="微软雅黑" panose="020B0503020204020204" pitchFamily="34" charset="-122"/>
                <a:ea typeface="微软雅黑" panose="020B0503020204020204" pitchFamily="34" charset="-122"/>
              </a:endParaRPr>
            </a:p>
          </p:txBody>
        </p:sp>
        <p:sp>
          <p:nvSpPr>
            <p:cNvPr id="1048867" name="矩形: 圆角 65"/>
            <p:cNvSpPr/>
            <p:nvPr/>
          </p:nvSpPr>
          <p:spPr>
            <a:xfrm>
              <a:off x="1697711" y="5449979"/>
              <a:ext cx="1162051" cy="615390"/>
            </a:xfrm>
            <a:prstGeom prst="roundRect">
              <a:avLst/>
            </a:prstGeom>
            <a:solidFill>
              <a:srgbClr val="D8D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solidFill>
                  <a:schemeClr val="bg1"/>
                </a:solidFill>
                <a:latin typeface="微软雅黑" panose="020B0503020204020204" pitchFamily="34" charset="-122"/>
                <a:ea typeface="微软雅黑" panose="020B0503020204020204" pitchFamily="34" charset="-122"/>
              </a:endParaRPr>
            </a:p>
          </p:txBody>
        </p:sp>
        <p:sp>
          <p:nvSpPr>
            <p:cNvPr id="1048868" name="文本框 66"/>
            <p:cNvSpPr txBox="1"/>
            <p:nvPr/>
          </p:nvSpPr>
          <p:spPr>
            <a:xfrm>
              <a:off x="2859761" y="5430751"/>
              <a:ext cx="1883674" cy="577340"/>
            </a:xfrm>
            <a:prstGeom prst="rect">
              <a:avLst/>
            </a:prstGeom>
            <a:noFill/>
          </p:spPr>
          <p:txBody>
            <a:bodyPr wrap="square">
              <a:spAutoFit/>
            </a:bodyPr>
            <a:lstStyle>
              <a:defPPr>
                <a:defRPr lang="en-US"/>
              </a:defPPr>
              <a:lvl1pPr algn="r">
                <a:lnSpc>
                  <a:spcPct val="120000"/>
                </a:lnSpc>
                <a:defRPr sz="10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ctr"/>
              <a:r>
                <a:rPr lang="zh-CN" altLang="en-US" sz="2370" dirty="0">
                  <a:solidFill>
                    <a:schemeClr val="bg1"/>
                  </a:solidFill>
                </a:rPr>
                <a:t>有品牌、品质有保障</a:t>
              </a:r>
            </a:p>
            <a:p>
              <a:pPr algn="ctr"/>
              <a:r>
                <a:rPr lang="zh-CN" altLang="en-US" sz="2370" dirty="0">
                  <a:solidFill>
                    <a:schemeClr val="bg1"/>
                  </a:solidFill>
                </a:rPr>
                <a:t>获得一批忠实用户信赖</a:t>
              </a:r>
            </a:p>
            <a:p>
              <a:pPr algn="ctr"/>
              <a:r>
                <a:rPr lang="zh-CN" altLang="en-US" sz="2370" dirty="0">
                  <a:solidFill>
                    <a:schemeClr val="bg1"/>
                  </a:solidFill>
                </a:rPr>
                <a:t>让一批用户产生向往</a:t>
              </a:r>
            </a:p>
          </p:txBody>
        </p:sp>
        <p:sp>
          <p:nvSpPr>
            <p:cNvPr id="1048869" name="文本框 67"/>
            <p:cNvSpPr txBox="1"/>
            <p:nvPr/>
          </p:nvSpPr>
          <p:spPr>
            <a:xfrm>
              <a:off x="1663700" y="5446715"/>
              <a:ext cx="1200644" cy="577340"/>
            </a:xfrm>
            <a:prstGeom prst="rect">
              <a:avLst/>
            </a:prstGeom>
            <a:noFill/>
          </p:spPr>
          <p:txBody>
            <a:bodyPr wrap="square">
              <a:spAutoFit/>
            </a:bodyPr>
            <a:lstStyle>
              <a:defPPr>
                <a:defRPr lang="en-US"/>
              </a:defPPr>
              <a:lvl1pPr algn="r">
                <a:lnSpc>
                  <a:spcPct val="120000"/>
                </a:lnSpc>
                <a:defRPr sz="10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2370" dirty="0">
                  <a:solidFill>
                    <a:schemeClr val="bg1"/>
                  </a:solidFill>
                </a:rPr>
                <a:t>跨境企业自有工厂</a:t>
              </a:r>
            </a:p>
            <a:p>
              <a:r>
                <a:rPr lang="zh-CN" altLang="en-US" sz="2370" dirty="0">
                  <a:solidFill>
                    <a:schemeClr val="bg1"/>
                  </a:solidFill>
                </a:rPr>
                <a:t>与工厂合作</a:t>
              </a:r>
              <a:endParaRPr lang="en-US" altLang="zh-CN" sz="2370" dirty="0">
                <a:solidFill>
                  <a:schemeClr val="bg1"/>
                </a:solidFill>
              </a:endParaRPr>
            </a:p>
            <a:p>
              <a:r>
                <a:rPr lang="zh-CN" altLang="en-US" sz="2370" dirty="0">
                  <a:solidFill>
                    <a:schemeClr val="bg1"/>
                  </a:solidFill>
                </a:rPr>
                <a:t>定制生产线</a:t>
              </a:r>
            </a:p>
          </p:txBody>
        </p:sp>
        <p:sp>
          <p:nvSpPr>
            <p:cNvPr id="1048870" name="文本框 68"/>
            <p:cNvSpPr txBox="1"/>
            <p:nvPr/>
          </p:nvSpPr>
          <p:spPr>
            <a:xfrm>
              <a:off x="4775914" y="5605226"/>
              <a:ext cx="1270260" cy="207973"/>
            </a:xfrm>
            <a:prstGeom prst="rect">
              <a:avLst/>
            </a:prstGeom>
            <a:noFill/>
          </p:spPr>
          <p:txBody>
            <a:bodyPr wrap="square">
              <a:spAutoFit/>
            </a:bodyPr>
            <a:lstStyle>
              <a:defPPr>
                <a:defRPr lang="en-US"/>
              </a:defPPr>
              <a:lvl1pPr algn="r">
                <a:lnSpc>
                  <a:spcPct val="120000"/>
                </a:lnSpc>
                <a:defRPr sz="10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2370" dirty="0">
                  <a:solidFill>
                    <a:schemeClr val="bg1"/>
                  </a:solidFill>
                </a:rPr>
                <a:t>线上线下全渠道</a:t>
              </a:r>
            </a:p>
          </p:txBody>
        </p:sp>
        <p:sp>
          <p:nvSpPr>
            <p:cNvPr id="1048871" name="矩形 69"/>
            <p:cNvSpPr/>
            <p:nvPr/>
          </p:nvSpPr>
          <p:spPr>
            <a:xfrm>
              <a:off x="1697711" y="5138165"/>
              <a:ext cx="4184650" cy="269626"/>
            </a:xfrm>
            <a:prstGeom prst="rect">
              <a:avLst/>
            </a:prstGeom>
            <a:solidFill>
              <a:srgbClr val="FFD4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solidFill>
                  <a:schemeClr val="bg1"/>
                </a:solidFill>
                <a:latin typeface="微软雅黑" panose="020B0503020204020204" pitchFamily="34" charset="-122"/>
                <a:ea typeface="微软雅黑" panose="020B0503020204020204" pitchFamily="34" charset="-122"/>
              </a:endParaRPr>
            </a:p>
          </p:txBody>
        </p:sp>
        <p:sp>
          <p:nvSpPr>
            <p:cNvPr id="1048872" name="文本框 70"/>
            <p:cNvSpPr txBox="1"/>
            <p:nvPr/>
          </p:nvSpPr>
          <p:spPr>
            <a:xfrm>
              <a:off x="3209290" y="5124957"/>
              <a:ext cx="1835150" cy="225689"/>
            </a:xfrm>
            <a:prstGeom prst="rect">
              <a:avLst/>
            </a:prstGeom>
            <a:noFill/>
          </p:spPr>
          <p:txBody>
            <a:bodyPr wrap="square">
              <a:spAutoFit/>
            </a:bodyPr>
            <a:lstStyle/>
            <a:p>
              <a:pPr algn="ctr">
                <a:lnSpc>
                  <a:spcPts val="3700"/>
                </a:lnSpc>
              </a:pPr>
              <a:r>
                <a:rPr lang="zh-CN" altLang="en-US" sz="2845" dirty="0">
                  <a:solidFill>
                    <a:schemeClr val="bg1"/>
                  </a:solidFill>
                  <a:latin typeface="微软雅黑" panose="020B0503020204020204" pitchFamily="34" charset="-122"/>
                  <a:ea typeface="微软雅黑" panose="020B0503020204020204" pitchFamily="34" charset="-122"/>
                </a:rPr>
                <a:t>有规模的跨境企业主导</a:t>
              </a:r>
            </a:p>
          </p:txBody>
        </p:sp>
        <p:grpSp>
          <p:nvGrpSpPr>
            <p:cNvPr id="121" name="组合 71"/>
            <p:cNvGrpSpPr/>
            <p:nvPr/>
          </p:nvGrpSpPr>
          <p:grpSpPr>
            <a:xfrm>
              <a:off x="2987822" y="5131246"/>
              <a:ext cx="276548" cy="276548"/>
              <a:chOff x="3533497" y="793472"/>
              <a:chExt cx="381556" cy="381556"/>
            </a:xfrm>
          </p:grpSpPr>
          <p:sp>
            <p:nvSpPr>
              <p:cNvPr id="1048873" name="stick-man_118174"/>
              <p:cNvSpPr/>
              <p:nvPr/>
            </p:nvSpPr>
            <p:spPr>
              <a:xfrm>
                <a:off x="3628887" y="889000"/>
                <a:ext cx="190778" cy="190500"/>
              </a:xfrm>
              <a:custGeom>
                <a:avLst/>
                <a:gdLst>
                  <a:gd name="connsiteX0" fmla="*/ 226247 w 581459"/>
                  <a:gd name="connsiteY0" fmla="*/ 340016 h 580612"/>
                  <a:gd name="connsiteX1" fmla="*/ 120867 w 581459"/>
                  <a:gd name="connsiteY1" fmla="*/ 382233 h 580612"/>
                  <a:gd name="connsiteX2" fmla="*/ 49575 w 581459"/>
                  <a:gd name="connsiteY2" fmla="*/ 532262 h 580612"/>
                  <a:gd name="connsiteX3" fmla="*/ 531884 w 581459"/>
                  <a:gd name="connsiteY3" fmla="*/ 532262 h 580612"/>
                  <a:gd name="connsiteX4" fmla="*/ 460504 w 581459"/>
                  <a:gd name="connsiteY4" fmla="*/ 382233 h 580612"/>
                  <a:gd name="connsiteX5" fmla="*/ 355124 w 581459"/>
                  <a:gd name="connsiteY5" fmla="*/ 340016 h 580612"/>
                  <a:gd name="connsiteX6" fmla="*/ 226247 w 581459"/>
                  <a:gd name="connsiteY6" fmla="*/ 291576 h 580612"/>
                  <a:gd name="connsiteX7" fmla="*/ 355124 w 581459"/>
                  <a:gd name="connsiteY7" fmla="*/ 291576 h 580612"/>
                  <a:gd name="connsiteX8" fmla="*/ 494681 w 581459"/>
                  <a:gd name="connsiteY8" fmla="*/ 347837 h 580612"/>
                  <a:gd name="connsiteX9" fmla="*/ 581459 w 581459"/>
                  <a:gd name="connsiteY9" fmla="*/ 556437 h 580612"/>
                  <a:gd name="connsiteX10" fmla="*/ 557250 w 581459"/>
                  <a:gd name="connsiteY10" fmla="*/ 580612 h 580612"/>
                  <a:gd name="connsiteX11" fmla="*/ 24209 w 581459"/>
                  <a:gd name="connsiteY11" fmla="*/ 580612 h 580612"/>
                  <a:gd name="connsiteX12" fmla="*/ 0 w 581459"/>
                  <a:gd name="connsiteY12" fmla="*/ 556437 h 580612"/>
                  <a:gd name="connsiteX13" fmla="*/ 86689 w 581459"/>
                  <a:gd name="connsiteY13" fmla="*/ 347837 h 580612"/>
                  <a:gd name="connsiteX14" fmla="*/ 226247 w 581459"/>
                  <a:gd name="connsiteY14" fmla="*/ 291576 h 580612"/>
                  <a:gd name="connsiteX15" fmla="*/ 290721 w 581459"/>
                  <a:gd name="connsiteY15" fmla="*/ 48354 h 580612"/>
                  <a:gd name="connsiteX16" fmla="*/ 201897 w 581459"/>
                  <a:gd name="connsiteY16" fmla="*/ 137064 h 580612"/>
                  <a:gd name="connsiteX17" fmla="*/ 290721 w 581459"/>
                  <a:gd name="connsiteY17" fmla="*/ 225862 h 580612"/>
                  <a:gd name="connsiteX18" fmla="*/ 379633 w 581459"/>
                  <a:gd name="connsiteY18" fmla="*/ 137064 h 580612"/>
                  <a:gd name="connsiteX19" fmla="*/ 290721 w 581459"/>
                  <a:gd name="connsiteY19" fmla="*/ 48354 h 580612"/>
                  <a:gd name="connsiteX20" fmla="*/ 290721 w 581459"/>
                  <a:gd name="connsiteY20" fmla="*/ 0 h 580612"/>
                  <a:gd name="connsiteX21" fmla="*/ 428050 w 581459"/>
                  <a:gd name="connsiteY21" fmla="*/ 137064 h 580612"/>
                  <a:gd name="connsiteX22" fmla="*/ 290721 w 581459"/>
                  <a:gd name="connsiteY22" fmla="*/ 274217 h 580612"/>
                  <a:gd name="connsiteX23" fmla="*/ 153480 w 581459"/>
                  <a:gd name="connsiteY23" fmla="*/ 137064 h 580612"/>
                  <a:gd name="connsiteX24" fmla="*/ 290721 w 581459"/>
                  <a:gd name="connsiteY24" fmla="*/ 0 h 58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1459" h="580612">
                    <a:moveTo>
                      <a:pt x="226247" y="340016"/>
                    </a:moveTo>
                    <a:cubicBezTo>
                      <a:pt x="186284" y="340016"/>
                      <a:pt x="147924" y="355481"/>
                      <a:pt x="120867" y="382233"/>
                    </a:cubicBezTo>
                    <a:cubicBezTo>
                      <a:pt x="79925" y="422762"/>
                      <a:pt x="55004" y="475379"/>
                      <a:pt x="49575" y="532262"/>
                    </a:cubicBezTo>
                    <a:lnTo>
                      <a:pt x="531884" y="532262"/>
                    </a:lnTo>
                    <a:cubicBezTo>
                      <a:pt x="526366" y="475379"/>
                      <a:pt x="501445" y="422762"/>
                      <a:pt x="460504" y="382233"/>
                    </a:cubicBezTo>
                    <a:cubicBezTo>
                      <a:pt x="433447" y="355481"/>
                      <a:pt x="394997" y="340016"/>
                      <a:pt x="355124" y="340016"/>
                    </a:cubicBezTo>
                    <a:close/>
                    <a:moveTo>
                      <a:pt x="226247" y="291576"/>
                    </a:moveTo>
                    <a:lnTo>
                      <a:pt x="355124" y="291576"/>
                    </a:lnTo>
                    <a:cubicBezTo>
                      <a:pt x="407814" y="291576"/>
                      <a:pt x="458634" y="312107"/>
                      <a:pt x="494681" y="347837"/>
                    </a:cubicBezTo>
                    <a:cubicBezTo>
                      <a:pt x="550575" y="403298"/>
                      <a:pt x="581459" y="477423"/>
                      <a:pt x="581459" y="556437"/>
                    </a:cubicBezTo>
                    <a:cubicBezTo>
                      <a:pt x="581459" y="569858"/>
                      <a:pt x="570690" y="580612"/>
                      <a:pt x="557250" y="580612"/>
                    </a:cubicBezTo>
                    <a:lnTo>
                      <a:pt x="24209" y="580612"/>
                    </a:lnTo>
                    <a:cubicBezTo>
                      <a:pt x="10770" y="580612"/>
                      <a:pt x="0" y="569858"/>
                      <a:pt x="0" y="556437"/>
                    </a:cubicBezTo>
                    <a:cubicBezTo>
                      <a:pt x="0" y="477423"/>
                      <a:pt x="30795" y="403298"/>
                      <a:pt x="86689" y="347837"/>
                    </a:cubicBezTo>
                    <a:cubicBezTo>
                      <a:pt x="122825" y="312107"/>
                      <a:pt x="173735" y="291576"/>
                      <a:pt x="226247" y="291576"/>
                    </a:cubicBezTo>
                    <a:close/>
                    <a:moveTo>
                      <a:pt x="290721" y="48354"/>
                    </a:moveTo>
                    <a:cubicBezTo>
                      <a:pt x="241770" y="48354"/>
                      <a:pt x="201897" y="88176"/>
                      <a:pt x="201897" y="137064"/>
                    </a:cubicBezTo>
                    <a:cubicBezTo>
                      <a:pt x="201897" y="186041"/>
                      <a:pt x="241770" y="225862"/>
                      <a:pt x="290721" y="225862"/>
                    </a:cubicBezTo>
                    <a:cubicBezTo>
                      <a:pt x="339761" y="225862"/>
                      <a:pt x="379633" y="186041"/>
                      <a:pt x="379633" y="137064"/>
                    </a:cubicBezTo>
                    <a:cubicBezTo>
                      <a:pt x="379633" y="88176"/>
                      <a:pt x="339761" y="48354"/>
                      <a:pt x="290721" y="48354"/>
                    </a:cubicBezTo>
                    <a:close/>
                    <a:moveTo>
                      <a:pt x="290721" y="0"/>
                    </a:moveTo>
                    <a:cubicBezTo>
                      <a:pt x="366461" y="0"/>
                      <a:pt x="428050" y="61510"/>
                      <a:pt x="428050" y="137064"/>
                    </a:cubicBezTo>
                    <a:cubicBezTo>
                      <a:pt x="428050" y="212707"/>
                      <a:pt x="366461" y="274217"/>
                      <a:pt x="290721" y="274217"/>
                    </a:cubicBezTo>
                    <a:cubicBezTo>
                      <a:pt x="215069" y="274217"/>
                      <a:pt x="153480" y="212707"/>
                      <a:pt x="153480" y="137064"/>
                    </a:cubicBezTo>
                    <a:cubicBezTo>
                      <a:pt x="153480" y="61510"/>
                      <a:pt x="215069" y="0"/>
                      <a:pt x="29072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a:solidFill>
                    <a:schemeClr val="bg1"/>
                  </a:solidFill>
                  <a:latin typeface="微软雅黑" panose="020B0503020204020204" pitchFamily="34" charset="-122"/>
                  <a:ea typeface="微软雅黑" panose="020B0503020204020204" pitchFamily="34" charset="-122"/>
                </a:endParaRPr>
              </a:p>
            </p:txBody>
          </p:sp>
          <p:sp>
            <p:nvSpPr>
              <p:cNvPr id="1048874" name="椭圆 73"/>
              <p:cNvSpPr/>
              <p:nvPr/>
            </p:nvSpPr>
            <p:spPr>
              <a:xfrm>
                <a:off x="3533497" y="793472"/>
                <a:ext cx="381556" cy="38155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solidFill>
                    <a:schemeClr val="bg1"/>
                  </a:solidFill>
                  <a:latin typeface="微软雅黑" panose="020B0503020204020204" pitchFamily="34" charset="-122"/>
                  <a:ea typeface="微软雅黑" panose="020B0503020204020204" pitchFamily="34" charset="-122"/>
                </a:endParaRPr>
              </a:p>
            </p:txBody>
          </p:sp>
        </p:grpSp>
      </p:grpSp>
      <p:sp>
        <p:nvSpPr>
          <p:cNvPr id="1048877" name="文本框 1"/>
          <p:cNvSpPr txBox="1"/>
          <p:nvPr>
            <p:custDataLst>
              <p:tags r:id="rId4"/>
            </p:custDataLst>
          </p:nvPr>
        </p:nvSpPr>
        <p:spPr>
          <a:xfrm>
            <a:off x="17920896" y="13131244"/>
            <a:ext cx="9270762" cy="457176"/>
          </a:xfrm>
          <a:prstGeom prst="rect">
            <a:avLst/>
          </a:prstGeom>
          <a:noFill/>
        </p:spPr>
        <p:txBody>
          <a:bodyPr wrap="square" rtlCol="0">
            <a:spAutoFit/>
          </a:bodyPr>
          <a:lstStyle/>
          <a:p>
            <a:r>
              <a:rPr kumimoji="1" lang="zh-CN" altLang="en-US" sz="2370" i="1" dirty="0">
                <a:solidFill>
                  <a:schemeClr val="bg1"/>
                </a:solidFill>
                <a:latin typeface="微软雅黑" panose="020B0503020204020204" pitchFamily="34" charset="-122"/>
                <a:ea typeface="微软雅黑" panose="020B0503020204020204" pitchFamily="34" charset="-122"/>
              </a:rPr>
              <a:t>数据来源：亿邦智库</a:t>
            </a:r>
            <a:r>
              <a:rPr kumimoji="1" lang="en-US" altLang="zh-CN" sz="2370" i="1" dirty="0">
                <a:solidFill>
                  <a:schemeClr val="bg1"/>
                </a:solidFill>
                <a:latin typeface="微软雅黑" panose="020B0503020204020204" pitchFamily="34" charset="-122"/>
                <a:ea typeface="微软雅黑" panose="020B0503020204020204" pitchFamily="34" charset="-122"/>
              </a:rPr>
              <a:t>《2022DTC</a:t>
            </a:r>
            <a:r>
              <a:rPr kumimoji="1" lang="zh-CN" altLang="en-US" sz="2370" i="1" dirty="0">
                <a:solidFill>
                  <a:schemeClr val="bg1"/>
                </a:solidFill>
                <a:latin typeface="微软雅黑" panose="020B0503020204020204" pitchFamily="34" charset="-122"/>
                <a:ea typeface="微软雅黑" panose="020B0503020204020204" pitchFamily="34" charset="-122"/>
              </a:rPr>
              <a:t>品牌出海发展报告</a:t>
            </a:r>
            <a:r>
              <a:rPr kumimoji="1" lang="en-US" altLang="zh-CN" sz="2370" i="1" dirty="0">
                <a:solidFill>
                  <a:schemeClr val="bg1"/>
                </a:solidFill>
                <a:latin typeface="微软雅黑" panose="020B0503020204020204" pitchFamily="34" charset="-122"/>
                <a:ea typeface="微软雅黑" panose="020B0503020204020204" pitchFamily="34" charset="-122"/>
              </a:rPr>
              <a:t>》</a:t>
            </a:r>
            <a:r>
              <a:rPr kumimoji="1" lang="zh-CN" altLang="en-US" sz="2370" i="1" dirty="0">
                <a:solidFill>
                  <a:schemeClr val="bg1"/>
                </a:solidFill>
                <a:latin typeface="微软雅黑" panose="020B0503020204020204" pitchFamily="34" charset="-122"/>
                <a:ea typeface="微软雅黑" panose="020B0503020204020204" pitchFamily="34" charset="-122"/>
              </a:rPr>
              <a:t>测算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14DD3"/>
        </a:solidFill>
        <a:effectLst/>
      </p:bgPr>
    </p:bg>
    <p:spTree>
      <p:nvGrpSpPr>
        <p:cNvPr id="1" name=""/>
        <p:cNvGrpSpPr/>
        <p:nvPr/>
      </p:nvGrpSpPr>
      <p:grpSpPr>
        <a:xfrm>
          <a:off x="0" y="0"/>
          <a:ext cx="0" cy="0"/>
          <a:chOff x="0" y="0"/>
          <a:chExt cx="0" cy="0"/>
        </a:xfrm>
      </p:grpSpPr>
      <p:sp>
        <p:nvSpPr>
          <p:cNvPr id="230" name="矩形 229"/>
          <p:cNvSpPr/>
          <p:nvPr/>
        </p:nvSpPr>
        <p:spPr>
          <a:xfrm>
            <a:off x="2347410" y="9638047"/>
            <a:ext cx="1524347" cy="492606"/>
          </a:xfrm>
          <a:prstGeom prst="rect">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4265">
              <a:solidFill>
                <a:schemeClr val="bg1"/>
              </a:solidFill>
            </a:endParaRPr>
          </a:p>
        </p:txBody>
      </p:sp>
      <p:sp>
        <p:nvSpPr>
          <p:cNvPr id="229" name="矩形 228"/>
          <p:cNvSpPr/>
          <p:nvPr/>
        </p:nvSpPr>
        <p:spPr>
          <a:xfrm>
            <a:off x="10629392" y="9638047"/>
            <a:ext cx="1524347" cy="492606"/>
          </a:xfrm>
          <a:prstGeom prst="rect">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4265">
              <a:solidFill>
                <a:schemeClr val="bg1"/>
              </a:solidFill>
            </a:endParaRPr>
          </a:p>
        </p:txBody>
      </p:sp>
      <p:sp>
        <p:nvSpPr>
          <p:cNvPr id="228" name="矩形 227"/>
          <p:cNvSpPr/>
          <p:nvPr/>
        </p:nvSpPr>
        <p:spPr>
          <a:xfrm>
            <a:off x="6421680" y="15313190"/>
            <a:ext cx="1524347" cy="492606"/>
          </a:xfrm>
          <a:prstGeom prst="rect">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4265">
              <a:solidFill>
                <a:schemeClr val="bg1"/>
              </a:solidFill>
            </a:endParaRPr>
          </a:p>
        </p:txBody>
      </p:sp>
      <p:sp>
        <p:nvSpPr>
          <p:cNvPr id="227" name="矩形 226"/>
          <p:cNvSpPr/>
          <p:nvPr/>
        </p:nvSpPr>
        <p:spPr>
          <a:xfrm>
            <a:off x="6421683" y="5854825"/>
            <a:ext cx="1524347" cy="492606"/>
          </a:xfrm>
          <a:prstGeom prst="rect">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4265">
              <a:solidFill>
                <a:schemeClr val="bg1"/>
              </a:solidFill>
            </a:endParaRPr>
          </a:p>
        </p:txBody>
      </p:sp>
      <p:sp>
        <p:nvSpPr>
          <p:cNvPr id="9" name="标题 9"/>
          <p:cNvSpPr>
            <a:spLocks noGrp="1"/>
          </p:cNvSpPr>
          <p:nvPr>
            <p:ph type="title"/>
          </p:nvPr>
        </p:nvSpPr>
        <p:spPr>
          <a:xfrm>
            <a:off x="3891571" y="1189126"/>
            <a:ext cx="21233263" cy="1532193"/>
          </a:xfrm>
        </p:spPr>
        <p:txBody>
          <a:bodyPr>
            <a:normAutofit/>
          </a:bodyPr>
          <a:lstStyle/>
          <a:p>
            <a:pPr defTabSz="1083945" eaLnBrk="0" fontAlgn="base" hangingPunct="0">
              <a:spcAft>
                <a:spcPct val="0"/>
              </a:spcAft>
            </a:pPr>
            <a:r>
              <a:rPr kumimoji="1" lang="zh-CN" altLang="en-US" sz="5690" b="1" dirty="0">
                <a:solidFill>
                  <a:schemeClr val="bg1"/>
                </a:solidFill>
                <a:latin typeface="微软雅黑" panose="020B0503020204020204" pitchFamily="34" charset="-122"/>
                <a:ea typeface="微软雅黑" panose="020B0503020204020204" pitchFamily="34" charset="-122"/>
              </a:rPr>
              <a:t>全阵营、全渠道、全市场</a:t>
            </a:r>
          </a:p>
        </p:txBody>
      </p:sp>
      <p:sp>
        <p:nvSpPr>
          <p:cNvPr id="14" name="文本框 13"/>
          <p:cNvSpPr txBox="1"/>
          <p:nvPr/>
        </p:nvSpPr>
        <p:spPr>
          <a:xfrm>
            <a:off x="3918620" y="2434966"/>
            <a:ext cx="25173108" cy="2300566"/>
          </a:xfrm>
          <a:prstGeom prst="rect">
            <a:avLst/>
          </a:prstGeom>
          <a:noFill/>
        </p:spPr>
        <p:txBody>
          <a:bodyPr wrap="square">
            <a:spAutoFit/>
          </a:bodyPr>
          <a:lstStyle/>
          <a:p>
            <a:pPr marL="29845" algn="just">
              <a:lnSpc>
                <a:spcPct val="150000"/>
              </a:lnSpc>
              <a:spcBef>
                <a:spcPts val="235"/>
              </a:spcBef>
            </a:pPr>
            <a:r>
              <a:rPr lang="zh-CN" altLang="en-US" sz="3320" dirty="0">
                <a:solidFill>
                  <a:schemeClr val="bg1"/>
                </a:solidFill>
                <a:latin typeface="微软雅黑" panose="020B0503020204020204" pitchFamily="34" charset="-122"/>
                <a:ea typeface="微软雅黑" panose="020B0503020204020204" pitchFamily="34" charset="-122"/>
              </a:rPr>
              <a:t>当前，由平台卖家、工贸一体型企业、传统品牌、新消费品牌等多类主体组成的出海阵营已经形成，未来，品牌商将接力贸易型卖家成为</a:t>
            </a:r>
            <a:r>
              <a:rPr lang="en-US" altLang="zh-CN" sz="3320" dirty="0">
                <a:solidFill>
                  <a:schemeClr val="bg1"/>
                </a:solidFill>
                <a:latin typeface="微软雅黑" panose="020B0503020204020204" pitchFamily="34" charset="-122"/>
                <a:ea typeface="微软雅黑" panose="020B0503020204020204" pitchFamily="34" charset="-122"/>
              </a:rPr>
              <a:t>DTC</a:t>
            </a:r>
            <a:r>
              <a:rPr lang="zh-CN" altLang="en-US" sz="3320" dirty="0">
                <a:solidFill>
                  <a:schemeClr val="bg1"/>
                </a:solidFill>
                <a:latin typeface="微软雅黑" panose="020B0503020204020204" pitchFamily="34" charset="-122"/>
                <a:ea typeface="微软雅黑" panose="020B0503020204020204" pitchFamily="34" charset="-122"/>
              </a:rPr>
              <a:t>出海新主力军。在向</a:t>
            </a:r>
            <a:r>
              <a:rPr lang="en-US" altLang="zh-CN" sz="3320" dirty="0">
                <a:solidFill>
                  <a:schemeClr val="bg1"/>
                </a:solidFill>
                <a:latin typeface="微软雅黑" panose="020B0503020204020204" pitchFamily="34" charset="-122"/>
                <a:ea typeface="微软雅黑" panose="020B0503020204020204" pitchFamily="34" charset="-122"/>
              </a:rPr>
              <a:t>DTC</a:t>
            </a:r>
            <a:r>
              <a:rPr lang="zh-CN" altLang="en-US" sz="3320" dirty="0">
                <a:solidFill>
                  <a:schemeClr val="bg1"/>
                </a:solidFill>
                <a:latin typeface="微软雅黑" panose="020B0503020204020204" pitchFamily="34" charset="-122"/>
                <a:ea typeface="微软雅黑" panose="020B0503020204020204" pitchFamily="34" charset="-122"/>
              </a:rPr>
              <a:t>品牌化换轨背景下，将形成第三方平台</a:t>
            </a:r>
            <a:r>
              <a:rPr lang="en-US" altLang="zh-CN" sz="3320" dirty="0">
                <a:solidFill>
                  <a:schemeClr val="bg1"/>
                </a:solidFill>
                <a:latin typeface="微软雅黑" panose="020B0503020204020204" pitchFamily="34" charset="-122"/>
                <a:ea typeface="微软雅黑" panose="020B0503020204020204" pitchFamily="34" charset="-122"/>
              </a:rPr>
              <a:t>+</a:t>
            </a:r>
            <a:r>
              <a:rPr lang="zh-CN" altLang="en-US" sz="3320" dirty="0">
                <a:solidFill>
                  <a:schemeClr val="bg1"/>
                </a:solidFill>
                <a:latin typeface="微软雅黑" panose="020B0503020204020204" pitchFamily="34" charset="-122"/>
                <a:ea typeface="微软雅黑" panose="020B0503020204020204" pitchFamily="34" charset="-122"/>
              </a:rPr>
              <a:t>独立站</a:t>
            </a:r>
            <a:r>
              <a:rPr lang="en-US" altLang="zh-CN" sz="3320" dirty="0">
                <a:solidFill>
                  <a:schemeClr val="bg1"/>
                </a:solidFill>
                <a:latin typeface="微软雅黑" panose="020B0503020204020204" pitchFamily="34" charset="-122"/>
                <a:ea typeface="微软雅黑" panose="020B0503020204020204" pitchFamily="34" charset="-122"/>
              </a:rPr>
              <a:t>+</a:t>
            </a:r>
            <a:r>
              <a:rPr lang="zh-CN" altLang="en-US" sz="3320" dirty="0">
                <a:solidFill>
                  <a:schemeClr val="bg1"/>
                </a:solidFill>
                <a:latin typeface="微软雅黑" panose="020B0503020204020204" pitchFamily="34" charset="-122"/>
                <a:ea typeface="微软雅黑" panose="020B0503020204020204" pitchFamily="34" charset="-122"/>
              </a:rPr>
              <a:t>社交网络</a:t>
            </a:r>
            <a:r>
              <a:rPr lang="en-US" altLang="zh-CN" sz="3320" dirty="0">
                <a:solidFill>
                  <a:schemeClr val="bg1"/>
                </a:solidFill>
                <a:latin typeface="微软雅黑" panose="020B0503020204020204" pitchFamily="34" charset="-122"/>
                <a:ea typeface="微软雅黑" panose="020B0503020204020204" pitchFamily="34" charset="-122"/>
              </a:rPr>
              <a:t>+</a:t>
            </a:r>
            <a:r>
              <a:rPr lang="zh-CN" altLang="en-US" sz="3320" dirty="0">
                <a:solidFill>
                  <a:schemeClr val="bg1"/>
                </a:solidFill>
                <a:latin typeface="微软雅黑" panose="020B0503020204020204" pitchFamily="34" charset="-122"/>
                <a:ea typeface="微软雅黑" panose="020B0503020204020204" pitchFamily="34" charset="-122"/>
              </a:rPr>
              <a:t>海外实体的全渠道矩阵，以及欧美传统市场</a:t>
            </a:r>
            <a:r>
              <a:rPr lang="en-US" altLang="zh-CN" sz="3320" dirty="0">
                <a:solidFill>
                  <a:schemeClr val="bg1"/>
                </a:solidFill>
                <a:latin typeface="微软雅黑" panose="020B0503020204020204" pitchFamily="34" charset="-122"/>
                <a:ea typeface="微软雅黑" panose="020B0503020204020204" pitchFamily="34" charset="-122"/>
              </a:rPr>
              <a:t>+</a:t>
            </a:r>
            <a:r>
              <a:rPr lang="zh-CN" altLang="en-US" sz="3320" dirty="0">
                <a:solidFill>
                  <a:schemeClr val="bg1"/>
                </a:solidFill>
                <a:latin typeface="微软雅黑" panose="020B0503020204020204" pitchFamily="34" charset="-122"/>
                <a:ea typeface="微软雅黑" panose="020B0503020204020204" pitchFamily="34" charset="-122"/>
              </a:rPr>
              <a:t>中东、东南亚、拉美等新兴市场的全市场格局。</a:t>
            </a:r>
          </a:p>
        </p:txBody>
      </p:sp>
      <p:grpSp>
        <p:nvGrpSpPr>
          <p:cNvPr id="23" name="组合 22"/>
          <p:cNvGrpSpPr/>
          <p:nvPr/>
        </p:nvGrpSpPr>
        <p:grpSpPr>
          <a:xfrm>
            <a:off x="2576657" y="932928"/>
            <a:ext cx="1051369" cy="1192306"/>
            <a:chOff x="296" y="268"/>
            <a:chExt cx="627" cy="711"/>
          </a:xfrm>
        </p:grpSpPr>
        <p:sp>
          <p:nvSpPr>
            <p:cNvPr id="24" name="Freeform 5"/>
            <p:cNvSpPr/>
            <p:nvPr userDrawn="1"/>
          </p:nvSpPr>
          <p:spPr bwMode="auto">
            <a:xfrm>
              <a:off x="296" y="268"/>
              <a:ext cx="627" cy="711"/>
            </a:xfrm>
            <a:custGeom>
              <a:avLst/>
              <a:gdLst>
                <a:gd name="T0" fmla="*/ 53 w 435"/>
                <a:gd name="T1" fmla="*/ 486 h 492"/>
                <a:gd name="T2" fmla="*/ 18 w 435"/>
                <a:gd name="T3" fmla="*/ 486 h 492"/>
                <a:gd name="T4" fmla="*/ 0 w 435"/>
                <a:gd name="T5" fmla="*/ 456 h 492"/>
                <a:gd name="T6" fmla="*/ 0 w 435"/>
                <a:gd name="T7" fmla="*/ 36 h 492"/>
                <a:gd name="T8" fmla="*/ 18 w 435"/>
                <a:gd name="T9" fmla="*/ 6 h 492"/>
                <a:gd name="T10" fmla="*/ 53 w 435"/>
                <a:gd name="T11" fmla="*/ 6 h 492"/>
                <a:gd name="T12" fmla="*/ 418 w 435"/>
                <a:gd name="T13" fmla="*/ 216 h 492"/>
                <a:gd name="T14" fmla="*/ 435 w 435"/>
                <a:gd name="T15" fmla="*/ 246 h 492"/>
                <a:gd name="T16" fmla="*/ 418 w 435"/>
                <a:gd name="T17" fmla="*/ 276 h 492"/>
                <a:gd name="T18" fmla="*/ 53 w 435"/>
                <a:gd name="T19" fmla="*/ 48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92">
                  <a:moveTo>
                    <a:pt x="53" y="486"/>
                  </a:moveTo>
                  <a:cubicBezTo>
                    <a:pt x="42" y="492"/>
                    <a:pt x="29" y="492"/>
                    <a:pt x="18" y="486"/>
                  </a:cubicBezTo>
                  <a:cubicBezTo>
                    <a:pt x="7" y="480"/>
                    <a:pt x="0" y="468"/>
                    <a:pt x="0" y="456"/>
                  </a:cubicBezTo>
                  <a:cubicBezTo>
                    <a:pt x="0" y="36"/>
                    <a:pt x="0" y="36"/>
                    <a:pt x="0" y="36"/>
                  </a:cubicBezTo>
                  <a:cubicBezTo>
                    <a:pt x="0" y="24"/>
                    <a:pt x="7" y="12"/>
                    <a:pt x="18" y="6"/>
                  </a:cubicBezTo>
                  <a:cubicBezTo>
                    <a:pt x="29" y="0"/>
                    <a:pt x="42" y="0"/>
                    <a:pt x="53" y="6"/>
                  </a:cubicBezTo>
                  <a:cubicBezTo>
                    <a:pt x="418" y="216"/>
                    <a:pt x="418" y="216"/>
                    <a:pt x="418" y="216"/>
                  </a:cubicBezTo>
                  <a:cubicBezTo>
                    <a:pt x="429" y="222"/>
                    <a:pt x="435" y="233"/>
                    <a:pt x="435" y="246"/>
                  </a:cubicBezTo>
                  <a:cubicBezTo>
                    <a:pt x="435" y="258"/>
                    <a:pt x="429" y="270"/>
                    <a:pt x="418" y="276"/>
                  </a:cubicBezTo>
                  <a:cubicBezTo>
                    <a:pt x="53" y="486"/>
                    <a:pt x="53" y="486"/>
                    <a:pt x="53" y="486"/>
                  </a:cubicBezTo>
                </a:path>
              </a:pathLst>
            </a:custGeom>
            <a:solidFill>
              <a:srgbClr val="4472C5"/>
            </a:solidFill>
            <a:ln>
              <a:noFill/>
            </a:ln>
            <a:extLst>
              <a:ext uri="{91240B29-F687-4F45-9708-019B960494DF}">
                <a14:hiddenLine xmlns:a14="http://schemas.microsoft.com/office/drawing/2010/main" w="9525">
                  <a:solidFill>
                    <a:srgbClr val="000000"/>
                  </a:solidFill>
                  <a:round/>
                </a14:hiddenLine>
              </a:ext>
            </a:extLst>
          </p:spPr>
          <p:txBody>
            <a:bodyPr vert="horz" wrap="square" lIns="216768" tIns="108384" rIns="216768" bIns="108384" numCol="1" anchor="t" anchorCtr="0" compatLnSpc="1"/>
            <a:lstStyle/>
            <a:p>
              <a:endParaRPr lang="zh-CN" altLang="en-US" sz="4265">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5" name="Freeform 5"/>
            <p:cNvSpPr/>
            <p:nvPr userDrawn="1"/>
          </p:nvSpPr>
          <p:spPr bwMode="auto">
            <a:xfrm>
              <a:off x="534" y="537"/>
              <a:ext cx="389" cy="442"/>
            </a:xfrm>
            <a:custGeom>
              <a:avLst/>
              <a:gdLst>
                <a:gd name="T0" fmla="*/ 53 w 435"/>
                <a:gd name="T1" fmla="*/ 486 h 492"/>
                <a:gd name="T2" fmla="*/ 18 w 435"/>
                <a:gd name="T3" fmla="*/ 486 h 492"/>
                <a:gd name="T4" fmla="*/ 0 w 435"/>
                <a:gd name="T5" fmla="*/ 456 h 492"/>
                <a:gd name="T6" fmla="*/ 0 w 435"/>
                <a:gd name="T7" fmla="*/ 36 h 492"/>
                <a:gd name="T8" fmla="*/ 18 w 435"/>
                <a:gd name="T9" fmla="*/ 6 h 492"/>
                <a:gd name="T10" fmla="*/ 53 w 435"/>
                <a:gd name="T11" fmla="*/ 6 h 492"/>
                <a:gd name="T12" fmla="*/ 418 w 435"/>
                <a:gd name="T13" fmla="*/ 216 h 492"/>
                <a:gd name="T14" fmla="*/ 435 w 435"/>
                <a:gd name="T15" fmla="*/ 246 h 492"/>
                <a:gd name="T16" fmla="*/ 418 w 435"/>
                <a:gd name="T17" fmla="*/ 276 h 492"/>
                <a:gd name="T18" fmla="*/ 53 w 435"/>
                <a:gd name="T19" fmla="*/ 48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92">
                  <a:moveTo>
                    <a:pt x="53" y="486"/>
                  </a:moveTo>
                  <a:cubicBezTo>
                    <a:pt x="42" y="492"/>
                    <a:pt x="29" y="492"/>
                    <a:pt x="18" y="486"/>
                  </a:cubicBezTo>
                  <a:cubicBezTo>
                    <a:pt x="7" y="480"/>
                    <a:pt x="0" y="468"/>
                    <a:pt x="0" y="456"/>
                  </a:cubicBezTo>
                  <a:cubicBezTo>
                    <a:pt x="0" y="36"/>
                    <a:pt x="0" y="36"/>
                    <a:pt x="0" y="36"/>
                  </a:cubicBezTo>
                  <a:cubicBezTo>
                    <a:pt x="0" y="24"/>
                    <a:pt x="7" y="12"/>
                    <a:pt x="18" y="6"/>
                  </a:cubicBezTo>
                  <a:cubicBezTo>
                    <a:pt x="29" y="0"/>
                    <a:pt x="42" y="0"/>
                    <a:pt x="53" y="6"/>
                  </a:cubicBezTo>
                  <a:cubicBezTo>
                    <a:pt x="418" y="216"/>
                    <a:pt x="418" y="216"/>
                    <a:pt x="418" y="216"/>
                  </a:cubicBezTo>
                  <a:cubicBezTo>
                    <a:pt x="429" y="222"/>
                    <a:pt x="435" y="233"/>
                    <a:pt x="435" y="246"/>
                  </a:cubicBezTo>
                  <a:cubicBezTo>
                    <a:pt x="435" y="258"/>
                    <a:pt x="429" y="270"/>
                    <a:pt x="418" y="276"/>
                  </a:cubicBezTo>
                  <a:cubicBezTo>
                    <a:pt x="53" y="486"/>
                    <a:pt x="53" y="486"/>
                    <a:pt x="53" y="48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216768" tIns="108384" rIns="216768" bIns="108384" numCol="1" anchor="t" anchorCtr="0" compatLnSpc="1"/>
            <a:lstStyle/>
            <a:p>
              <a:endParaRPr lang="zh-CN" altLang="en-US" sz="4265">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3" name="五边形 2"/>
          <p:cNvSpPr/>
          <p:nvPr/>
        </p:nvSpPr>
        <p:spPr>
          <a:xfrm rot="10800000">
            <a:off x="30051327" y="2"/>
            <a:ext cx="655863" cy="1133861"/>
          </a:xfrm>
          <a:prstGeom prst="homePlate">
            <a:avLst/>
          </a:prstGeom>
          <a:solidFill>
            <a:srgbClr val="DE7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4265">
              <a:solidFill>
                <a:schemeClr val="bg1"/>
              </a:solidFill>
            </a:endParaRPr>
          </a:p>
        </p:txBody>
      </p:sp>
      <p:grpSp>
        <p:nvGrpSpPr>
          <p:cNvPr id="96" name="组合 95"/>
          <p:cNvGrpSpPr/>
          <p:nvPr/>
        </p:nvGrpSpPr>
        <p:grpSpPr>
          <a:xfrm>
            <a:off x="1169510" y="4705481"/>
            <a:ext cx="12191164" cy="11399089"/>
            <a:chOff x="-450878" y="2049479"/>
            <a:chExt cx="5142645" cy="4808521"/>
          </a:xfrm>
        </p:grpSpPr>
        <p:sp>
          <p:nvSpPr>
            <p:cNvPr id="95" name="圆角矩形 94"/>
            <p:cNvSpPr/>
            <p:nvPr/>
          </p:nvSpPr>
          <p:spPr>
            <a:xfrm>
              <a:off x="-23162" y="2252837"/>
              <a:ext cx="4296396" cy="4605163"/>
            </a:xfrm>
            <a:prstGeom prst="roundRect">
              <a:avLst/>
            </a:prstGeom>
            <a:noFill/>
            <a:ln>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4265">
                <a:solidFill>
                  <a:schemeClr val="bg1"/>
                </a:solidFill>
              </a:endParaRPr>
            </a:p>
          </p:txBody>
        </p:sp>
        <p:grpSp>
          <p:nvGrpSpPr>
            <p:cNvPr id="43" name="组合 42"/>
            <p:cNvGrpSpPr/>
            <p:nvPr/>
          </p:nvGrpSpPr>
          <p:grpSpPr>
            <a:xfrm>
              <a:off x="670902" y="2049479"/>
              <a:ext cx="2738339" cy="485896"/>
              <a:chOff x="4101266" y="2959125"/>
              <a:chExt cx="5397197" cy="485896"/>
            </a:xfrm>
          </p:grpSpPr>
          <p:sp>
            <p:nvSpPr>
              <p:cNvPr id="44" name="圆角矩形 145"/>
              <p:cNvSpPr/>
              <p:nvPr/>
            </p:nvSpPr>
            <p:spPr>
              <a:xfrm flipH="1">
                <a:off x="4231881" y="3053314"/>
                <a:ext cx="5135969" cy="318145"/>
              </a:xfrm>
              <a:prstGeom prst="roundRect">
                <a:avLst>
                  <a:gd name="adj" fmla="val 50000"/>
                </a:avLst>
              </a:prstGeom>
              <a:solidFill>
                <a:srgbClr val="FFBF00"/>
              </a:solidFill>
              <a:ln w="25400" cap="rnd" cmpd="sng" algn="ctr">
                <a:noFill/>
                <a:prstDash val="dash"/>
                <a:round/>
              </a:ln>
              <a:effectLst/>
            </p:spPr>
            <p:txBody>
              <a:bodyPr rot="0" spcFirstLastPara="0" vert="horz" wrap="square" lIns="216768" tIns="108384" rIns="216768" bIns="108384" numCol="1" spcCol="0" rtlCol="0" fromWordArt="0" anchor="ctr" anchorCtr="0" forceAA="0" compatLnSpc="1">
                <a:noAutofit/>
              </a:bodyPr>
              <a:lstStyle/>
              <a:p>
                <a:pPr algn="ctr" defTabSz="2165985">
                  <a:defRPr/>
                </a:pPr>
                <a:r>
                  <a:rPr lang="en-US" altLang="zh-CN" sz="2370" b="1" kern="0" dirty="0">
                    <a:solidFill>
                      <a:schemeClr val="bg1"/>
                    </a:solidFill>
                    <a:latin typeface="等线" panose="02010600030101010101" charset="-122"/>
                    <a:ea typeface="等线" panose="02010600030101010101" charset="-122"/>
                  </a:rPr>
                  <a:t> </a:t>
                </a:r>
                <a:endParaRPr lang="zh-CN" altLang="en-US" sz="2370" b="1" kern="0" dirty="0">
                  <a:solidFill>
                    <a:schemeClr val="bg1"/>
                  </a:solidFill>
                  <a:latin typeface="等线" panose="02010600030101010101" charset="-122"/>
                  <a:ea typeface="等线" panose="02010600030101010101" charset="-122"/>
                </a:endParaRPr>
              </a:p>
            </p:txBody>
          </p:sp>
          <p:sp>
            <p:nvSpPr>
              <p:cNvPr id="61" name="矩形: 圆角 171"/>
              <p:cNvSpPr/>
              <p:nvPr/>
            </p:nvSpPr>
            <p:spPr>
              <a:xfrm>
                <a:off x="4101266" y="2959125"/>
                <a:ext cx="5397197" cy="4858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20" b="1" dirty="0">
                    <a:solidFill>
                      <a:schemeClr val="bg1"/>
                    </a:solidFill>
                    <a:latin typeface="微软雅黑" panose="020B0503020204020204" pitchFamily="34" charset="-122"/>
                    <a:ea typeface="微软雅黑" panose="020B0503020204020204" pitchFamily="34" charset="-122"/>
                  </a:rPr>
                  <a:t>DTC</a:t>
                </a:r>
                <a:r>
                  <a:rPr lang="zh-CN" altLang="en-US" sz="3320" b="1" dirty="0">
                    <a:solidFill>
                      <a:schemeClr val="bg1"/>
                    </a:solidFill>
                    <a:latin typeface="微软雅黑" panose="020B0503020204020204" pitchFamily="34" charset="-122"/>
                    <a:ea typeface="微软雅黑" panose="020B0503020204020204" pitchFamily="34" charset="-122"/>
                  </a:rPr>
                  <a:t>出海中国品牌象限图</a:t>
                </a:r>
              </a:p>
            </p:txBody>
          </p:sp>
        </p:grpSp>
        <p:grpSp>
          <p:nvGrpSpPr>
            <p:cNvPr id="94" name="组合 93"/>
            <p:cNvGrpSpPr/>
            <p:nvPr/>
          </p:nvGrpSpPr>
          <p:grpSpPr>
            <a:xfrm>
              <a:off x="-450878" y="2503818"/>
              <a:ext cx="5142645" cy="4200893"/>
              <a:chOff x="-494910" y="2490337"/>
              <a:chExt cx="5142645" cy="4200893"/>
            </a:xfrm>
          </p:grpSpPr>
          <p:sp>
            <p:nvSpPr>
              <p:cNvPr id="32" name="ïśḷíďé"/>
              <p:cNvSpPr/>
              <p:nvPr/>
            </p:nvSpPr>
            <p:spPr>
              <a:xfrm flipV="1">
                <a:off x="0" y="4342796"/>
                <a:ext cx="4142689" cy="57081"/>
              </a:xfrm>
              <a:prstGeom prst="homePlate">
                <a:avLst/>
              </a:prstGeom>
              <a:solidFill>
                <a:schemeClr val="accent1"/>
              </a:solidFill>
              <a:ln w="6055" cap="flat">
                <a:noFill/>
                <a:prstDash val="solid"/>
                <a:miter/>
              </a:ln>
            </p:spPr>
            <p:txBody>
              <a:bodyPr rtlCol="0" anchor="ctr"/>
              <a:lstStyle/>
              <a:p>
                <a:pPr algn="ctr"/>
                <a:endParaRPr kumimoji="1" lang="en-US" altLang="zh-CN" sz="4265" b="1" dirty="0">
                  <a:solidFill>
                    <a:schemeClr val="bg1"/>
                  </a:solidFill>
                </a:endParaRPr>
              </a:p>
            </p:txBody>
          </p:sp>
          <p:sp>
            <p:nvSpPr>
              <p:cNvPr id="33" name="ïśḷíďé"/>
              <p:cNvSpPr/>
              <p:nvPr/>
            </p:nvSpPr>
            <p:spPr>
              <a:xfrm rot="16200000" flipV="1">
                <a:off x="206841" y="4604675"/>
                <a:ext cx="3670611" cy="55232"/>
              </a:xfrm>
              <a:prstGeom prst="homePlate">
                <a:avLst/>
              </a:prstGeom>
              <a:solidFill>
                <a:srgbClr val="4472C5"/>
              </a:solidFill>
              <a:ln w="6055" cap="flat">
                <a:noFill/>
                <a:prstDash val="solid"/>
                <a:miter/>
              </a:ln>
            </p:spPr>
            <p:txBody>
              <a:bodyPr rtlCol="0" anchor="ctr"/>
              <a:lstStyle/>
              <a:p>
                <a:pPr algn="ctr"/>
                <a:endParaRPr kumimoji="1" lang="en-US" altLang="zh-CN" sz="4265" b="1" dirty="0">
                  <a:solidFill>
                    <a:schemeClr val="bg1"/>
                  </a:solidFill>
                </a:endParaRPr>
              </a:p>
            </p:txBody>
          </p:sp>
          <p:sp>
            <p:nvSpPr>
              <p:cNvPr id="34" name="íṡľíḋé"/>
              <p:cNvSpPr txBox="1">
                <a:spLocks noChangeAspect="1"/>
              </p:cNvSpPr>
              <p:nvPr/>
            </p:nvSpPr>
            <p:spPr>
              <a:xfrm>
                <a:off x="-494910" y="4094438"/>
                <a:ext cx="1634767" cy="22363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defTabSz="2167890"/>
                <a:r>
                  <a:rPr lang="zh-CN" altLang="en-US" sz="2845" b="1" dirty="0">
                    <a:solidFill>
                      <a:schemeClr val="bg1"/>
                    </a:solidFill>
                    <a:latin typeface="微软雅黑" panose="020B0503020204020204" pitchFamily="34" charset="-122"/>
                    <a:ea typeface="微软雅黑" panose="020B0503020204020204" pitchFamily="34" charset="-122"/>
                  </a:rPr>
                  <a:t>内贸原生</a:t>
                </a:r>
                <a:endParaRPr lang="en-US" altLang="zh-CN" sz="2845" b="1" dirty="0">
                  <a:solidFill>
                    <a:schemeClr val="bg1"/>
                  </a:solidFill>
                  <a:latin typeface="微软雅黑" panose="020B0503020204020204" pitchFamily="34" charset="-122"/>
                  <a:ea typeface="微软雅黑" panose="020B0503020204020204" pitchFamily="34" charset="-122"/>
                </a:endParaRPr>
              </a:p>
            </p:txBody>
          </p:sp>
          <p:sp>
            <p:nvSpPr>
              <p:cNvPr id="36" name="íṡľíḋé"/>
              <p:cNvSpPr txBox="1">
                <a:spLocks noChangeAspect="1"/>
              </p:cNvSpPr>
              <p:nvPr/>
            </p:nvSpPr>
            <p:spPr>
              <a:xfrm>
                <a:off x="3012968" y="4094438"/>
                <a:ext cx="1634767" cy="22363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defTabSz="2167890"/>
                <a:r>
                  <a:rPr lang="zh-CN" altLang="en-US" sz="2845" b="1" dirty="0">
                    <a:solidFill>
                      <a:schemeClr val="bg1"/>
                    </a:solidFill>
                    <a:latin typeface="微软雅黑" panose="020B0503020204020204" pitchFamily="34" charset="-122"/>
                    <a:ea typeface="微软雅黑" panose="020B0503020204020204" pitchFamily="34" charset="-122"/>
                  </a:rPr>
                  <a:t>外贸原生</a:t>
                </a:r>
                <a:endParaRPr lang="en-US" altLang="zh-CN" sz="2845" b="1" dirty="0">
                  <a:solidFill>
                    <a:schemeClr val="bg1"/>
                  </a:solidFill>
                  <a:latin typeface="微软雅黑" panose="020B0503020204020204" pitchFamily="34" charset="-122"/>
                  <a:ea typeface="微软雅黑" panose="020B0503020204020204" pitchFamily="34" charset="-122"/>
                </a:endParaRPr>
              </a:p>
            </p:txBody>
          </p:sp>
          <p:sp>
            <p:nvSpPr>
              <p:cNvPr id="38" name="íṡľíḋé"/>
              <p:cNvSpPr txBox="1">
                <a:spLocks noChangeAspect="1"/>
              </p:cNvSpPr>
              <p:nvPr/>
            </p:nvSpPr>
            <p:spPr>
              <a:xfrm>
                <a:off x="1252379" y="2490337"/>
                <a:ext cx="1634767" cy="22363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defTabSz="2167890"/>
                <a:r>
                  <a:rPr lang="zh-CN" altLang="en-US" sz="2845" b="1" dirty="0">
                    <a:solidFill>
                      <a:schemeClr val="bg1"/>
                    </a:solidFill>
                    <a:latin typeface="微软雅黑" panose="020B0503020204020204" pitchFamily="34" charset="-122"/>
                    <a:ea typeface="微软雅黑" panose="020B0503020204020204" pitchFamily="34" charset="-122"/>
                  </a:rPr>
                  <a:t>线上原生</a:t>
                </a:r>
                <a:endParaRPr lang="en-US" altLang="zh-CN" sz="2845" b="1" dirty="0">
                  <a:solidFill>
                    <a:schemeClr val="bg1"/>
                  </a:solidFill>
                  <a:latin typeface="微软雅黑" panose="020B0503020204020204" pitchFamily="34" charset="-122"/>
                  <a:ea typeface="微软雅黑" panose="020B0503020204020204" pitchFamily="34" charset="-122"/>
                </a:endParaRPr>
              </a:p>
            </p:txBody>
          </p:sp>
          <p:sp>
            <p:nvSpPr>
              <p:cNvPr id="39" name="íṡľíḋé"/>
              <p:cNvSpPr txBox="1">
                <a:spLocks noChangeAspect="1"/>
              </p:cNvSpPr>
              <p:nvPr/>
            </p:nvSpPr>
            <p:spPr>
              <a:xfrm>
                <a:off x="1224762" y="6467597"/>
                <a:ext cx="1634767" cy="22363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defTabSz="2167890"/>
                <a:r>
                  <a:rPr lang="zh-CN" altLang="en-US" sz="2845" b="1" dirty="0">
                    <a:solidFill>
                      <a:schemeClr val="bg1"/>
                    </a:solidFill>
                    <a:latin typeface="微软雅黑" panose="020B0503020204020204" pitchFamily="34" charset="-122"/>
                    <a:ea typeface="微软雅黑" panose="020B0503020204020204" pitchFamily="34" charset="-122"/>
                  </a:rPr>
                  <a:t>线下原生</a:t>
                </a:r>
                <a:endParaRPr lang="en-US" altLang="zh-CN" sz="2845" b="1" dirty="0">
                  <a:solidFill>
                    <a:schemeClr val="bg1"/>
                  </a:solidFill>
                  <a:latin typeface="微软雅黑" panose="020B0503020204020204" pitchFamily="34" charset="-122"/>
                  <a:ea typeface="微软雅黑" panose="020B0503020204020204" pitchFamily="34" charset="-122"/>
                </a:endParaRPr>
              </a:p>
            </p:txBody>
          </p:sp>
          <p:sp>
            <p:nvSpPr>
              <p:cNvPr id="63" name="object 94"/>
              <p:cNvSpPr/>
              <p:nvPr/>
            </p:nvSpPr>
            <p:spPr>
              <a:xfrm>
                <a:off x="527296" y="5574757"/>
                <a:ext cx="601583" cy="366602"/>
              </a:xfrm>
              <a:prstGeom prst="rect">
                <a:avLst/>
              </a:prstGeom>
              <a:blipFill>
                <a:blip r:embed="rId2" cstate="print"/>
                <a:stretch>
                  <a:fillRect/>
                </a:stretch>
              </a:blipFill>
            </p:spPr>
            <p:txBody>
              <a:bodyPr wrap="square" lIns="0" tIns="0" rIns="0" bIns="0" rtlCol="0"/>
              <a:lstStyle/>
              <a:p>
                <a:endParaRPr sz="4265" dirty="0">
                  <a:solidFill>
                    <a:schemeClr val="bg1"/>
                  </a:solidFill>
                </a:endParaRPr>
              </a:p>
            </p:txBody>
          </p:sp>
          <p:sp>
            <p:nvSpPr>
              <p:cNvPr id="64" name="object 110"/>
              <p:cNvSpPr/>
              <p:nvPr/>
            </p:nvSpPr>
            <p:spPr>
              <a:xfrm>
                <a:off x="1201565" y="4579317"/>
                <a:ext cx="738556" cy="312963"/>
              </a:xfrm>
              <a:prstGeom prst="rect">
                <a:avLst/>
              </a:prstGeom>
              <a:blipFill>
                <a:blip r:embed="rId3" cstate="print"/>
                <a:stretch>
                  <a:fillRect/>
                </a:stretch>
              </a:blipFill>
            </p:spPr>
            <p:txBody>
              <a:bodyPr wrap="square" lIns="0" tIns="0" rIns="0" bIns="0" rtlCol="0"/>
              <a:lstStyle/>
              <a:p>
                <a:endParaRPr sz="4265" dirty="0">
                  <a:solidFill>
                    <a:schemeClr val="bg1"/>
                  </a:solidFill>
                </a:endParaRPr>
              </a:p>
            </p:txBody>
          </p:sp>
          <p:sp>
            <p:nvSpPr>
              <p:cNvPr id="65" name="object 100"/>
              <p:cNvSpPr/>
              <p:nvPr/>
            </p:nvSpPr>
            <p:spPr>
              <a:xfrm>
                <a:off x="1234121" y="5535045"/>
                <a:ext cx="675167" cy="383068"/>
              </a:xfrm>
              <a:prstGeom prst="rect">
                <a:avLst/>
              </a:prstGeom>
              <a:blipFill>
                <a:blip r:embed="rId4" cstate="print"/>
                <a:stretch>
                  <a:fillRect/>
                </a:stretch>
              </a:blipFill>
            </p:spPr>
            <p:txBody>
              <a:bodyPr wrap="square" lIns="0" tIns="0" rIns="0" bIns="0" rtlCol="0"/>
              <a:lstStyle/>
              <a:p>
                <a:endParaRPr sz="4265" dirty="0">
                  <a:solidFill>
                    <a:schemeClr val="bg1"/>
                  </a:solidFill>
                </a:endParaRPr>
              </a:p>
            </p:txBody>
          </p:sp>
          <p:sp>
            <p:nvSpPr>
              <p:cNvPr id="70" name="object 92"/>
              <p:cNvSpPr/>
              <p:nvPr/>
            </p:nvSpPr>
            <p:spPr>
              <a:xfrm>
                <a:off x="818573" y="6110054"/>
                <a:ext cx="478857" cy="168541"/>
              </a:xfrm>
              <a:prstGeom prst="rect">
                <a:avLst/>
              </a:prstGeom>
              <a:blipFill>
                <a:blip r:embed="rId5" cstate="print"/>
                <a:stretch>
                  <a:fillRect/>
                </a:stretch>
              </a:blipFill>
            </p:spPr>
            <p:txBody>
              <a:bodyPr wrap="square" lIns="0" tIns="0" rIns="0" bIns="0" rtlCol="0"/>
              <a:lstStyle/>
              <a:p>
                <a:endParaRPr sz="4265" dirty="0">
                  <a:solidFill>
                    <a:schemeClr val="bg1"/>
                  </a:solidFill>
                </a:endParaRPr>
              </a:p>
            </p:txBody>
          </p:sp>
          <p:sp>
            <p:nvSpPr>
              <p:cNvPr id="71" name="object 78"/>
              <p:cNvSpPr/>
              <p:nvPr/>
            </p:nvSpPr>
            <p:spPr>
              <a:xfrm>
                <a:off x="1352899" y="6039495"/>
                <a:ext cx="455816" cy="383068"/>
              </a:xfrm>
              <a:prstGeom prst="rect">
                <a:avLst/>
              </a:prstGeom>
              <a:blipFill>
                <a:blip r:embed="rId6" cstate="print"/>
                <a:stretch>
                  <a:fillRect/>
                </a:stretch>
              </a:blipFill>
            </p:spPr>
            <p:txBody>
              <a:bodyPr wrap="square" lIns="0" tIns="0" rIns="0" bIns="0" rtlCol="0"/>
              <a:lstStyle/>
              <a:p>
                <a:endParaRPr sz="4265" dirty="0">
                  <a:solidFill>
                    <a:schemeClr val="bg1"/>
                  </a:solidFill>
                </a:endParaRPr>
              </a:p>
            </p:txBody>
          </p:sp>
          <p:pic>
            <p:nvPicPr>
              <p:cNvPr id="73" name="图片 72"/>
              <p:cNvPicPr>
                <a:picLocks noChangeAspect="1"/>
              </p:cNvPicPr>
              <p:nvPr/>
            </p:nvPicPr>
            <p:blipFill>
              <a:blip r:embed="rId7"/>
              <a:stretch>
                <a:fillRect/>
              </a:stretch>
            </p:blipFill>
            <p:spPr>
              <a:xfrm>
                <a:off x="2188033" y="4576483"/>
                <a:ext cx="407443" cy="261610"/>
              </a:xfrm>
              <a:prstGeom prst="rect">
                <a:avLst/>
              </a:prstGeom>
            </p:spPr>
          </p:pic>
          <p:sp>
            <p:nvSpPr>
              <p:cNvPr id="75" name="object 91"/>
              <p:cNvSpPr/>
              <p:nvPr/>
            </p:nvSpPr>
            <p:spPr>
              <a:xfrm>
                <a:off x="307733" y="5051220"/>
                <a:ext cx="789454" cy="392228"/>
              </a:xfrm>
              <a:prstGeom prst="rect">
                <a:avLst/>
              </a:prstGeom>
              <a:blipFill>
                <a:blip r:embed="rId8" cstate="print"/>
                <a:stretch>
                  <a:fillRect/>
                </a:stretch>
              </a:blipFill>
            </p:spPr>
            <p:txBody>
              <a:bodyPr wrap="square" lIns="0" tIns="0" rIns="0" bIns="0" rtlCol="0"/>
              <a:lstStyle/>
              <a:p>
                <a:endParaRPr sz="4265" dirty="0">
                  <a:solidFill>
                    <a:schemeClr val="bg1"/>
                  </a:solidFill>
                </a:endParaRPr>
              </a:p>
            </p:txBody>
          </p:sp>
          <p:pic>
            <p:nvPicPr>
              <p:cNvPr id="76" name="图片 75"/>
              <p:cNvPicPr>
                <a:picLocks noChangeAspect="1"/>
              </p:cNvPicPr>
              <p:nvPr/>
            </p:nvPicPr>
            <p:blipFill>
              <a:blip r:embed="rId9"/>
              <a:stretch>
                <a:fillRect/>
              </a:stretch>
            </p:blipFill>
            <p:spPr>
              <a:xfrm>
                <a:off x="547341" y="3291247"/>
                <a:ext cx="567598" cy="337011"/>
              </a:xfrm>
              <a:prstGeom prst="rect">
                <a:avLst/>
              </a:prstGeom>
            </p:spPr>
          </p:pic>
          <p:pic>
            <p:nvPicPr>
              <p:cNvPr id="77" name="图片 76"/>
              <p:cNvPicPr>
                <a:picLocks noChangeAspect="1"/>
              </p:cNvPicPr>
              <p:nvPr/>
            </p:nvPicPr>
            <p:blipFill>
              <a:blip r:embed="rId10"/>
              <a:stretch>
                <a:fillRect/>
              </a:stretch>
            </p:blipFill>
            <p:spPr>
              <a:xfrm>
                <a:off x="1176169" y="4980661"/>
                <a:ext cx="770192" cy="478050"/>
              </a:xfrm>
              <a:prstGeom prst="rect">
                <a:avLst/>
              </a:prstGeom>
            </p:spPr>
          </p:pic>
          <p:pic>
            <p:nvPicPr>
              <p:cNvPr id="78" name="图片 77"/>
              <p:cNvPicPr>
                <a:picLocks noChangeAspect="1"/>
              </p:cNvPicPr>
              <p:nvPr/>
            </p:nvPicPr>
            <p:blipFill>
              <a:blip r:embed="rId11"/>
              <a:stretch>
                <a:fillRect/>
              </a:stretch>
            </p:blipFill>
            <p:spPr>
              <a:xfrm>
                <a:off x="1130590" y="3260850"/>
                <a:ext cx="861350" cy="394450"/>
              </a:xfrm>
              <a:prstGeom prst="rect">
                <a:avLst/>
              </a:prstGeom>
            </p:spPr>
          </p:pic>
          <p:pic>
            <p:nvPicPr>
              <p:cNvPr id="81" name="图片 80"/>
              <p:cNvPicPr>
                <a:picLocks noChangeAspect="1"/>
              </p:cNvPicPr>
              <p:nvPr/>
            </p:nvPicPr>
            <p:blipFill>
              <a:blip r:embed="rId12"/>
              <a:stretch>
                <a:fillRect/>
              </a:stretch>
            </p:blipFill>
            <p:spPr>
              <a:xfrm>
                <a:off x="464330" y="3689836"/>
                <a:ext cx="1454125" cy="379001"/>
              </a:xfrm>
              <a:prstGeom prst="rect">
                <a:avLst/>
              </a:prstGeom>
            </p:spPr>
          </p:pic>
          <p:pic>
            <p:nvPicPr>
              <p:cNvPr id="82" name="图片 81"/>
              <p:cNvPicPr>
                <a:picLocks noChangeAspect="1"/>
              </p:cNvPicPr>
              <p:nvPr/>
            </p:nvPicPr>
            <p:blipFill>
              <a:blip r:embed="rId13"/>
              <a:stretch>
                <a:fillRect/>
              </a:stretch>
            </p:blipFill>
            <p:spPr>
              <a:xfrm>
                <a:off x="172544" y="4584009"/>
                <a:ext cx="914400" cy="266700"/>
              </a:xfrm>
              <a:prstGeom prst="rect">
                <a:avLst/>
              </a:prstGeom>
            </p:spPr>
          </p:pic>
          <p:pic>
            <p:nvPicPr>
              <p:cNvPr id="84" name="图片 83"/>
              <p:cNvPicPr>
                <a:picLocks noChangeAspect="1"/>
              </p:cNvPicPr>
              <p:nvPr/>
            </p:nvPicPr>
            <p:blipFill>
              <a:blip r:embed="rId14"/>
              <a:stretch>
                <a:fillRect/>
              </a:stretch>
            </p:blipFill>
            <p:spPr>
              <a:xfrm>
                <a:off x="906832" y="2770748"/>
                <a:ext cx="497510" cy="521898"/>
              </a:xfrm>
              <a:prstGeom prst="rect">
                <a:avLst/>
              </a:prstGeom>
            </p:spPr>
          </p:pic>
          <p:pic>
            <p:nvPicPr>
              <p:cNvPr id="85" name="图片 84"/>
              <p:cNvPicPr>
                <a:picLocks noChangeAspect="1"/>
              </p:cNvPicPr>
              <p:nvPr/>
            </p:nvPicPr>
            <p:blipFill>
              <a:blip r:embed="rId15"/>
              <a:stretch>
                <a:fillRect/>
              </a:stretch>
            </p:blipFill>
            <p:spPr>
              <a:xfrm>
                <a:off x="2156461" y="2863581"/>
                <a:ext cx="800100" cy="495300"/>
              </a:xfrm>
              <a:prstGeom prst="rect">
                <a:avLst/>
              </a:prstGeom>
            </p:spPr>
          </p:pic>
          <p:pic>
            <p:nvPicPr>
              <p:cNvPr id="86" name="图片 85"/>
              <p:cNvPicPr>
                <a:picLocks noChangeAspect="1"/>
              </p:cNvPicPr>
              <p:nvPr/>
            </p:nvPicPr>
            <p:blipFill>
              <a:blip r:embed="rId16"/>
              <a:stretch>
                <a:fillRect/>
              </a:stretch>
            </p:blipFill>
            <p:spPr>
              <a:xfrm>
                <a:off x="2115862" y="3792706"/>
                <a:ext cx="1020955" cy="264692"/>
              </a:xfrm>
              <a:prstGeom prst="rect">
                <a:avLst/>
              </a:prstGeom>
            </p:spPr>
          </p:pic>
          <p:pic>
            <p:nvPicPr>
              <p:cNvPr id="87" name="图片 86"/>
              <p:cNvPicPr>
                <a:picLocks noChangeAspect="1"/>
              </p:cNvPicPr>
              <p:nvPr/>
            </p:nvPicPr>
            <p:blipFill>
              <a:blip r:embed="rId17"/>
              <a:stretch>
                <a:fillRect/>
              </a:stretch>
            </p:blipFill>
            <p:spPr>
              <a:xfrm>
                <a:off x="3158078" y="3774949"/>
                <a:ext cx="914400" cy="279400"/>
              </a:xfrm>
              <a:prstGeom prst="rect">
                <a:avLst/>
              </a:prstGeom>
            </p:spPr>
          </p:pic>
          <p:pic>
            <p:nvPicPr>
              <p:cNvPr id="88" name="图片 87"/>
              <p:cNvPicPr>
                <a:picLocks noChangeAspect="1"/>
              </p:cNvPicPr>
              <p:nvPr/>
            </p:nvPicPr>
            <p:blipFill>
              <a:blip r:embed="rId18"/>
              <a:stretch>
                <a:fillRect/>
              </a:stretch>
            </p:blipFill>
            <p:spPr>
              <a:xfrm>
                <a:off x="2196135" y="5021228"/>
                <a:ext cx="1464312" cy="231788"/>
              </a:xfrm>
              <a:prstGeom prst="rect">
                <a:avLst/>
              </a:prstGeom>
            </p:spPr>
          </p:pic>
          <p:pic>
            <p:nvPicPr>
              <p:cNvPr id="89" name="图片 88"/>
              <p:cNvPicPr>
                <a:picLocks noChangeAspect="1"/>
              </p:cNvPicPr>
              <p:nvPr/>
            </p:nvPicPr>
            <p:blipFill>
              <a:blip r:embed="rId19"/>
              <a:stretch>
                <a:fillRect/>
              </a:stretch>
            </p:blipFill>
            <p:spPr>
              <a:xfrm>
                <a:off x="2786863" y="4559877"/>
                <a:ext cx="933450" cy="323850"/>
              </a:xfrm>
              <a:prstGeom prst="rect">
                <a:avLst/>
              </a:prstGeom>
            </p:spPr>
          </p:pic>
          <p:pic>
            <p:nvPicPr>
              <p:cNvPr id="90" name="图片 89"/>
              <p:cNvPicPr>
                <a:picLocks noChangeAspect="1"/>
              </p:cNvPicPr>
              <p:nvPr/>
            </p:nvPicPr>
            <p:blipFill>
              <a:blip r:embed="rId20"/>
              <a:stretch>
                <a:fillRect/>
              </a:stretch>
            </p:blipFill>
            <p:spPr>
              <a:xfrm>
                <a:off x="2148745" y="5394403"/>
                <a:ext cx="1273937" cy="404577"/>
              </a:xfrm>
              <a:prstGeom prst="rect">
                <a:avLst/>
              </a:prstGeom>
            </p:spPr>
          </p:pic>
          <p:pic>
            <p:nvPicPr>
              <p:cNvPr id="91" name="图片 90"/>
              <p:cNvPicPr>
                <a:picLocks noChangeAspect="1"/>
              </p:cNvPicPr>
              <p:nvPr/>
            </p:nvPicPr>
            <p:blipFill>
              <a:blip r:embed="rId21"/>
              <a:stretch>
                <a:fillRect/>
              </a:stretch>
            </p:blipFill>
            <p:spPr>
              <a:xfrm>
                <a:off x="2227660" y="5783240"/>
                <a:ext cx="781050" cy="558800"/>
              </a:xfrm>
              <a:prstGeom prst="rect">
                <a:avLst/>
              </a:prstGeom>
            </p:spPr>
          </p:pic>
          <p:pic>
            <p:nvPicPr>
              <p:cNvPr id="92" name="图片 91"/>
              <p:cNvPicPr>
                <a:picLocks noChangeAspect="1"/>
              </p:cNvPicPr>
              <p:nvPr/>
            </p:nvPicPr>
            <p:blipFill>
              <a:blip r:embed="rId22"/>
              <a:stretch>
                <a:fillRect/>
              </a:stretch>
            </p:blipFill>
            <p:spPr>
              <a:xfrm>
                <a:off x="2122679" y="3430307"/>
                <a:ext cx="721887" cy="264692"/>
              </a:xfrm>
              <a:prstGeom prst="rect">
                <a:avLst/>
              </a:prstGeom>
            </p:spPr>
          </p:pic>
          <p:pic>
            <p:nvPicPr>
              <p:cNvPr id="93" name="图片 92"/>
              <p:cNvPicPr>
                <a:picLocks noChangeAspect="1"/>
              </p:cNvPicPr>
              <p:nvPr/>
            </p:nvPicPr>
            <p:blipFill>
              <a:blip r:embed="rId23"/>
              <a:stretch>
                <a:fillRect/>
              </a:stretch>
            </p:blipFill>
            <p:spPr>
              <a:xfrm>
                <a:off x="2918172" y="3366877"/>
                <a:ext cx="774700" cy="317500"/>
              </a:xfrm>
              <a:prstGeom prst="rect">
                <a:avLst/>
              </a:prstGeom>
            </p:spPr>
          </p:pic>
        </p:grpSp>
      </p:grpSp>
      <p:sp>
        <p:nvSpPr>
          <p:cNvPr id="98" name="圆角矩形 97"/>
          <p:cNvSpPr/>
          <p:nvPr/>
        </p:nvSpPr>
        <p:spPr>
          <a:xfrm>
            <a:off x="12640122" y="5187563"/>
            <a:ext cx="8405687" cy="10917008"/>
          </a:xfrm>
          <a:prstGeom prst="roundRect">
            <a:avLst/>
          </a:prstGeom>
          <a:noFill/>
          <a:ln>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4265">
              <a:solidFill>
                <a:schemeClr val="bg1"/>
              </a:solidFill>
            </a:endParaRPr>
          </a:p>
        </p:txBody>
      </p:sp>
      <p:grpSp>
        <p:nvGrpSpPr>
          <p:cNvPr id="99" name="组合 98"/>
          <p:cNvGrpSpPr/>
          <p:nvPr/>
        </p:nvGrpSpPr>
        <p:grpSpPr>
          <a:xfrm>
            <a:off x="13624502" y="4701525"/>
            <a:ext cx="6491512" cy="1151866"/>
            <a:chOff x="4101266" y="2959125"/>
            <a:chExt cx="5397197" cy="485896"/>
          </a:xfrm>
        </p:grpSpPr>
        <p:sp>
          <p:nvSpPr>
            <p:cNvPr id="130" name="圆角矩形 145"/>
            <p:cNvSpPr/>
            <p:nvPr/>
          </p:nvSpPr>
          <p:spPr>
            <a:xfrm flipH="1">
              <a:off x="4231881" y="3053314"/>
              <a:ext cx="5135969" cy="318145"/>
            </a:xfrm>
            <a:prstGeom prst="roundRect">
              <a:avLst>
                <a:gd name="adj" fmla="val 50000"/>
              </a:avLst>
            </a:prstGeom>
            <a:solidFill>
              <a:srgbClr val="FFBF00"/>
            </a:solidFill>
            <a:ln w="25400" cap="rnd" cmpd="sng" algn="ctr">
              <a:noFill/>
              <a:prstDash val="dash"/>
              <a:round/>
            </a:ln>
            <a:effectLst/>
          </p:spPr>
          <p:txBody>
            <a:bodyPr rot="0" spcFirstLastPara="0" vert="horz" wrap="square" lIns="216768" tIns="108384" rIns="216768" bIns="108384" numCol="1" spcCol="0" rtlCol="0" fromWordArt="0" anchor="ctr" anchorCtr="0" forceAA="0" compatLnSpc="1">
              <a:noAutofit/>
            </a:bodyPr>
            <a:lstStyle/>
            <a:p>
              <a:pPr algn="ctr" defTabSz="2165985">
                <a:defRPr/>
              </a:pPr>
              <a:r>
                <a:rPr lang="en-US" altLang="zh-CN" sz="2370" b="1" kern="0" dirty="0">
                  <a:solidFill>
                    <a:schemeClr val="bg1"/>
                  </a:solidFill>
                  <a:latin typeface="等线" panose="02010600030101010101" charset="-122"/>
                  <a:ea typeface="等线" panose="02010600030101010101" charset="-122"/>
                </a:rPr>
                <a:t> </a:t>
              </a:r>
              <a:endParaRPr lang="zh-CN" altLang="en-US" sz="2370" b="1" kern="0" dirty="0">
                <a:solidFill>
                  <a:schemeClr val="bg1"/>
                </a:solidFill>
                <a:latin typeface="等线" panose="02010600030101010101" charset="-122"/>
                <a:ea typeface="等线" panose="02010600030101010101" charset="-122"/>
              </a:endParaRPr>
            </a:p>
          </p:txBody>
        </p:sp>
        <p:sp>
          <p:nvSpPr>
            <p:cNvPr id="131" name="矩形: 圆角 171"/>
            <p:cNvSpPr/>
            <p:nvPr/>
          </p:nvSpPr>
          <p:spPr>
            <a:xfrm>
              <a:off x="4101266" y="2959125"/>
              <a:ext cx="5397197" cy="4858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20" b="1" dirty="0">
                  <a:solidFill>
                    <a:schemeClr val="bg1"/>
                  </a:solidFill>
                  <a:latin typeface="微软雅黑" panose="020B0503020204020204" pitchFamily="34" charset="-122"/>
                  <a:ea typeface="微软雅黑" panose="020B0503020204020204" pitchFamily="34" charset="-122"/>
                </a:rPr>
                <a:t>DTC</a:t>
              </a:r>
              <a:r>
                <a:rPr lang="zh-CN" altLang="en-US" sz="3320" b="1" dirty="0">
                  <a:solidFill>
                    <a:schemeClr val="bg1"/>
                  </a:solidFill>
                  <a:latin typeface="微软雅黑" panose="020B0503020204020204" pitchFamily="34" charset="-122"/>
                  <a:ea typeface="微软雅黑" panose="020B0503020204020204" pitchFamily="34" charset="-122"/>
                </a:rPr>
                <a:t>品牌全渠道出海</a:t>
              </a:r>
            </a:p>
          </p:txBody>
        </p:sp>
      </p:grpSp>
      <p:grpSp>
        <p:nvGrpSpPr>
          <p:cNvPr id="172" name="组合 171"/>
          <p:cNvGrpSpPr/>
          <p:nvPr/>
        </p:nvGrpSpPr>
        <p:grpSpPr>
          <a:xfrm>
            <a:off x="12816987" y="6216339"/>
            <a:ext cx="8079476" cy="8974326"/>
            <a:chOff x="4955329" y="2677242"/>
            <a:chExt cx="3408196" cy="3785674"/>
          </a:xfrm>
        </p:grpSpPr>
        <p:grpSp>
          <p:nvGrpSpPr>
            <p:cNvPr id="139" name="íšḻidê"/>
            <p:cNvGrpSpPr/>
            <p:nvPr/>
          </p:nvGrpSpPr>
          <p:grpSpPr>
            <a:xfrm>
              <a:off x="5078128" y="2677242"/>
              <a:ext cx="1400055" cy="1436044"/>
              <a:chOff x="941024" y="2914650"/>
              <a:chExt cx="1697634" cy="1741272"/>
            </a:xfrm>
          </p:grpSpPr>
          <p:sp>
            <p:nvSpPr>
              <p:cNvPr id="140" name="íṩļíďê"/>
              <p:cNvSpPr/>
              <p:nvPr/>
            </p:nvSpPr>
            <p:spPr>
              <a:xfrm>
                <a:off x="1426824" y="2914650"/>
                <a:ext cx="726038" cy="726038"/>
              </a:xfrm>
              <a:prstGeom prst="roundRect">
                <a:avLst>
                  <a:gd name="adj" fmla="val 50000"/>
                </a:avLst>
              </a:prstGeom>
              <a:solidFill>
                <a:schemeClr val="accent1"/>
              </a:solidFill>
              <a:ln>
                <a:noFill/>
              </a:ln>
              <a:effectLst/>
            </p:spPr>
            <p:txBody>
              <a:bodyPr wrap="none" rtlCol="0" anchor="ctr">
                <a:noAutofit/>
              </a:bodyPr>
              <a:lstStyle/>
              <a:p>
                <a:pPr algn="ctr"/>
                <a:endParaRPr lang="zh-CN" altLang="en-US" sz="3795" b="1" dirty="0">
                  <a:solidFill>
                    <a:schemeClr val="bg1"/>
                  </a:solidFill>
                </a:endParaRPr>
              </a:p>
            </p:txBody>
          </p:sp>
          <p:grpSp>
            <p:nvGrpSpPr>
              <p:cNvPr id="141" name="îṣlíḑê"/>
              <p:cNvGrpSpPr/>
              <p:nvPr/>
            </p:nvGrpSpPr>
            <p:grpSpPr>
              <a:xfrm>
                <a:off x="941024" y="3784853"/>
                <a:ext cx="1697634" cy="871069"/>
                <a:chOff x="1880429" y="4755042"/>
                <a:chExt cx="1697634" cy="871069"/>
              </a:xfrm>
            </p:grpSpPr>
            <p:sp>
              <p:nvSpPr>
                <p:cNvPr id="143" name="ïṣļîḋé"/>
                <p:cNvSpPr txBox="1"/>
                <p:nvPr/>
              </p:nvSpPr>
              <p:spPr>
                <a:xfrm>
                  <a:off x="2090476" y="4755042"/>
                  <a:ext cx="1277544" cy="345780"/>
                </a:xfrm>
                <a:prstGeom prst="rect">
                  <a:avLst/>
                </a:prstGeom>
                <a:noFill/>
              </p:spPr>
              <p:txBody>
                <a:bodyPr wrap="square" anchor="b">
                  <a:spAutoFit/>
                </a:bodyPr>
                <a:lstStyle/>
                <a:p>
                  <a:pPr algn="ctr"/>
                  <a:r>
                    <a:rPr lang="zh-CN" altLang="en-US" sz="3795" b="1" dirty="0">
                      <a:solidFill>
                        <a:schemeClr val="bg1"/>
                      </a:solidFill>
                      <a:latin typeface="微软雅黑" panose="020B0503020204020204" pitchFamily="34" charset="-122"/>
                      <a:ea typeface="微软雅黑" panose="020B0503020204020204" pitchFamily="34" charset="-122"/>
                    </a:rPr>
                    <a:t>独立站</a:t>
                  </a:r>
                  <a:endParaRPr lang="en-US" altLang="zh-CN" sz="3795" b="1" dirty="0">
                    <a:solidFill>
                      <a:schemeClr val="bg1"/>
                    </a:solidFill>
                    <a:latin typeface="微软雅黑" panose="020B0503020204020204" pitchFamily="34" charset="-122"/>
                    <a:ea typeface="微软雅黑" panose="020B0503020204020204" pitchFamily="34" charset="-122"/>
                  </a:endParaRPr>
                </a:p>
              </p:txBody>
            </p:sp>
            <p:sp>
              <p:nvSpPr>
                <p:cNvPr id="144" name="íşľîḋé"/>
                <p:cNvSpPr/>
                <p:nvPr/>
              </p:nvSpPr>
              <p:spPr>
                <a:xfrm>
                  <a:off x="1880429" y="5122294"/>
                  <a:ext cx="1697634" cy="503817"/>
                </a:xfrm>
                <a:prstGeom prst="rect">
                  <a:avLst/>
                </a:prstGeom>
                <a:ln>
                  <a:noFill/>
                </a:ln>
              </p:spPr>
              <p:txBody>
                <a:bodyPr wrap="square" lIns="216768" tIns="108384" rIns="216768" bIns="108384" anchor="t">
                  <a:spAutoFit/>
                </a:bodyPr>
                <a:lstStyle/>
                <a:p>
                  <a:pPr algn="ctr"/>
                  <a:r>
                    <a:rPr lang="zh-CN" altLang="en-US" sz="2490" dirty="0">
                      <a:solidFill>
                        <a:schemeClr val="bg1"/>
                      </a:solidFill>
                      <a:latin typeface="微软雅黑" panose="020B0503020204020204" pitchFamily="34" charset="-122"/>
                      <a:ea typeface="微软雅黑" panose="020B0503020204020204" pitchFamily="34" charset="-122"/>
                    </a:rPr>
                    <a:t>独立站是</a:t>
                  </a:r>
                  <a:r>
                    <a:rPr lang="en-US" altLang="zh-CN" sz="2490" dirty="0">
                      <a:solidFill>
                        <a:schemeClr val="bg1"/>
                      </a:solidFill>
                      <a:latin typeface="微软雅黑" panose="020B0503020204020204" pitchFamily="34" charset="-122"/>
                      <a:ea typeface="微软雅黑" panose="020B0503020204020204" pitchFamily="34" charset="-122"/>
                    </a:rPr>
                    <a:t>DTC</a:t>
                  </a:r>
                  <a:r>
                    <a:rPr lang="zh-CN" altLang="en-US" sz="2490" dirty="0">
                      <a:solidFill>
                        <a:schemeClr val="bg1"/>
                      </a:solidFill>
                      <a:latin typeface="微软雅黑" panose="020B0503020204020204" pitchFamily="34" charset="-122"/>
                      <a:ea typeface="微软雅黑" panose="020B0503020204020204" pitchFamily="34" charset="-122"/>
                    </a:rPr>
                    <a:t>品牌出海主阵地</a:t>
                  </a:r>
                  <a:endParaRPr lang="en-US" altLang="zh-CN" sz="2490" dirty="0">
                    <a:solidFill>
                      <a:schemeClr val="bg1"/>
                    </a:solidFill>
                    <a:latin typeface="微软雅黑" panose="020B0503020204020204" pitchFamily="34" charset="-122"/>
                    <a:ea typeface="微软雅黑" panose="020B0503020204020204" pitchFamily="34" charset="-122"/>
                  </a:endParaRPr>
                </a:p>
              </p:txBody>
            </p:sp>
          </p:grpSp>
        </p:grpSp>
        <p:sp>
          <p:nvSpPr>
            <p:cNvPr id="145" name="íṣlidé"/>
            <p:cNvSpPr/>
            <p:nvPr/>
          </p:nvSpPr>
          <p:spPr>
            <a:xfrm>
              <a:off x="6472964" y="2867485"/>
              <a:ext cx="374901" cy="213243"/>
            </a:xfrm>
            <a:prstGeom prst="rightArrow">
              <a:avLst>
                <a:gd name="adj1" fmla="val 50000"/>
                <a:gd name="adj2" fmla="val 6739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solidFill>
                  <a:schemeClr val="bg1"/>
                </a:solidFill>
              </a:endParaRPr>
            </a:p>
          </p:txBody>
        </p:sp>
        <p:grpSp>
          <p:nvGrpSpPr>
            <p:cNvPr id="152" name="íšḻidê"/>
            <p:cNvGrpSpPr/>
            <p:nvPr/>
          </p:nvGrpSpPr>
          <p:grpSpPr>
            <a:xfrm>
              <a:off x="6764617" y="2677243"/>
              <a:ext cx="1547032" cy="1600915"/>
              <a:chOff x="850205" y="2914650"/>
              <a:chExt cx="1875851" cy="1941186"/>
            </a:xfrm>
          </p:grpSpPr>
          <p:sp>
            <p:nvSpPr>
              <p:cNvPr id="153" name="íṩļíďê"/>
              <p:cNvSpPr/>
              <p:nvPr/>
            </p:nvSpPr>
            <p:spPr>
              <a:xfrm>
                <a:off x="1426824" y="2914650"/>
                <a:ext cx="726038" cy="726038"/>
              </a:xfrm>
              <a:prstGeom prst="roundRect">
                <a:avLst>
                  <a:gd name="adj" fmla="val 50000"/>
                </a:avLst>
              </a:prstGeom>
              <a:solidFill>
                <a:schemeClr val="bg1">
                  <a:lumMod val="65000"/>
                </a:schemeClr>
              </a:solidFill>
              <a:ln>
                <a:noFill/>
              </a:ln>
              <a:effectLst/>
            </p:spPr>
            <p:txBody>
              <a:bodyPr wrap="none" rtlCol="0" anchor="ctr">
                <a:noAutofit/>
              </a:bodyPr>
              <a:lstStyle/>
              <a:p>
                <a:pPr algn="ctr"/>
                <a:endParaRPr lang="zh-CN" altLang="en-US" sz="3795" b="1" dirty="0">
                  <a:solidFill>
                    <a:schemeClr val="bg1"/>
                  </a:solidFill>
                </a:endParaRPr>
              </a:p>
            </p:txBody>
          </p:sp>
          <p:grpSp>
            <p:nvGrpSpPr>
              <p:cNvPr id="154" name="îṣlíḑê"/>
              <p:cNvGrpSpPr/>
              <p:nvPr/>
            </p:nvGrpSpPr>
            <p:grpSpPr>
              <a:xfrm>
                <a:off x="850205" y="3807693"/>
                <a:ext cx="1875851" cy="1048143"/>
                <a:chOff x="1789610" y="4777882"/>
                <a:chExt cx="1875851" cy="1048143"/>
              </a:xfrm>
            </p:grpSpPr>
            <p:sp>
              <p:nvSpPr>
                <p:cNvPr id="156" name="ïṣļîḋé"/>
                <p:cNvSpPr txBox="1"/>
                <p:nvPr/>
              </p:nvSpPr>
              <p:spPr>
                <a:xfrm>
                  <a:off x="1981937" y="4777882"/>
                  <a:ext cx="1493214" cy="345779"/>
                </a:xfrm>
                <a:prstGeom prst="rect">
                  <a:avLst/>
                </a:prstGeom>
                <a:noFill/>
              </p:spPr>
              <p:txBody>
                <a:bodyPr wrap="square" anchor="b">
                  <a:spAutoFit/>
                </a:bodyPr>
                <a:lstStyle/>
                <a:p>
                  <a:pPr algn="ctr"/>
                  <a:r>
                    <a:rPr lang="zh-CN" altLang="en-US" sz="3795" b="1" dirty="0">
                      <a:solidFill>
                        <a:schemeClr val="bg1"/>
                      </a:solidFill>
                      <a:latin typeface="微软雅黑" panose="020B0503020204020204" pitchFamily="34" charset="-122"/>
                      <a:ea typeface="微软雅黑" panose="020B0503020204020204" pitchFamily="34" charset="-122"/>
                    </a:rPr>
                    <a:t>第三方平台</a:t>
                  </a:r>
                  <a:endParaRPr lang="en-US" altLang="zh-CN" sz="3795" b="1" dirty="0">
                    <a:solidFill>
                      <a:schemeClr val="bg1"/>
                    </a:solidFill>
                    <a:latin typeface="微软雅黑" panose="020B0503020204020204" pitchFamily="34" charset="-122"/>
                    <a:ea typeface="微软雅黑" panose="020B0503020204020204" pitchFamily="34" charset="-122"/>
                  </a:endParaRPr>
                </a:p>
              </p:txBody>
            </p:sp>
            <p:sp>
              <p:nvSpPr>
                <p:cNvPr id="157" name="íşľîḋé"/>
                <p:cNvSpPr/>
                <p:nvPr/>
              </p:nvSpPr>
              <p:spPr>
                <a:xfrm>
                  <a:off x="1789610" y="5126278"/>
                  <a:ext cx="1875851" cy="699747"/>
                </a:xfrm>
                <a:prstGeom prst="rect">
                  <a:avLst/>
                </a:prstGeom>
                <a:ln>
                  <a:noFill/>
                </a:ln>
              </p:spPr>
              <p:txBody>
                <a:bodyPr wrap="square" lIns="216768" tIns="108384" rIns="216768" bIns="108384" anchor="t">
                  <a:spAutoFit/>
                </a:bodyPr>
                <a:lstStyle/>
                <a:p>
                  <a:pPr algn="ctr"/>
                  <a:r>
                    <a:rPr lang="zh-CN" altLang="en-US" sz="2490" dirty="0">
                      <a:solidFill>
                        <a:schemeClr val="bg1"/>
                      </a:solidFill>
                      <a:latin typeface="微软雅黑" panose="020B0503020204020204" pitchFamily="34" charset="-122"/>
                      <a:ea typeface="微软雅黑" panose="020B0503020204020204" pitchFamily="34" charset="-122"/>
                    </a:rPr>
                    <a:t>第三方平台成为多数内贸原生</a:t>
                  </a:r>
                  <a:r>
                    <a:rPr lang="en-US" altLang="zh-CN" sz="2490" dirty="0">
                      <a:solidFill>
                        <a:schemeClr val="bg1"/>
                      </a:solidFill>
                      <a:latin typeface="微软雅黑" panose="020B0503020204020204" pitchFamily="34" charset="-122"/>
                      <a:ea typeface="微软雅黑" panose="020B0503020204020204" pitchFamily="34" charset="-122"/>
                    </a:rPr>
                    <a:t>DTC</a:t>
                  </a:r>
                  <a:r>
                    <a:rPr lang="zh-CN" altLang="en-US" sz="2490" dirty="0">
                      <a:solidFill>
                        <a:schemeClr val="bg1"/>
                      </a:solidFill>
                      <a:latin typeface="微软雅黑" panose="020B0503020204020204" pitchFamily="34" charset="-122"/>
                      <a:ea typeface="微软雅黑" panose="020B0503020204020204" pitchFamily="34" charset="-122"/>
                    </a:rPr>
                    <a:t>品牌出海试水场景</a:t>
                  </a:r>
                  <a:endParaRPr lang="en-US" altLang="zh-CN" sz="2490" dirty="0">
                    <a:solidFill>
                      <a:schemeClr val="bg1"/>
                    </a:solidFill>
                    <a:latin typeface="微软雅黑" panose="020B0503020204020204" pitchFamily="34" charset="-122"/>
                    <a:ea typeface="微软雅黑" panose="020B0503020204020204" pitchFamily="34" charset="-122"/>
                  </a:endParaRPr>
                </a:p>
              </p:txBody>
            </p:sp>
          </p:grpSp>
        </p:grpSp>
        <p:grpSp>
          <p:nvGrpSpPr>
            <p:cNvPr id="158" name="íšḻidê"/>
            <p:cNvGrpSpPr/>
            <p:nvPr/>
          </p:nvGrpSpPr>
          <p:grpSpPr>
            <a:xfrm>
              <a:off x="4955329" y="4899735"/>
              <a:ext cx="1646808" cy="1563181"/>
              <a:chOff x="792124" y="2914650"/>
              <a:chExt cx="1996834" cy="1895435"/>
            </a:xfrm>
          </p:grpSpPr>
          <p:sp>
            <p:nvSpPr>
              <p:cNvPr id="159" name="íṩļíďê"/>
              <p:cNvSpPr/>
              <p:nvPr/>
            </p:nvSpPr>
            <p:spPr>
              <a:xfrm>
                <a:off x="1426824" y="2914650"/>
                <a:ext cx="726038" cy="726038"/>
              </a:xfrm>
              <a:prstGeom prst="roundRect">
                <a:avLst>
                  <a:gd name="adj" fmla="val 50000"/>
                </a:avLst>
              </a:prstGeom>
              <a:solidFill>
                <a:schemeClr val="tx1">
                  <a:lumMod val="65000"/>
                  <a:lumOff val="35000"/>
                </a:schemeClr>
              </a:solidFill>
              <a:ln>
                <a:noFill/>
              </a:ln>
              <a:effectLst/>
            </p:spPr>
            <p:txBody>
              <a:bodyPr wrap="none" rtlCol="0" anchor="ctr">
                <a:noAutofit/>
              </a:bodyPr>
              <a:lstStyle/>
              <a:p>
                <a:pPr algn="ctr"/>
                <a:endParaRPr lang="zh-CN" altLang="en-US" sz="3795" b="1" dirty="0">
                  <a:solidFill>
                    <a:schemeClr val="bg1"/>
                  </a:solidFill>
                </a:endParaRPr>
              </a:p>
            </p:txBody>
          </p:sp>
          <p:grpSp>
            <p:nvGrpSpPr>
              <p:cNvPr id="160" name="îṣlíḑê"/>
              <p:cNvGrpSpPr/>
              <p:nvPr/>
            </p:nvGrpSpPr>
            <p:grpSpPr>
              <a:xfrm>
                <a:off x="792124" y="3784854"/>
                <a:ext cx="1996834" cy="1025231"/>
                <a:chOff x="1731529" y="4755043"/>
                <a:chExt cx="1996834" cy="1025231"/>
              </a:xfrm>
            </p:grpSpPr>
            <p:sp>
              <p:nvSpPr>
                <p:cNvPr id="162" name="ïṣļîḋé"/>
                <p:cNvSpPr txBox="1"/>
                <p:nvPr/>
              </p:nvSpPr>
              <p:spPr>
                <a:xfrm>
                  <a:off x="2090476" y="4755043"/>
                  <a:ext cx="1277544" cy="345780"/>
                </a:xfrm>
                <a:prstGeom prst="rect">
                  <a:avLst/>
                </a:prstGeom>
                <a:noFill/>
              </p:spPr>
              <p:txBody>
                <a:bodyPr wrap="square" anchor="b">
                  <a:spAutoFit/>
                </a:bodyPr>
                <a:lstStyle/>
                <a:p>
                  <a:pPr algn="ctr"/>
                  <a:r>
                    <a:rPr lang="zh-CN" altLang="en-US" sz="3795" b="1" dirty="0">
                      <a:solidFill>
                        <a:schemeClr val="bg1"/>
                      </a:solidFill>
                      <a:latin typeface="微软雅黑" panose="020B0503020204020204" pitchFamily="34" charset="-122"/>
                      <a:ea typeface="微软雅黑" panose="020B0503020204020204" pitchFamily="34" charset="-122"/>
                    </a:rPr>
                    <a:t>社交网络</a:t>
                  </a:r>
                  <a:endParaRPr lang="en-US" altLang="zh-CN" sz="3795" b="1" dirty="0">
                    <a:solidFill>
                      <a:schemeClr val="bg1"/>
                    </a:solidFill>
                    <a:latin typeface="微软雅黑" panose="020B0503020204020204" pitchFamily="34" charset="-122"/>
                    <a:ea typeface="微软雅黑" panose="020B0503020204020204" pitchFamily="34" charset="-122"/>
                  </a:endParaRPr>
                </a:p>
              </p:txBody>
            </p:sp>
            <p:sp>
              <p:nvSpPr>
                <p:cNvPr id="163" name="íşľîḋé"/>
                <p:cNvSpPr/>
                <p:nvPr/>
              </p:nvSpPr>
              <p:spPr>
                <a:xfrm>
                  <a:off x="1731529" y="5080526"/>
                  <a:ext cx="1996834" cy="699748"/>
                </a:xfrm>
                <a:prstGeom prst="rect">
                  <a:avLst/>
                </a:prstGeom>
                <a:ln>
                  <a:noFill/>
                </a:ln>
              </p:spPr>
              <p:txBody>
                <a:bodyPr wrap="square" lIns="216768" tIns="108384" rIns="216768" bIns="108384" anchor="t">
                  <a:spAutoFit/>
                </a:bodyPr>
                <a:lstStyle/>
                <a:p>
                  <a:pPr algn="ctr"/>
                  <a:r>
                    <a:rPr lang="zh-CN" altLang="en-US" sz="2490" dirty="0">
                      <a:solidFill>
                        <a:schemeClr val="bg1"/>
                      </a:solidFill>
                      <a:latin typeface="微软雅黑" panose="020B0503020204020204" pitchFamily="34" charset="-122"/>
                      <a:ea typeface="微软雅黑" panose="020B0503020204020204" pitchFamily="34" charset="-122"/>
                    </a:rPr>
                    <a:t>社交网络下的内容营销、网红营销、网红带货成为重要流量入口</a:t>
                  </a:r>
                  <a:endParaRPr lang="en-US" altLang="zh-CN" sz="2490" dirty="0">
                    <a:solidFill>
                      <a:schemeClr val="bg1"/>
                    </a:solidFill>
                    <a:latin typeface="微软雅黑" panose="020B0503020204020204" pitchFamily="34" charset="-122"/>
                    <a:ea typeface="微软雅黑" panose="020B0503020204020204" pitchFamily="34" charset="-122"/>
                  </a:endParaRPr>
                </a:p>
              </p:txBody>
            </p:sp>
          </p:grpSp>
          <p:sp>
            <p:nvSpPr>
              <p:cNvPr id="161" name="ïsļïḑê"/>
              <p:cNvSpPr/>
              <p:nvPr/>
            </p:nvSpPr>
            <p:spPr>
              <a:xfrm>
                <a:off x="1581122" y="3127055"/>
                <a:ext cx="417442" cy="332407"/>
              </a:xfrm>
              <a:custGeom>
                <a:avLst/>
                <a:gdLst>
                  <a:gd name="connsiteX0" fmla="*/ 486767 w 514350"/>
                  <a:gd name="connsiteY0" fmla="*/ 621 h 409575"/>
                  <a:gd name="connsiteX1" fmla="*/ 515342 w 514350"/>
                  <a:gd name="connsiteY1" fmla="*/ 29196 h 409575"/>
                  <a:gd name="connsiteX2" fmla="*/ 515342 w 514350"/>
                  <a:gd name="connsiteY2" fmla="*/ 324471 h 409575"/>
                  <a:gd name="connsiteX3" fmla="*/ 486767 w 514350"/>
                  <a:gd name="connsiteY3" fmla="*/ 353046 h 409575"/>
                  <a:gd name="connsiteX4" fmla="*/ 192445 w 514350"/>
                  <a:gd name="connsiteY4" fmla="*/ 353046 h 409575"/>
                  <a:gd name="connsiteX5" fmla="*/ 115292 w 514350"/>
                  <a:gd name="connsiteY5" fmla="*/ 410196 h 409575"/>
                  <a:gd name="connsiteX6" fmla="*/ 115292 w 514350"/>
                  <a:gd name="connsiteY6" fmla="*/ 353046 h 409575"/>
                  <a:gd name="connsiteX7" fmla="*/ 29567 w 514350"/>
                  <a:gd name="connsiteY7" fmla="*/ 353046 h 409575"/>
                  <a:gd name="connsiteX8" fmla="*/ 992 w 514350"/>
                  <a:gd name="connsiteY8" fmla="*/ 324471 h 409575"/>
                  <a:gd name="connsiteX9" fmla="*/ 992 w 514350"/>
                  <a:gd name="connsiteY9" fmla="*/ 29196 h 409575"/>
                  <a:gd name="connsiteX10" fmla="*/ 29567 w 514350"/>
                  <a:gd name="connsiteY10" fmla="*/ 621 h 409575"/>
                  <a:gd name="connsiteX11" fmla="*/ 486767 w 514350"/>
                  <a:gd name="connsiteY11" fmla="*/ 621 h 409575"/>
                  <a:gd name="connsiteX12" fmla="*/ 124817 w 514350"/>
                  <a:gd name="connsiteY12" fmla="*/ 143496 h 409575"/>
                  <a:gd name="connsiteX13" fmla="*/ 91480 w 514350"/>
                  <a:gd name="connsiteY13" fmla="*/ 176834 h 409575"/>
                  <a:gd name="connsiteX14" fmla="*/ 124817 w 514350"/>
                  <a:gd name="connsiteY14" fmla="*/ 210171 h 409575"/>
                  <a:gd name="connsiteX15" fmla="*/ 158155 w 514350"/>
                  <a:gd name="connsiteY15" fmla="*/ 176834 h 409575"/>
                  <a:gd name="connsiteX16" fmla="*/ 124817 w 514350"/>
                  <a:gd name="connsiteY16" fmla="*/ 143496 h 409575"/>
                  <a:gd name="connsiteX17" fmla="*/ 258167 w 514350"/>
                  <a:gd name="connsiteY17" fmla="*/ 143496 h 409575"/>
                  <a:gd name="connsiteX18" fmla="*/ 224830 w 514350"/>
                  <a:gd name="connsiteY18" fmla="*/ 176834 h 409575"/>
                  <a:gd name="connsiteX19" fmla="*/ 258167 w 514350"/>
                  <a:gd name="connsiteY19" fmla="*/ 210171 h 409575"/>
                  <a:gd name="connsiteX20" fmla="*/ 291505 w 514350"/>
                  <a:gd name="connsiteY20" fmla="*/ 176834 h 409575"/>
                  <a:gd name="connsiteX21" fmla="*/ 258167 w 514350"/>
                  <a:gd name="connsiteY21" fmla="*/ 143496 h 409575"/>
                  <a:gd name="connsiteX22" fmla="*/ 391517 w 514350"/>
                  <a:gd name="connsiteY22" fmla="*/ 143496 h 409575"/>
                  <a:gd name="connsiteX23" fmla="*/ 358180 w 514350"/>
                  <a:gd name="connsiteY23" fmla="*/ 176834 h 409575"/>
                  <a:gd name="connsiteX24" fmla="*/ 391517 w 514350"/>
                  <a:gd name="connsiteY24" fmla="*/ 210171 h 409575"/>
                  <a:gd name="connsiteX25" fmla="*/ 424855 w 514350"/>
                  <a:gd name="connsiteY25" fmla="*/ 176834 h 409575"/>
                  <a:gd name="connsiteX26" fmla="*/ 391517 w 514350"/>
                  <a:gd name="connsiteY26" fmla="*/ 143496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4350" h="409575">
                    <a:moveTo>
                      <a:pt x="486767" y="621"/>
                    </a:moveTo>
                    <a:cubicBezTo>
                      <a:pt x="502960" y="621"/>
                      <a:pt x="515342" y="13004"/>
                      <a:pt x="515342" y="29196"/>
                    </a:cubicBezTo>
                    <a:lnTo>
                      <a:pt x="515342" y="324471"/>
                    </a:lnTo>
                    <a:cubicBezTo>
                      <a:pt x="515342" y="340664"/>
                      <a:pt x="502960" y="353046"/>
                      <a:pt x="486767" y="353046"/>
                    </a:cubicBezTo>
                    <a:lnTo>
                      <a:pt x="192445" y="353046"/>
                    </a:lnTo>
                    <a:lnTo>
                      <a:pt x="115292" y="410196"/>
                    </a:lnTo>
                    <a:lnTo>
                      <a:pt x="115292" y="353046"/>
                    </a:lnTo>
                    <a:lnTo>
                      <a:pt x="29567" y="353046"/>
                    </a:lnTo>
                    <a:cubicBezTo>
                      <a:pt x="13374" y="353046"/>
                      <a:pt x="992" y="340664"/>
                      <a:pt x="992" y="324471"/>
                    </a:cubicBezTo>
                    <a:lnTo>
                      <a:pt x="992" y="29196"/>
                    </a:lnTo>
                    <a:cubicBezTo>
                      <a:pt x="992" y="13004"/>
                      <a:pt x="13374" y="621"/>
                      <a:pt x="29567" y="621"/>
                    </a:cubicBezTo>
                    <a:lnTo>
                      <a:pt x="486767" y="621"/>
                    </a:lnTo>
                    <a:close/>
                    <a:moveTo>
                      <a:pt x="124817" y="143496"/>
                    </a:moveTo>
                    <a:cubicBezTo>
                      <a:pt x="106720" y="143496"/>
                      <a:pt x="91480" y="158736"/>
                      <a:pt x="91480" y="176834"/>
                    </a:cubicBezTo>
                    <a:cubicBezTo>
                      <a:pt x="91480" y="194931"/>
                      <a:pt x="106720" y="210171"/>
                      <a:pt x="124817" y="210171"/>
                    </a:cubicBezTo>
                    <a:cubicBezTo>
                      <a:pt x="142914" y="210171"/>
                      <a:pt x="158155" y="194931"/>
                      <a:pt x="158155" y="176834"/>
                    </a:cubicBezTo>
                    <a:cubicBezTo>
                      <a:pt x="158155" y="157784"/>
                      <a:pt x="142914" y="143496"/>
                      <a:pt x="124817" y="143496"/>
                    </a:cubicBezTo>
                    <a:close/>
                    <a:moveTo>
                      <a:pt x="258167" y="143496"/>
                    </a:moveTo>
                    <a:cubicBezTo>
                      <a:pt x="240070" y="143496"/>
                      <a:pt x="224830" y="158736"/>
                      <a:pt x="224830" y="176834"/>
                    </a:cubicBezTo>
                    <a:cubicBezTo>
                      <a:pt x="224830" y="194931"/>
                      <a:pt x="240070" y="210171"/>
                      <a:pt x="258167" y="210171"/>
                    </a:cubicBezTo>
                    <a:cubicBezTo>
                      <a:pt x="276264" y="210171"/>
                      <a:pt x="291505" y="194931"/>
                      <a:pt x="291505" y="176834"/>
                    </a:cubicBezTo>
                    <a:cubicBezTo>
                      <a:pt x="291505" y="157784"/>
                      <a:pt x="276264" y="143496"/>
                      <a:pt x="258167" y="143496"/>
                    </a:cubicBezTo>
                    <a:close/>
                    <a:moveTo>
                      <a:pt x="391517" y="143496"/>
                    </a:moveTo>
                    <a:cubicBezTo>
                      <a:pt x="373420" y="143496"/>
                      <a:pt x="358180" y="158736"/>
                      <a:pt x="358180" y="176834"/>
                    </a:cubicBezTo>
                    <a:cubicBezTo>
                      <a:pt x="358180" y="194931"/>
                      <a:pt x="373420" y="210171"/>
                      <a:pt x="391517" y="210171"/>
                    </a:cubicBezTo>
                    <a:cubicBezTo>
                      <a:pt x="409614" y="210171"/>
                      <a:pt x="424855" y="194931"/>
                      <a:pt x="424855" y="176834"/>
                    </a:cubicBezTo>
                    <a:cubicBezTo>
                      <a:pt x="424855" y="157784"/>
                      <a:pt x="409614" y="143496"/>
                      <a:pt x="391517" y="143496"/>
                    </a:cubicBezTo>
                    <a:close/>
                  </a:path>
                </a:pathLst>
              </a:custGeom>
              <a:solidFill>
                <a:srgbClr val="FFFFF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sz="4265">
                  <a:solidFill>
                    <a:schemeClr val="bg1"/>
                  </a:solidFill>
                </a:endParaRPr>
              </a:p>
            </p:txBody>
          </p:sp>
        </p:grpSp>
        <p:grpSp>
          <p:nvGrpSpPr>
            <p:cNvPr id="164" name="íšḻidê"/>
            <p:cNvGrpSpPr/>
            <p:nvPr/>
          </p:nvGrpSpPr>
          <p:grpSpPr>
            <a:xfrm>
              <a:off x="6716717" y="4899736"/>
              <a:ext cx="1646808" cy="1401596"/>
              <a:chOff x="792124" y="2914650"/>
              <a:chExt cx="1996834" cy="1699504"/>
            </a:xfrm>
          </p:grpSpPr>
          <p:sp>
            <p:nvSpPr>
              <p:cNvPr id="165" name="íṩļíďê"/>
              <p:cNvSpPr/>
              <p:nvPr/>
            </p:nvSpPr>
            <p:spPr>
              <a:xfrm>
                <a:off x="1426824" y="2914650"/>
                <a:ext cx="726038" cy="726038"/>
              </a:xfrm>
              <a:prstGeom prst="roundRect">
                <a:avLst>
                  <a:gd name="adj" fmla="val 50000"/>
                </a:avLst>
              </a:prstGeom>
              <a:solidFill>
                <a:srgbClr val="5B9BD5"/>
              </a:solidFill>
              <a:ln>
                <a:noFill/>
              </a:ln>
              <a:effectLst/>
            </p:spPr>
            <p:txBody>
              <a:bodyPr wrap="none" rtlCol="0" anchor="ctr">
                <a:noAutofit/>
              </a:bodyPr>
              <a:lstStyle/>
              <a:p>
                <a:pPr algn="ctr"/>
                <a:endParaRPr lang="zh-CN" altLang="en-US" sz="3795" b="1" dirty="0">
                  <a:solidFill>
                    <a:schemeClr val="bg1"/>
                  </a:solidFill>
                </a:endParaRPr>
              </a:p>
            </p:txBody>
          </p:sp>
          <p:grpSp>
            <p:nvGrpSpPr>
              <p:cNvPr id="166" name="îṣlíḑê"/>
              <p:cNvGrpSpPr/>
              <p:nvPr/>
            </p:nvGrpSpPr>
            <p:grpSpPr>
              <a:xfrm>
                <a:off x="792124" y="3784853"/>
                <a:ext cx="1996834" cy="829301"/>
                <a:chOff x="1731529" y="4755042"/>
                <a:chExt cx="1996834" cy="829301"/>
              </a:xfrm>
            </p:grpSpPr>
            <p:sp>
              <p:nvSpPr>
                <p:cNvPr id="168" name="ïṣļîḋé"/>
                <p:cNvSpPr txBox="1"/>
                <p:nvPr/>
              </p:nvSpPr>
              <p:spPr>
                <a:xfrm>
                  <a:off x="2090476" y="4755042"/>
                  <a:ext cx="1277544" cy="345780"/>
                </a:xfrm>
                <a:prstGeom prst="rect">
                  <a:avLst/>
                </a:prstGeom>
                <a:noFill/>
              </p:spPr>
              <p:txBody>
                <a:bodyPr wrap="square" anchor="b">
                  <a:spAutoFit/>
                </a:bodyPr>
                <a:lstStyle/>
                <a:p>
                  <a:pPr algn="ctr"/>
                  <a:r>
                    <a:rPr lang="zh-CN" altLang="en-US" sz="3795" b="1" dirty="0">
                      <a:solidFill>
                        <a:schemeClr val="bg1"/>
                      </a:solidFill>
                      <a:latin typeface="微软雅黑" panose="020B0503020204020204" pitchFamily="34" charset="-122"/>
                      <a:ea typeface="微软雅黑" panose="020B0503020204020204" pitchFamily="34" charset="-122"/>
                    </a:rPr>
                    <a:t>线下实体</a:t>
                  </a:r>
                  <a:endParaRPr lang="en-US" altLang="zh-CN" sz="3795" b="1" dirty="0">
                    <a:solidFill>
                      <a:schemeClr val="bg1"/>
                    </a:solidFill>
                    <a:latin typeface="微软雅黑" panose="020B0503020204020204" pitchFamily="34" charset="-122"/>
                    <a:ea typeface="微软雅黑" panose="020B0503020204020204" pitchFamily="34" charset="-122"/>
                  </a:endParaRPr>
                </a:p>
              </p:txBody>
            </p:sp>
            <p:sp>
              <p:nvSpPr>
                <p:cNvPr id="169" name="íşľîḋé"/>
                <p:cNvSpPr/>
                <p:nvPr/>
              </p:nvSpPr>
              <p:spPr>
                <a:xfrm>
                  <a:off x="1731529" y="5080525"/>
                  <a:ext cx="1996834" cy="503818"/>
                </a:xfrm>
                <a:prstGeom prst="rect">
                  <a:avLst/>
                </a:prstGeom>
                <a:ln>
                  <a:noFill/>
                </a:ln>
              </p:spPr>
              <p:txBody>
                <a:bodyPr wrap="square" lIns="216768" tIns="108384" rIns="216768" bIns="108384" anchor="t">
                  <a:spAutoFit/>
                </a:bodyPr>
                <a:lstStyle/>
                <a:p>
                  <a:pPr algn="ctr"/>
                  <a:r>
                    <a:rPr lang="zh-CN" altLang="en-US" sz="2490" dirty="0">
                      <a:solidFill>
                        <a:schemeClr val="bg1"/>
                      </a:solidFill>
                      <a:latin typeface="微软雅黑" panose="020B0503020204020204" pitchFamily="34" charset="-122"/>
                      <a:ea typeface="微软雅黑" panose="020B0503020204020204" pitchFamily="34" charset="-122"/>
                    </a:rPr>
                    <a:t>线下实体是</a:t>
                  </a:r>
                  <a:r>
                    <a:rPr lang="en-US" altLang="zh-CN" sz="2490" dirty="0">
                      <a:solidFill>
                        <a:schemeClr val="bg1"/>
                      </a:solidFill>
                      <a:latin typeface="微软雅黑" panose="020B0503020204020204" pitchFamily="34" charset="-122"/>
                      <a:ea typeface="微软雅黑" panose="020B0503020204020204" pitchFamily="34" charset="-122"/>
                    </a:rPr>
                    <a:t>DTC</a:t>
                  </a:r>
                  <a:r>
                    <a:rPr lang="zh-CN" altLang="en-US" sz="2490" dirty="0">
                      <a:solidFill>
                        <a:schemeClr val="bg1"/>
                      </a:solidFill>
                      <a:latin typeface="微软雅黑" panose="020B0503020204020204" pitchFamily="34" charset="-122"/>
                      <a:ea typeface="微软雅黑" panose="020B0503020204020204" pitchFamily="34" charset="-122"/>
                    </a:rPr>
                    <a:t>品牌未来发力的主要方向</a:t>
                  </a:r>
                  <a:endParaRPr lang="en-US" altLang="zh-CN" sz="2490" dirty="0">
                    <a:solidFill>
                      <a:schemeClr val="bg1"/>
                    </a:solidFill>
                    <a:latin typeface="微软雅黑" panose="020B0503020204020204" pitchFamily="34" charset="-122"/>
                    <a:ea typeface="微软雅黑" panose="020B0503020204020204" pitchFamily="34" charset="-122"/>
                  </a:endParaRPr>
                </a:p>
              </p:txBody>
            </p:sp>
          </p:grpSp>
        </p:grpSp>
        <p:sp>
          <p:nvSpPr>
            <p:cNvPr id="170" name="íṣlidé"/>
            <p:cNvSpPr/>
            <p:nvPr/>
          </p:nvSpPr>
          <p:spPr>
            <a:xfrm rot="5400000">
              <a:off x="5590706" y="4393380"/>
              <a:ext cx="374901" cy="213243"/>
            </a:xfrm>
            <a:prstGeom prst="rightArrow">
              <a:avLst>
                <a:gd name="adj1" fmla="val 50000"/>
                <a:gd name="adj2" fmla="val 6739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solidFill>
                  <a:schemeClr val="bg1"/>
                </a:solidFill>
              </a:endParaRPr>
            </a:p>
          </p:txBody>
        </p:sp>
        <p:sp>
          <p:nvSpPr>
            <p:cNvPr id="171" name="íṣlidé"/>
            <p:cNvSpPr/>
            <p:nvPr/>
          </p:nvSpPr>
          <p:spPr>
            <a:xfrm rot="3135118">
              <a:off x="6611521" y="4322774"/>
              <a:ext cx="374901" cy="213243"/>
            </a:xfrm>
            <a:prstGeom prst="rightArrow">
              <a:avLst>
                <a:gd name="adj1" fmla="val 50000"/>
                <a:gd name="adj2" fmla="val 6739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solidFill>
                  <a:schemeClr val="bg1"/>
                </a:solidFill>
              </a:endParaRPr>
            </a:p>
          </p:txBody>
        </p:sp>
      </p:grpSp>
      <p:grpSp>
        <p:nvGrpSpPr>
          <p:cNvPr id="215" name="组合 214"/>
          <p:cNvGrpSpPr/>
          <p:nvPr/>
        </p:nvGrpSpPr>
        <p:grpSpPr>
          <a:xfrm>
            <a:off x="21670945" y="6868551"/>
            <a:ext cx="8221181" cy="7972718"/>
            <a:chOff x="8259998" y="2467687"/>
            <a:chExt cx="3467972" cy="3363162"/>
          </a:xfrm>
        </p:grpSpPr>
        <p:grpSp>
          <p:nvGrpSpPr>
            <p:cNvPr id="204" name="组合 203"/>
            <p:cNvGrpSpPr/>
            <p:nvPr/>
          </p:nvGrpSpPr>
          <p:grpSpPr>
            <a:xfrm>
              <a:off x="8259998" y="2467687"/>
              <a:ext cx="3465837" cy="1023741"/>
              <a:chOff x="8259998" y="2467687"/>
              <a:chExt cx="3465837" cy="1023741"/>
            </a:xfrm>
          </p:grpSpPr>
          <p:sp>
            <p:nvSpPr>
              <p:cNvPr id="190" name="ï$ḷídè"/>
              <p:cNvSpPr/>
              <p:nvPr/>
            </p:nvSpPr>
            <p:spPr>
              <a:xfrm>
                <a:off x="8259998" y="2467687"/>
                <a:ext cx="937789" cy="1023741"/>
              </a:xfrm>
              <a:custGeom>
                <a:avLst/>
                <a:gdLst>
                  <a:gd name="connsiteX0" fmla="*/ 0 w 1931458"/>
                  <a:gd name="connsiteY0" fmla="*/ 0 h 1352020"/>
                  <a:gd name="connsiteX1" fmla="*/ 1255448 w 1931458"/>
                  <a:gd name="connsiteY1" fmla="*/ 0 h 1352020"/>
                  <a:gd name="connsiteX2" fmla="*/ 1931458 w 1931458"/>
                  <a:gd name="connsiteY2" fmla="*/ 676010 h 1352020"/>
                  <a:gd name="connsiteX3" fmla="*/ 1255448 w 1931458"/>
                  <a:gd name="connsiteY3" fmla="*/ 1352020 h 1352020"/>
                  <a:gd name="connsiteX4" fmla="*/ 0 w 1931458"/>
                  <a:gd name="connsiteY4" fmla="*/ 1352020 h 1352020"/>
                  <a:gd name="connsiteX5" fmla="*/ 676010 w 1931458"/>
                  <a:gd name="connsiteY5" fmla="*/ 676010 h 1352020"/>
                  <a:gd name="connsiteX6" fmla="*/ 0 w 1931458"/>
                  <a:gd name="connsiteY6" fmla="*/ 0 h 13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1458" h="1352020">
                    <a:moveTo>
                      <a:pt x="1931457" y="0"/>
                    </a:moveTo>
                    <a:lnTo>
                      <a:pt x="1931457" y="878813"/>
                    </a:lnTo>
                    <a:lnTo>
                      <a:pt x="965729" y="1352020"/>
                    </a:lnTo>
                    <a:lnTo>
                      <a:pt x="1" y="878813"/>
                    </a:lnTo>
                    <a:lnTo>
                      <a:pt x="1" y="0"/>
                    </a:lnTo>
                    <a:lnTo>
                      <a:pt x="965729" y="473207"/>
                    </a:lnTo>
                    <a:lnTo>
                      <a:pt x="1931457" y="0"/>
                    </a:lnTo>
                    <a:close/>
                  </a:path>
                </a:pathLst>
              </a:custGeom>
              <a:solidFill>
                <a:srgbClr val="4472C5"/>
              </a:solidFill>
              <a:ln>
                <a:solidFill>
                  <a:schemeClr val="bg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6768" tIns="426708" rIns="216768" bIns="108384" numCol="1" spcCol="1270" anchor="ctr" anchorCtr="0">
                <a:noAutofit/>
              </a:bodyPr>
              <a:lstStyle/>
              <a:p>
                <a:pPr algn="ctr" defTabSz="2844800">
                  <a:lnSpc>
                    <a:spcPct val="90000"/>
                  </a:lnSpc>
                  <a:spcBef>
                    <a:spcPct val="0"/>
                  </a:spcBef>
                  <a:spcAft>
                    <a:spcPct val="35000"/>
                  </a:spcAft>
                </a:pPr>
                <a:r>
                  <a:rPr lang="zh-CN" altLang="en-US" sz="2845" b="1" dirty="0">
                    <a:solidFill>
                      <a:schemeClr val="bg1"/>
                    </a:solidFill>
                    <a:latin typeface="微软雅黑" panose="020B0503020204020204" pitchFamily="34" charset="-122"/>
                    <a:ea typeface="微软雅黑" panose="020B0503020204020204" pitchFamily="34" charset="-122"/>
                  </a:rPr>
                  <a:t>传统市场</a:t>
                </a:r>
              </a:p>
            </p:txBody>
          </p:sp>
          <p:sp>
            <p:nvSpPr>
              <p:cNvPr id="191" name="îṡľíḋe"/>
              <p:cNvSpPr/>
              <p:nvPr/>
            </p:nvSpPr>
            <p:spPr>
              <a:xfrm>
                <a:off x="9186758" y="2482593"/>
                <a:ext cx="2539077" cy="665432"/>
              </a:xfrm>
              <a:prstGeom prst="roundRect">
                <a:avLst>
                  <a:gd name="adj" fmla="val 0"/>
                </a:avLst>
              </a:prstGeom>
              <a:solidFill>
                <a:schemeClr val="tx2">
                  <a:alpha val="15000"/>
                </a:schemeClr>
              </a:solidFill>
              <a:ln w="6055" cap="flat">
                <a:noFill/>
                <a:prstDash val="solid"/>
                <a:miter/>
              </a:ln>
            </p:spPr>
            <p:txBody>
              <a:bodyPr lIns="216768" tIns="108384" rIns="216768" bIns="108384" rtlCol="0" anchor="ctr">
                <a:normAutofit/>
              </a:bodyPr>
              <a:lstStyle/>
              <a:p>
                <a:pPr>
                  <a:lnSpc>
                    <a:spcPct val="150000"/>
                  </a:lnSpc>
                </a:pPr>
                <a:r>
                  <a:rPr kumimoji="1" lang="zh-CN" altLang="en-US" sz="2610" dirty="0">
                    <a:solidFill>
                      <a:schemeClr val="bg1"/>
                    </a:solidFill>
                    <a:latin typeface="微软雅黑" panose="020B0503020204020204" pitchFamily="34" charset="-122"/>
                    <a:ea typeface="微软雅黑" panose="020B0503020204020204" pitchFamily="34" charset="-122"/>
                  </a:rPr>
                  <a:t>北美、欧洲仍是</a:t>
                </a:r>
                <a:r>
                  <a:rPr kumimoji="1" lang="en-US" altLang="zh-CN" sz="2610" dirty="0">
                    <a:solidFill>
                      <a:schemeClr val="bg1"/>
                    </a:solidFill>
                    <a:latin typeface="微软雅黑" panose="020B0503020204020204" pitchFamily="34" charset="-122"/>
                    <a:ea typeface="微软雅黑" panose="020B0503020204020204" pitchFamily="34" charset="-122"/>
                  </a:rPr>
                  <a:t>DTC</a:t>
                </a:r>
                <a:r>
                  <a:rPr kumimoji="1" lang="zh-CN" altLang="en-US" sz="2610" dirty="0">
                    <a:solidFill>
                      <a:schemeClr val="bg1"/>
                    </a:solidFill>
                    <a:latin typeface="微软雅黑" panose="020B0503020204020204" pitchFamily="34" charset="-122"/>
                    <a:ea typeface="微软雅黑" panose="020B0503020204020204" pitchFamily="34" charset="-122"/>
                  </a:rPr>
                  <a:t>出海主要市场</a:t>
                </a:r>
                <a:endParaRPr kumimoji="1" lang="en-US" altLang="zh-CN" sz="2610" dirty="0">
                  <a:solidFill>
                    <a:schemeClr val="bg1"/>
                  </a:solidFill>
                  <a:latin typeface="微软雅黑" panose="020B0503020204020204" pitchFamily="34" charset="-122"/>
                  <a:ea typeface="微软雅黑" panose="020B0503020204020204" pitchFamily="34" charset="-122"/>
                </a:endParaRPr>
              </a:p>
            </p:txBody>
          </p:sp>
        </p:grpSp>
        <p:grpSp>
          <p:nvGrpSpPr>
            <p:cNvPr id="205" name="组合 204"/>
            <p:cNvGrpSpPr/>
            <p:nvPr/>
          </p:nvGrpSpPr>
          <p:grpSpPr>
            <a:xfrm>
              <a:off x="8259998" y="3250208"/>
              <a:ext cx="3465837" cy="1023741"/>
              <a:chOff x="8259998" y="2467687"/>
              <a:chExt cx="3465837" cy="1023741"/>
            </a:xfrm>
          </p:grpSpPr>
          <p:sp>
            <p:nvSpPr>
              <p:cNvPr id="206" name="ï$ḷídè"/>
              <p:cNvSpPr/>
              <p:nvPr/>
            </p:nvSpPr>
            <p:spPr>
              <a:xfrm>
                <a:off x="8259998" y="2467687"/>
                <a:ext cx="937789" cy="1023741"/>
              </a:xfrm>
              <a:custGeom>
                <a:avLst/>
                <a:gdLst>
                  <a:gd name="connsiteX0" fmla="*/ 0 w 1931458"/>
                  <a:gd name="connsiteY0" fmla="*/ 0 h 1352020"/>
                  <a:gd name="connsiteX1" fmla="*/ 1255448 w 1931458"/>
                  <a:gd name="connsiteY1" fmla="*/ 0 h 1352020"/>
                  <a:gd name="connsiteX2" fmla="*/ 1931458 w 1931458"/>
                  <a:gd name="connsiteY2" fmla="*/ 676010 h 1352020"/>
                  <a:gd name="connsiteX3" fmla="*/ 1255448 w 1931458"/>
                  <a:gd name="connsiteY3" fmla="*/ 1352020 h 1352020"/>
                  <a:gd name="connsiteX4" fmla="*/ 0 w 1931458"/>
                  <a:gd name="connsiteY4" fmla="*/ 1352020 h 1352020"/>
                  <a:gd name="connsiteX5" fmla="*/ 676010 w 1931458"/>
                  <a:gd name="connsiteY5" fmla="*/ 676010 h 1352020"/>
                  <a:gd name="connsiteX6" fmla="*/ 0 w 1931458"/>
                  <a:gd name="connsiteY6" fmla="*/ 0 h 13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1458" h="1352020">
                    <a:moveTo>
                      <a:pt x="1931457" y="0"/>
                    </a:moveTo>
                    <a:lnTo>
                      <a:pt x="1931457" y="878813"/>
                    </a:lnTo>
                    <a:lnTo>
                      <a:pt x="965729" y="1352020"/>
                    </a:lnTo>
                    <a:lnTo>
                      <a:pt x="1" y="878813"/>
                    </a:lnTo>
                    <a:lnTo>
                      <a:pt x="1" y="0"/>
                    </a:lnTo>
                    <a:lnTo>
                      <a:pt x="965729" y="473207"/>
                    </a:lnTo>
                    <a:lnTo>
                      <a:pt x="1931457" y="0"/>
                    </a:lnTo>
                    <a:close/>
                  </a:path>
                </a:pathLst>
              </a:custGeom>
              <a:solidFill>
                <a:srgbClr val="FFCE4D"/>
              </a:solidFill>
              <a:ln>
                <a:solidFill>
                  <a:schemeClr val="bg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6768" tIns="426708" rIns="216768" bIns="108384" numCol="1" spcCol="1270" anchor="ctr" anchorCtr="0">
                <a:noAutofit/>
              </a:bodyPr>
              <a:lstStyle/>
              <a:p>
                <a:pPr algn="ctr" defTabSz="2844800">
                  <a:lnSpc>
                    <a:spcPct val="90000"/>
                  </a:lnSpc>
                  <a:spcBef>
                    <a:spcPct val="0"/>
                  </a:spcBef>
                  <a:spcAft>
                    <a:spcPct val="35000"/>
                  </a:spcAft>
                </a:pPr>
                <a:r>
                  <a:rPr lang="zh-CN" altLang="en-US" sz="2845" b="1" dirty="0">
                    <a:solidFill>
                      <a:schemeClr val="bg1"/>
                    </a:solidFill>
                    <a:latin typeface="微软雅黑" panose="020B0503020204020204" pitchFamily="34" charset="-122"/>
                    <a:ea typeface="微软雅黑" panose="020B0503020204020204" pitchFamily="34" charset="-122"/>
                  </a:rPr>
                  <a:t>高增</a:t>
                </a:r>
                <a:endParaRPr lang="en-US" altLang="zh-CN" sz="2845" b="1" dirty="0">
                  <a:solidFill>
                    <a:schemeClr val="bg1"/>
                  </a:solidFill>
                  <a:latin typeface="微软雅黑" panose="020B0503020204020204" pitchFamily="34" charset="-122"/>
                  <a:ea typeface="微软雅黑" panose="020B0503020204020204" pitchFamily="34" charset="-122"/>
                </a:endParaRPr>
              </a:p>
              <a:p>
                <a:pPr algn="ctr" defTabSz="2844800">
                  <a:lnSpc>
                    <a:spcPct val="90000"/>
                  </a:lnSpc>
                  <a:spcBef>
                    <a:spcPct val="0"/>
                  </a:spcBef>
                  <a:spcAft>
                    <a:spcPct val="35000"/>
                  </a:spcAft>
                </a:pPr>
                <a:r>
                  <a:rPr lang="zh-CN" altLang="en-US" sz="2845" b="1" dirty="0">
                    <a:solidFill>
                      <a:schemeClr val="bg1"/>
                    </a:solidFill>
                    <a:latin typeface="微软雅黑" panose="020B0503020204020204" pitchFamily="34" charset="-122"/>
                    <a:ea typeface="微软雅黑" panose="020B0503020204020204" pitchFamily="34" charset="-122"/>
                  </a:rPr>
                  <a:t>长市场</a:t>
                </a:r>
              </a:p>
            </p:txBody>
          </p:sp>
          <p:sp>
            <p:nvSpPr>
              <p:cNvPr id="207" name="îṡľíḋe"/>
              <p:cNvSpPr/>
              <p:nvPr/>
            </p:nvSpPr>
            <p:spPr>
              <a:xfrm>
                <a:off x="9186758" y="2482593"/>
                <a:ext cx="2539077" cy="665432"/>
              </a:xfrm>
              <a:prstGeom prst="roundRect">
                <a:avLst>
                  <a:gd name="adj" fmla="val 0"/>
                </a:avLst>
              </a:prstGeom>
              <a:solidFill>
                <a:schemeClr val="tx2">
                  <a:alpha val="15000"/>
                </a:schemeClr>
              </a:solidFill>
              <a:ln w="6055" cap="flat">
                <a:noFill/>
                <a:prstDash val="solid"/>
                <a:miter/>
              </a:ln>
            </p:spPr>
            <p:txBody>
              <a:bodyPr lIns="216768" tIns="108384" rIns="216768" bIns="108384" rtlCol="0" anchor="ctr">
                <a:normAutofit/>
              </a:bodyPr>
              <a:lstStyle/>
              <a:p>
                <a:pPr>
                  <a:lnSpc>
                    <a:spcPct val="150000"/>
                  </a:lnSpc>
                </a:pPr>
                <a:r>
                  <a:rPr kumimoji="1" lang="zh-CN" altLang="en-US" sz="2610" dirty="0">
                    <a:solidFill>
                      <a:schemeClr val="bg1"/>
                    </a:solidFill>
                    <a:latin typeface="微软雅黑" panose="020B0503020204020204" pitchFamily="34" charset="-122"/>
                    <a:ea typeface="微软雅黑" panose="020B0503020204020204" pitchFamily="34" charset="-122"/>
                  </a:rPr>
                  <a:t>东南亚、日韩市场电商增长率高</a:t>
                </a:r>
                <a:endParaRPr kumimoji="1" lang="en-US" altLang="zh-CN" sz="2610" dirty="0">
                  <a:solidFill>
                    <a:schemeClr val="bg1"/>
                  </a:solidFill>
                  <a:latin typeface="微软雅黑" panose="020B0503020204020204" pitchFamily="34" charset="-122"/>
                  <a:ea typeface="微软雅黑" panose="020B0503020204020204" pitchFamily="34" charset="-122"/>
                </a:endParaRPr>
              </a:p>
            </p:txBody>
          </p:sp>
        </p:grpSp>
        <p:grpSp>
          <p:nvGrpSpPr>
            <p:cNvPr id="208" name="组合 207"/>
            <p:cNvGrpSpPr/>
            <p:nvPr/>
          </p:nvGrpSpPr>
          <p:grpSpPr>
            <a:xfrm>
              <a:off x="8262133" y="4030119"/>
              <a:ext cx="3465837" cy="1023741"/>
              <a:chOff x="8259998" y="2467687"/>
              <a:chExt cx="3465837" cy="1023741"/>
            </a:xfrm>
          </p:grpSpPr>
          <p:sp>
            <p:nvSpPr>
              <p:cNvPr id="209" name="ï$ḷídè"/>
              <p:cNvSpPr/>
              <p:nvPr/>
            </p:nvSpPr>
            <p:spPr>
              <a:xfrm>
                <a:off x="8259998" y="2467687"/>
                <a:ext cx="937789" cy="1023741"/>
              </a:xfrm>
              <a:custGeom>
                <a:avLst/>
                <a:gdLst>
                  <a:gd name="connsiteX0" fmla="*/ 0 w 1931458"/>
                  <a:gd name="connsiteY0" fmla="*/ 0 h 1352020"/>
                  <a:gd name="connsiteX1" fmla="*/ 1255448 w 1931458"/>
                  <a:gd name="connsiteY1" fmla="*/ 0 h 1352020"/>
                  <a:gd name="connsiteX2" fmla="*/ 1931458 w 1931458"/>
                  <a:gd name="connsiteY2" fmla="*/ 676010 h 1352020"/>
                  <a:gd name="connsiteX3" fmla="*/ 1255448 w 1931458"/>
                  <a:gd name="connsiteY3" fmla="*/ 1352020 h 1352020"/>
                  <a:gd name="connsiteX4" fmla="*/ 0 w 1931458"/>
                  <a:gd name="connsiteY4" fmla="*/ 1352020 h 1352020"/>
                  <a:gd name="connsiteX5" fmla="*/ 676010 w 1931458"/>
                  <a:gd name="connsiteY5" fmla="*/ 676010 h 1352020"/>
                  <a:gd name="connsiteX6" fmla="*/ 0 w 1931458"/>
                  <a:gd name="connsiteY6" fmla="*/ 0 h 13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1458" h="1352020">
                    <a:moveTo>
                      <a:pt x="1931457" y="0"/>
                    </a:moveTo>
                    <a:lnTo>
                      <a:pt x="1931457" y="878813"/>
                    </a:lnTo>
                    <a:lnTo>
                      <a:pt x="965729" y="1352020"/>
                    </a:lnTo>
                    <a:lnTo>
                      <a:pt x="1" y="878813"/>
                    </a:lnTo>
                    <a:lnTo>
                      <a:pt x="1" y="0"/>
                    </a:lnTo>
                    <a:lnTo>
                      <a:pt x="965729" y="473207"/>
                    </a:lnTo>
                    <a:lnTo>
                      <a:pt x="1931457" y="0"/>
                    </a:lnTo>
                    <a:close/>
                  </a:path>
                </a:pathLst>
              </a:custGeom>
              <a:solidFill>
                <a:srgbClr val="5B9BD5"/>
              </a:solidFill>
              <a:ln>
                <a:solidFill>
                  <a:schemeClr val="bg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6768" tIns="426708" rIns="216768" bIns="108384" numCol="1" spcCol="1270" anchor="ctr" anchorCtr="0">
                <a:noAutofit/>
              </a:bodyPr>
              <a:lstStyle/>
              <a:p>
                <a:pPr algn="ctr" defTabSz="2844800">
                  <a:lnSpc>
                    <a:spcPct val="90000"/>
                  </a:lnSpc>
                  <a:spcBef>
                    <a:spcPct val="0"/>
                  </a:spcBef>
                  <a:spcAft>
                    <a:spcPct val="35000"/>
                  </a:spcAft>
                </a:pPr>
                <a:r>
                  <a:rPr lang="zh-CN" altLang="en-US" sz="2845" b="1" dirty="0">
                    <a:solidFill>
                      <a:schemeClr val="bg1"/>
                    </a:solidFill>
                    <a:latin typeface="微软雅黑" panose="020B0503020204020204" pitchFamily="34" charset="-122"/>
                    <a:ea typeface="微软雅黑" panose="020B0503020204020204" pitchFamily="34" charset="-122"/>
                  </a:rPr>
                  <a:t>潜力市场</a:t>
                </a:r>
              </a:p>
            </p:txBody>
          </p:sp>
          <p:sp>
            <p:nvSpPr>
              <p:cNvPr id="210" name="îṡľíḋe"/>
              <p:cNvSpPr/>
              <p:nvPr/>
            </p:nvSpPr>
            <p:spPr>
              <a:xfrm>
                <a:off x="9186758" y="2482593"/>
                <a:ext cx="2539077" cy="665432"/>
              </a:xfrm>
              <a:prstGeom prst="roundRect">
                <a:avLst>
                  <a:gd name="adj" fmla="val 0"/>
                </a:avLst>
              </a:prstGeom>
              <a:solidFill>
                <a:schemeClr val="tx2">
                  <a:alpha val="15000"/>
                </a:schemeClr>
              </a:solidFill>
              <a:ln w="6055" cap="flat">
                <a:noFill/>
                <a:prstDash val="solid"/>
                <a:miter/>
              </a:ln>
            </p:spPr>
            <p:txBody>
              <a:bodyPr lIns="216768" tIns="108384" rIns="216768" bIns="108384" rtlCol="0" anchor="ctr">
                <a:normAutofit/>
              </a:bodyPr>
              <a:lstStyle/>
              <a:p>
                <a:pPr>
                  <a:lnSpc>
                    <a:spcPct val="150000"/>
                  </a:lnSpc>
                </a:pPr>
                <a:r>
                  <a:rPr kumimoji="1" lang="zh-CN" altLang="en-US" sz="2610" dirty="0">
                    <a:solidFill>
                      <a:schemeClr val="bg1"/>
                    </a:solidFill>
                    <a:latin typeface="微软雅黑" panose="020B0503020204020204" pitchFamily="34" charset="-122"/>
                    <a:ea typeface="微软雅黑" panose="020B0503020204020204" pitchFamily="34" charset="-122"/>
                  </a:rPr>
                  <a:t>中东、拉美、俄罗斯人口总量和经济体量大，社交媒体受欢迎程度高</a:t>
                </a:r>
                <a:endParaRPr kumimoji="1" lang="en-US" altLang="zh-CN" sz="2610" dirty="0">
                  <a:solidFill>
                    <a:schemeClr val="bg1"/>
                  </a:solidFill>
                  <a:latin typeface="微软雅黑" panose="020B0503020204020204" pitchFamily="34" charset="-122"/>
                  <a:ea typeface="微软雅黑" panose="020B0503020204020204" pitchFamily="34" charset="-122"/>
                </a:endParaRPr>
              </a:p>
            </p:txBody>
          </p:sp>
        </p:grpSp>
        <p:grpSp>
          <p:nvGrpSpPr>
            <p:cNvPr id="211" name="组合 210"/>
            <p:cNvGrpSpPr/>
            <p:nvPr/>
          </p:nvGrpSpPr>
          <p:grpSpPr>
            <a:xfrm>
              <a:off x="8259998" y="4807108"/>
              <a:ext cx="3465837" cy="1023741"/>
              <a:chOff x="8259998" y="2467687"/>
              <a:chExt cx="3465837" cy="1023741"/>
            </a:xfrm>
          </p:grpSpPr>
          <p:sp>
            <p:nvSpPr>
              <p:cNvPr id="212" name="ï$ḷídè"/>
              <p:cNvSpPr/>
              <p:nvPr/>
            </p:nvSpPr>
            <p:spPr>
              <a:xfrm>
                <a:off x="8259998" y="2467687"/>
                <a:ext cx="937789" cy="1023741"/>
              </a:xfrm>
              <a:custGeom>
                <a:avLst/>
                <a:gdLst>
                  <a:gd name="connsiteX0" fmla="*/ 0 w 1931458"/>
                  <a:gd name="connsiteY0" fmla="*/ 0 h 1352020"/>
                  <a:gd name="connsiteX1" fmla="*/ 1255448 w 1931458"/>
                  <a:gd name="connsiteY1" fmla="*/ 0 h 1352020"/>
                  <a:gd name="connsiteX2" fmla="*/ 1931458 w 1931458"/>
                  <a:gd name="connsiteY2" fmla="*/ 676010 h 1352020"/>
                  <a:gd name="connsiteX3" fmla="*/ 1255448 w 1931458"/>
                  <a:gd name="connsiteY3" fmla="*/ 1352020 h 1352020"/>
                  <a:gd name="connsiteX4" fmla="*/ 0 w 1931458"/>
                  <a:gd name="connsiteY4" fmla="*/ 1352020 h 1352020"/>
                  <a:gd name="connsiteX5" fmla="*/ 676010 w 1931458"/>
                  <a:gd name="connsiteY5" fmla="*/ 676010 h 1352020"/>
                  <a:gd name="connsiteX6" fmla="*/ 0 w 1931458"/>
                  <a:gd name="connsiteY6" fmla="*/ 0 h 13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1458" h="1352020">
                    <a:moveTo>
                      <a:pt x="1931457" y="0"/>
                    </a:moveTo>
                    <a:lnTo>
                      <a:pt x="1931457" y="878813"/>
                    </a:lnTo>
                    <a:lnTo>
                      <a:pt x="965729" y="1352020"/>
                    </a:lnTo>
                    <a:lnTo>
                      <a:pt x="1" y="878813"/>
                    </a:lnTo>
                    <a:lnTo>
                      <a:pt x="1" y="0"/>
                    </a:lnTo>
                    <a:lnTo>
                      <a:pt x="965729" y="473207"/>
                    </a:lnTo>
                    <a:lnTo>
                      <a:pt x="1931457" y="0"/>
                    </a:lnTo>
                    <a:close/>
                  </a:path>
                </a:pathLst>
              </a:custGeom>
              <a:solidFill>
                <a:schemeClr val="bg2">
                  <a:lumMod val="50000"/>
                </a:schemeClr>
              </a:solidFill>
              <a:ln>
                <a:solidFill>
                  <a:schemeClr val="bg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6768" tIns="426708" rIns="216768" bIns="108384" numCol="1" spcCol="1270" anchor="ctr" anchorCtr="0">
                <a:noAutofit/>
              </a:bodyPr>
              <a:lstStyle/>
              <a:p>
                <a:pPr algn="ctr" defTabSz="2844800">
                  <a:lnSpc>
                    <a:spcPct val="90000"/>
                  </a:lnSpc>
                  <a:spcBef>
                    <a:spcPct val="0"/>
                  </a:spcBef>
                  <a:spcAft>
                    <a:spcPct val="35000"/>
                  </a:spcAft>
                </a:pPr>
                <a:r>
                  <a:rPr lang="zh-CN" altLang="en-US" sz="2845" b="1" dirty="0">
                    <a:solidFill>
                      <a:schemeClr val="bg1"/>
                    </a:solidFill>
                    <a:latin typeface="微软雅黑" panose="020B0503020204020204" pitchFamily="34" charset="-122"/>
                    <a:ea typeface="微软雅黑" panose="020B0503020204020204" pitchFamily="34" charset="-122"/>
                  </a:rPr>
                  <a:t>待挖掘</a:t>
                </a:r>
                <a:endParaRPr lang="en-US" altLang="zh-CN" sz="2845" b="1" dirty="0">
                  <a:solidFill>
                    <a:schemeClr val="bg1"/>
                  </a:solidFill>
                  <a:latin typeface="微软雅黑" panose="020B0503020204020204" pitchFamily="34" charset="-122"/>
                  <a:ea typeface="微软雅黑" panose="020B0503020204020204" pitchFamily="34" charset="-122"/>
                </a:endParaRPr>
              </a:p>
              <a:p>
                <a:pPr algn="ctr" defTabSz="2844800">
                  <a:lnSpc>
                    <a:spcPct val="90000"/>
                  </a:lnSpc>
                  <a:spcBef>
                    <a:spcPct val="0"/>
                  </a:spcBef>
                  <a:spcAft>
                    <a:spcPct val="35000"/>
                  </a:spcAft>
                </a:pPr>
                <a:r>
                  <a:rPr lang="zh-CN" altLang="en-US" sz="2845" b="1" dirty="0">
                    <a:solidFill>
                      <a:schemeClr val="bg1"/>
                    </a:solidFill>
                    <a:latin typeface="微软雅黑" panose="020B0503020204020204" pitchFamily="34" charset="-122"/>
                    <a:ea typeface="微软雅黑" panose="020B0503020204020204" pitchFamily="34" charset="-122"/>
                  </a:rPr>
                  <a:t>市场</a:t>
                </a:r>
              </a:p>
            </p:txBody>
          </p:sp>
          <p:sp>
            <p:nvSpPr>
              <p:cNvPr id="213" name="îṡľíḋe"/>
              <p:cNvSpPr/>
              <p:nvPr/>
            </p:nvSpPr>
            <p:spPr>
              <a:xfrm>
                <a:off x="9186758" y="2482593"/>
                <a:ext cx="2539077" cy="665432"/>
              </a:xfrm>
              <a:prstGeom prst="roundRect">
                <a:avLst>
                  <a:gd name="adj" fmla="val 0"/>
                </a:avLst>
              </a:prstGeom>
              <a:solidFill>
                <a:schemeClr val="tx2">
                  <a:alpha val="15000"/>
                </a:schemeClr>
              </a:solidFill>
              <a:ln w="6055" cap="flat">
                <a:noFill/>
                <a:prstDash val="solid"/>
                <a:miter/>
              </a:ln>
            </p:spPr>
            <p:txBody>
              <a:bodyPr lIns="216768" tIns="108384" rIns="216768" bIns="108384" rtlCol="0" anchor="ctr">
                <a:normAutofit/>
              </a:bodyPr>
              <a:lstStyle/>
              <a:p>
                <a:pPr>
                  <a:lnSpc>
                    <a:spcPct val="150000"/>
                  </a:lnSpc>
                </a:pPr>
                <a:r>
                  <a:rPr kumimoji="1" lang="zh-CN" altLang="en-US" sz="2610" dirty="0">
                    <a:solidFill>
                      <a:schemeClr val="bg1"/>
                    </a:solidFill>
                    <a:latin typeface="微软雅黑" panose="020B0503020204020204" pitchFamily="34" charset="-122"/>
                    <a:ea typeface="微软雅黑" panose="020B0503020204020204" pitchFamily="34" charset="-122"/>
                  </a:rPr>
                  <a:t>中亚、非洲网络基础设施有待完善</a:t>
                </a:r>
                <a:endParaRPr kumimoji="1" lang="en-US" altLang="zh-CN" sz="2610" dirty="0">
                  <a:solidFill>
                    <a:schemeClr val="bg1"/>
                  </a:solidFill>
                  <a:latin typeface="微软雅黑" panose="020B0503020204020204" pitchFamily="34" charset="-122"/>
                  <a:ea typeface="微软雅黑" panose="020B0503020204020204" pitchFamily="34" charset="-122"/>
                </a:endParaRPr>
              </a:p>
            </p:txBody>
          </p:sp>
        </p:grpSp>
      </p:grpSp>
      <p:sp>
        <p:nvSpPr>
          <p:cNvPr id="214" name="圆角矩形 213"/>
          <p:cNvSpPr/>
          <p:nvPr/>
        </p:nvSpPr>
        <p:spPr>
          <a:xfrm>
            <a:off x="21317306" y="5187561"/>
            <a:ext cx="8928459" cy="10917008"/>
          </a:xfrm>
          <a:prstGeom prst="roundRect">
            <a:avLst/>
          </a:prstGeom>
          <a:noFill/>
          <a:ln>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4265">
              <a:solidFill>
                <a:schemeClr val="bg1"/>
              </a:solidFill>
            </a:endParaRPr>
          </a:p>
        </p:txBody>
      </p:sp>
      <p:grpSp>
        <p:nvGrpSpPr>
          <p:cNvPr id="216" name="组合 215"/>
          <p:cNvGrpSpPr/>
          <p:nvPr/>
        </p:nvGrpSpPr>
        <p:grpSpPr>
          <a:xfrm>
            <a:off x="22535780" y="4705481"/>
            <a:ext cx="6491512" cy="1151866"/>
            <a:chOff x="4101266" y="2959125"/>
            <a:chExt cx="5397197" cy="485896"/>
          </a:xfrm>
        </p:grpSpPr>
        <p:sp>
          <p:nvSpPr>
            <p:cNvPr id="217" name="圆角矩形 145"/>
            <p:cNvSpPr/>
            <p:nvPr/>
          </p:nvSpPr>
          <p:spPr>
            <a:xfrm flipH="1">
              <a:off x="4231881" y="3053314"/>
              <a:ext cx="5135969" cy="318145"/>
            </a:xfrm>
            <a:prstGeom prst="roundRect">
              <a:avLst>
                <a:gd name="adj" fmla="val 50000"/>
              </a:avLst>
            </a:prstGeom>
            <a:solidFill>
              <a:srgbClr val="FFBF00"/>
            </a:solidFill>
            <a:ln w="25400" cap="rnd" cmpd="sng" algn="ctr">
              <a:noFill/>
              <a:prstDash val="dash"/>
              <a:round/>
            </a:ln>
            <a:effectLst/>
          </p:spPr>
          <p:txBody>
            <a:bodyPr rot="0" spcFirstLastPara="0" vert="horz" wrap="square" lIns="216768" tIns="108384" rIns="216768" bIns="108384" numCol="1" spcCol="0" rtlCol="0" fromWordArt="0" anchor="ctr" anchorCtr="0" forceAA="0" compatLnSpc="1">
              <a:noAutofit/>
            </a:bodyPr>
            <a:lstStyle/>
            <a:p>
              <a:pPr algn="ctr" defTabSz="2165985">
                <a:defRPr/>
              </a:pPr>
              <a:r>
                <a:rPr lang="en-US" altLang="zh-CN" sz="2370" b="1" kern="0" dirty="0">
                  <a:solidFill>
                    <a:schemeClr val="bg1"/>
                  </a:solidFill>
                  <a:latin typeface="等线" panose="02010600030101010101" charset="-122"/>
                  <a:ea typeface="等线" panose="02010600030101010101" charset="-122"/>
                </a:rPr>
                <a:t> </a:t>
              </a:r>
              <a:endParaRPr lang="zh-CN" altLang="en-US" sz="2370" b="1" kern="0" dirty="0">
                <a:solidFill>
                  <a:schemeClr val="bg1"/>
                </a:solidFill>
                <a:latin typeface="等线" panose="02010600030101010101" charset="-122"/>
                <a:ea typeface="等线" panose="02010600030101010101" charset="-122"/>
              </a:endParaRPr>
            </a:p>
          </p:txBody>
        </p:sp>
        <p:sp>
          <p:nvSpPr>
            <p:cNvPr id="218" name="矩形: 圆角 171"/>
            <p:cNvSpPr/>
            <p:nvPr/>
          </p:nvSpPr>
          <p:spPr>
            <a:xfrm>
              <a:off x="4101266" y="2959125"/>
              <a:ext cx="5397197" cy="4858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20" b="1" dirty="0">
                  <a:solidFill>
                    <a:schemeClr val="bg1"/>
                  </a:solidFill>
                  <a:latin typeface="微软雅黑" panose="020B0503020204020204" pitchFamily="34" charset="-122"/>
                  <a:ea typeface="微软雅黑" panose="020B0503020204020204" pitchFamily="34" charset="-122"/>
                </a:rPr>
                <a:t>DTC</a:t>
              </a:r>
              <a:r>
                <a:rPr lang="zh-CN" altLang="en-US" sz="3320" b="1" dirty="0">
                  <a:solidFill>
                    <a:schemeClr val="bg1"/>
                  </a:solidFill>
                  <a:latin typeface="微软雅黑" panose="020B0503020204020204" pitchFamily="34" charset="-122"/>
                  <a:ea typeface="微软雅黑" panose="020B0503020204020204" pitchFamily="34" charset="-122"/>
                </a:rPr>
                <a:t>品牌出海市场格局</a:t>
              </a:r>
            </a:p>
          </p:txBody>
        </p:sp>
      </p:grpSp>
      <p:sp>
        <p:nvSpPr>
          <p:cNvPr id="220" name="iconfont-10263-5041655"/>
          <p:cNvSpPr>
            <a:spLocks noChangeAspect="1"/>
          </p:cNvSpPr>
          <p:nvPr/>
        </p:nvSpPr>
        <p:spPr>
          <a:xfrm>
            <a:off x="14303784" y="6463928"/>
            <a:ext cx="903790" cy="903790"/>
          </a:xfrm>
          <a:custGeom>
            <a:avLst/>
            <a:gdLst>
              <a:gd name="T0" fmla="*/ 6252 w 12800"/>
              <a:gd name="T1" fmla="*/ 6249 h 12800"/>
              <a:gd name="T2" fmla="*/ 7340 w 12800"/>
              <a:gd name="T3" fmla="*/ 5628 h 12800"/>
              <a:gd name="T4" fmla="*/ 6252 w 12800"/>
              <a:gd name="T5" fmla="*/ 5021 h 12800"/>
              <a:gd name="T6" fmla="*/ 11076 w 12800"/>
              <a:gd name="T7" fmla="*/ 915 h 12800"/>
              <a:gd name="T8" fmla="*/ 2675 w 12800"/>
              <a:gd name="T9" fmla="*/ 0 h 12800"/>
              <a:gd name="T10" fmla="*/ 1741 w 12800"/>
              <a:gd name="T11" fmla="*/ 3429 h 12800"/>
              <a:gd name="T12" fmla="*/ 0 w 12800"/>
              <a:gd name="T13" fmla="*/ 9143 h 12800"/>
              <a:gd name="T14" fmla="*/ 1741 w 12800"/>
              <a:gd name="T15" fmla="*/ 11886 h 12800"/>
              <a:gd name="T16" fmla="*/ 10142 w 12800"/>
              <a:gd name="T17" fmla="*/ 12800 h 12800"/>
              <a:gd name="T18" fmla="*/ 11076 w 12800"/>
              <a:gd name="T19" fmla="*/ 9143 h 12800"/>
              <a:gd name="T20" fmla="*/ 12800 w 12800"/>
              <a:gd name="T21" fmla="*/ 3429 h 12800"/>
              <a:gd name="T22" fmla="*/ 10142 w 12800"/>
              <a:gd name="T23" fmla="*/ 1143 h 12800"/>
              <a:gd name="T24" fmla="*/ 2675 w 12800"/>
              <a:gd name="T25" fmla="*/ 3429 h 12800"/>
              <a:gd name="T26" fmla="*/ 10142 w 12800"/>
              <a:gd name="T27" fmla="*/ 1143 h 12800"/>
              <a:gd name="T28" fmla="*/ 7772 w 12800"/>
              <a:gd name="T29" fmla="*/ 6532 h 12800"/>
              <a:gd name="T30" fmla="*/ 6252 w 12800"/>
              <a:gd name="T31" fmla="*/ 6870 h 12800"/>
              <a:gd name="T32" fmla="*/ 5425 w 12800"/>
              <a:gd name="T33" fmla="*/ 8196 h 12800"/>
              <a:gd name="T34" fmla="*/ 6761 w 12800"/>
              <a:gd name="T35" fmla="*/ 4393 h 12800"/>
              <a:gd name="T36" fmla="*/ 2221 w 12800"/>
              <a:gd name="T37" fmla="*/ 7324 h 12800"/>
              <a:gd name="T38" fmla="*/ 1038 w 12800"/>
              <a:gd name="T39" fmla="*/ 8196 h 12800"/>
              <a:gd name="T40" fmla="*/ 3432 w 12800"/>
              <a:gd name="T41" fmla="*/ 4393 h 12800"/>
              <a:gd name="T42" fmla="*/ 3923 w 12800"/>
              <a:gd name="T43" fmla="*/ 8196 h 12800"/>
              <a:gd name="T44" fmla="*/ 2221 w 12800"/>
              <a:gd name="T45" fmla="*/ 7324 h 12800"/>
              <a:gd name="T46" fmla="*/ 5993 w 12800"/>
              <a:gd name="T47" fmla="*/ 12054 h 12800"/>
              <a:gd name="T48" fmla="*/ 6595 w 12800"/>
              <a:gd name="T49" fmla="*/ 11464 h 12800"/>
              <a:gd name="T50" fmla="*/ 6409 w 12800"/>
              <a:gd name="T51" fmla="*/ 12343 h 12800"/>
              <a:gd name="T52" fmla="*/ 2675 w 12800"/>
              <a:gd name="T53" fmla="*/ 10971 h 12800"/>
              <a:gd name="T54" fmla="*/ 10142 w 12800"/>
              <a:gd name="T55" fmla="*/ 9143 h 12800"/>
              <a:gd name="T56" fmla="*/ 11039 w 12800"/>
              <a:gd name="T57" fmla="*/ 6531 h 12800"/>
              <a:gd name="T58" fmla="*/ 9519 w 12800"/>
              <a:gd name="T59" fmla="*/ 6869 h 12800"/>
              <a:gd name="T60" fmla="*/ 8691 w 12800"/>
              <a:gd name="T61" fmla="*/ 8195 h 12800"/>
              <a:gd name="T62" fmla="*/ 10027 w 12800"/>
              <a:gd name="T63" fmla="*/ 4393 h 12800"/>
              <a:gd name="T64" fmla="*/ 11039 w 12800"/>
              <a:gd name="T65" fmla="*/ 6532 h 12800"/>
              <a:gd name="T66" fmla="*/ 9885 w 12800"/>
              <a:gd name="T67" fmla="*/ 5020 h 12800"/>
              <a:gd name="T68" fmla="*/ 9519 w 12800"/>
              <a:gd name="T69" fmla="*/ 6248 h 12800"/>
              <a:gd name="T70" fmla="*/ 10606 w 12800"/>
              <a:gd name="T71" fmla="*/ 5627 h 12800"/>
              <a:gd name="T72" fmla="*/ 2936 w 12800"/>
              <a:gd name="T73" fmla="*/ 5047 h 12800"/>
              <a:gd name="T74" fmla="*/ 2846 w 12800"/>
              <a:gd name="T75" fmla="*/ 5369 h 12800"/>
              <a:gd name="T76" fmla="*/ 3437 w 12800"/>
              <a:gd name="T77" fmla="*/ 6697 h 12800"/>
              <a:gd name="T78" fmla="*/ 2936 w 12800"/>
              <a:gd name="T79" fmla="*/ 5048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00" h="12800">
                <a:moveTo>
                  <a:pt x="6252" y="5021"/>
                </a:moveTo>
                <a:lnTo>
                  <a:pt x="6252" y="6249"/>
                </a:lnTo>
                <a:lnTo>
                  <a:pt x="6611" y="6249"/>
                </a:lnTo>
                <a:cubicBezTo>
                  <a:pt x="7097" y="6249"/>
                  <a:pt x="7340" y="6042"/>
                  <a:pt x="7340" y="5628"/>
                </a:cubicBezTo>
                <a:cubicBezTo>
                  <a:pt x="7340" y="5223"/>
                  <a:pt x="7099" y="5021"/>
                  <a:pt x="6618" y="5021"/>
                </a:cubicBezTo>
                <a:lnTo>
                  <a:pt x="6252" y="5021"/>
                </a:lnTo>
                <a:close/>
                <a:moveTo>
                  <a:pt x="11076" y="3429"/>
                </a:moveTo>
                <a:lnTo>
                  <a:pt x="11076" y="915"/>
                </a:lnTo>
                <a:cubicBezTo>
                  <a:pt x="11076" y="409"/>
                  <a:pt x="10658" y="0"/>
                  <a:pt x="10142" y="0"/>
                </a:cubicBezTo>
                <a:lnTo>
                  <a:pt x="2675" y="0"/>
                </a:lnTo>
                <a:cubicBezTo>
                  <a:pt x="2160" y="0"/>
                  <a:pt x="1741" y="409"/>
                  <a:pt x="1741" y="915"/>
                </a:cubicBezTo>
                <a:lnTo>
                  <a:pt x="1741" y="3429"/>
                </a:lnTo>
                <a:lnTo>
                  <a:pt x="0" y="3429"/>
                </a:lnTo>
                <a:lnTo>
                  <a:pt x="0" y="9143"/>
                </a:lnTo>
                <a:lnTo>
                  <a:pt x="1741" y="9143"/>
                </a:lnTo>
                <a:lnTo>
                  <a:pt x="1741" y="11886"/>
                </a:lnTo>
                <a:cubicBezTo>
                  <a:pt x="1741" y="12391"/>
                  <a:pt x="2159" y="12800"/>
                  <a:pt x="2675" y="12800"/>
                </a:cubicBezTo>
                <a:lnTo>
                  <a:pt x="10142" y="12800"/>
                </a:lnTo>
                <a:cubicBezTo>
                  <a:pt x="10658" y="12800"/>
                  <a:pt x="11076" y="12391"/>
                  <a:pt x="11076" y="11886"/>
                </a:cubicBezTo>
                <a:lnTo>
                  <a:pt x="11076" y="9143"/>
                </a:lnTo>
                <a:lnTo>
                  <a:pt x="12800" y="9143"/>
                </a:lnTo>
                <a:lnTo>
                  <a:pt x="12800" y="3429"/>
                </a:lnTo>
                <a:lnTo>
                  <a:pt x="11076" y="3429"/>
                </a:lnTo>
                <a:close/>
                <a:moveTo>
                  <a:pt x="10142" y="1143"/>
                </a:moveTo>
                <a:lnTo>
                  <a:pt x="10142" y="3429"/>
                </a:lnTo>
                <a:lnTo>
                  <a:pt x="2675" y="3429"/>
                </a:lnTo>
                <a:lnTo>
                  <a:pt x="2675" y="1143"/>
                </a:lnTo>
                <a:lnTo>
                  <a:pt x="10142" y="1143"/>
                </a:lnTo>
                <a:close/>
                <a:moveTo>
                  <a:pt x="8210" y="5596"/>
                </a:moveTo>
                <a:cubicBezTo>
                  <a:pt x="8210" y="5985"/>
                  <a:pt x="8064" y="6297"/>
                  <a:pt x="7772" y="6532"/>
                </a:cubicBezTo>
                <a:cubicBezTo>
                  <a:pt x="7481" y="6767"/>
                  <a:pt x="7116" y="6880"/>
                  <a:pt x="6678" y="6870"/>
                </a:cubicBezTo>
                <a:lnTo>
                  <a:pt x="6252" y="6870"/>
                </a:lnTo>
                <a:lnTo>
                  <a:pt x="6252" y="8196"/>
                </a:lnTo>
                <a:lnTo>
                  <a:pt x="5425" y="8196"/>
                </a:lnTo>
                <a:lnTo>
                  <a:pt x="5425" y="4393"/>
                </a:lnTo>
                <a:lnTo>
                  <a:pt x="6761" y="4393"/>
                </a:lnTo>
                <a:cubicBezTo>
                  <a:pt x="7727" y="4393"/>
                  <a:pt x="8210" y="4794"/>
                  <a:pt x="8210" y="5596"/>
                </a:cubicBezTo>
                <a:close/>
                <a:moveTo>
                  <a:pt x="2221" y="7324"/>
                </a:moveTo>
                <a:lnTo>
                  <a:pt x="1935" y="8196"/>
                </a:lnTo>
                <a:lnTo>
                  <a:pt x="1038" y="8196"/>
                </a:lnTo>
                <a:lnTo>
                  <a:pt x="2460" y="4393"/>
                </a:lnTo>
                <a:lnTo>
                  <a:pt x="3432" y="4393"/>
                </a:lnTo>
                <a:lnTo>
                  <a:pt x="4826" y="8196"/>
                </a:lnTo>
                <a:lnTo>
                  <a:pt x="3923" y="8196"/>
                </a:lnTo>
                <a:lnTo>
                  <a:pt x="3633" y="7324"/>
                </a:lnTo>
                <a:lnTo>
                  <a:pt x="2221" y="7324"/>
                </a:lnTo>
                <a:close/>
                <a:moveTo>
                  <a:pt x="6409" y="12343"/>
                </a:moveTo>
                <a:cubicBezTo>
                  <a:pt x="6225" y="12339"/>
                  <a:pt x="6061" y="12225"/>
                  <a:pt x="5993" y="12054"/>
                </a:cubicBezTo>
                <a:cubicBezTo>
                  <a:pt x="5925" y="11883"/>
                  <a:pt x="5967" y="11688"/>
                  <a:pt x="6098" y="11559"/>
                </a:cubicBezTo>
                <a:cubicBezTo>
                  <a:pt x="6230" y="11430"/>
                  <a:pt x="6426" y="11393"/>
                  <a:pt x="6595" y="11464"/>
                </a:cubicBezTo>
                <a:cubicBezTo>
                  <a:pt x="6765" y="11536"/>
                  <a:pt x="6875" y="11702"/>
                  <a:pt x="6875" y="11886"/>
                </a:cubicBezTo>
                <a:cubicBezTo>
                  <a:pt x="6872" y="12141"/>
                  <a:pt x="6664" y="12345"/>
                  <a:pt x="6409" y="12343"/>
                </a:cubicBezTo>
                <a:close/>
                <a:moveTo>
                  <a:pt x="10142" y="10971"/>
                </a:moveTo>
                <a:lnTo>
                  <a:pt x="2675" y="10971"/>
                </a:lnTo>
                <a:lnTo>
                  <a:pt x="2675" y="9143"/>
                </a:lnTo>
                <a:lnTo>
                  <a:pt x="10142" y="9143"/>
                </a:lnTo>
                <a:lnTo>
                  <a:pt x="10142" y="10971"/>
                </a:lnTo>
                <a:close/>
                <a:moveTo>
                  <a:pt x="11039" y="6531"/>
                </a:moveTo>
                <a:cubicBezTo>
                  <a:pt x="10747" y="6767"/>
                  <a:pt x="10383" y="6879"/>
                  <a:pt x="9945" y="6869"/>
                </a:cubicBezTo>
                <a:lnTo>
                  <a:pt x="9519" y="6869"/>
                </a:lnTo>
                <a:lnTo>
                  <a:pt x="9519" y="8195"/>
                </a:lnTo>
                <a:lnTo>
                  <a:pt x="8691" y="8195"/>
                </a:lnTo>
                <a:lnTo>
                  <a:pt x="8691" y="4393"/>
                </a:lnTo>
                <a:lnTo>
                  <a:pt x="10027" y="4393"/>
                </a:lnTo>
                <a:cubicBezTo>
                  <a:pt x="10993" y="4393"/>
                  <a:pt x="11476" y="4794"/>
                  <a:pt x="11476" y="5596"/>
                </a:cubicBezTo>
                <a:cubicBezTo>
                  <a:pt x="11476" y="5985"/>
                  <a:pt x="11330" y="6297"/>
                  <a:pt x="11039" y="6532"/>
                </a:cubicBezTo>
                <a:lnTo>
                  <a:pt x="11039" y="6531"/>
                </a:lnTo>
                <a:close/>
                <a:moveTo>
                  <a:pt x="9885" y="5020"/>
                </a:moveTo>
                <a:lnTo>
                  <a:pt x="9519" y="5020"/>
                </a:lnTo>
                <a:lnTo>
                  <a:pt x="9519" y="6248"/>
                </a:lnTo>
                <a:lnTo>
                  <a:pt x="9877" y="6248"/>
                </a:lnTo>
                <a:cubicBezTo>
                  <a:pt x="10363" y="6248"/>
                  <a:pt x="10606" y="6041"/>
                  <a:pt x="10606" y="5627"/>
                </a:cubicBezTo>
                <a:cubicBezTo>
                  <a:pt x="10606" y="5222"/>
                  <a:pt x="10366" y="5020"/>
                  <a:pt x="9885" y="5020"/>
                </a:cubicBezTo>
                <a:close/>
                <a:moveTo>
                  <a:pt x="2936" y="5047"/>
                </a:moveTo>
                <a:lnTo>
                  <a:pt x="2913" y="5047"/>
                </a:lnTo>
                <a:cubicBezTo>
                  <a:pt x="2903" y="5157"/>
                  <a:pt x="2881" y="5265"/>
                  <a:pt x="2846" y="5369"/>
                </a:cubicBezTo>
                <a:lnTo>
                  <a:pt x="2402" y="6697"/>
                </a:lnTo>
                <a:lnTo>
                  <a:pt x="3437" y="6697"/>
                </a:lnTo>
                <a:lnTo>
                  <a:pt x="2996" y="5380"/>
                </a:lnTo>
                <a:cubicBezTo>
                  <a:pt x="2963" y="5272"/>
                  <a:pt x="2943" y="5161"/>
                  <a:pt x="2936" y="5048"/>
                </a:cubicBezTo>
                <a:lnTo>
                  <a:pt x="2936" y="504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a:solidFill>
                <a:schemeClr val="bg1"/>
              </a:solidFill>
            </a:endParaRPr>
          </a:p>
        </p:txBody>
      </p:sp>
      <p:sp>
        <p:nvSpPr>
          <p:cNvPr id="222" name="domain_350110"/>
          <p:cNvSpPr/>
          <p:nvPr/>
        </p:nvSpPr>
        <p:spPr>
          <a:xfrm>
            <a:off x="18455686" y="6462676"/>
            <a:ext cx="968201" cy="882423"/>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06933" h="553162">
                <a:moveTo>
                  <a:pt x="443700" y="443503"/>
                </a:moveTo>
                <a:cubicBezTo>
                  <a:pt x="461035" y="453606"/>
                  <a:pt x="477310" y="465825"/>
                  <a:pt x="492334" y="479775"/>
                </a:cubicBezTo>
                <a:cubicBezTo>
                  <a:pt x="460939" y="509024"/>
                  <a:pt x="424150" y="530383"/>
                  <a:pt x="384087" y="542506"/>
                </a:cubicBezTo>
                <a:cubicBezTo>
                  <a:pt x="407971" y="518838"/>
                  <a:pt x="428580" y="484875"/>
                  <a:pt x="443700" y="443503"/>
                </a:cubicBezTo>
                <a:close/>
                <a:moveTo>
                  <a:pt x="163232" y="443503"/>
                </a:moveTo>
                <a:cubicBezTo>
                  <a:pt x="178352" y="484875"/>
                  <a:pt x="198865" y="518838"/>
                  <a:pt x="222845" y="542506"/>
                </a:cubicBezTo>
                <a:cubicBezTo>
                  <a:pt x="182686" y="530383"/>
                  <a:pt x="145897" y="509024"/>
                  <a:pt x="114598" y="479775"/>
                </a:cubicBezTo>
                <a:cubicBezTo>
                  <a:pt x="129622" y="465825"/>
                  <a:pt x="145897" y="453606"/>
                  <a:pt x="163232" y="443503"/>
                </a:cubicBezTo>
                <a:close/>
                <a:moveTo>
                  <a:pt x="316062" y="405892"/>
                </a:moveTo>
                <a:cubicBezTo>
                  <a:pt x="353060" y="407528"/>
                  <a:pt x="388613" y="416377"/>
                  <a:pt x="421275" y="431672"/>
                </a:cubicBezTo>
                <a:cubicBezTo>
                  <a:pt x="397573" y="499968"/>
                  <a:pt x="359034" y="545563"/>
                  <a:pt x="316062" y="553162"/>
                </a:cubicBezTo>
                <a:close/>
                <a:moveTo>
                  <a:pt x="290729" y="405892"/>
                </a:moveTo>
                <a:lnTo>
                  <a:pt x="290729" y="553162"/>
                </a:lnTo>
                <a:cubicBezTo>
                  <a:pt x="247883" y="545563"/>
                  <a:pt x="209369" y="499968"/>
                  <a:pt x="185587" y="431672"/>
                </a:cubicBezTo>
                <a:cubicBezTo>
                  <a:pt x="218227" y="416377"/>
                  <a:pt x="253852" y="407528"/>
                  <a:pt x="290729" y="405892"/>
                </a:cubicBezTo>
                <a:close/>
                <a:moveTo>
                  <a:pt x="463924" y="364965"/>
                </a:moveTo>
                <a:lnTo>
                  <a:pt x="567205" y="364965"/>
                </a:lnTo>
                <a:lnTo>
                  <a:pt x="543818" y="416184"/>
                </a:lnTo>
                <a:cubicBezTo>
                  <a:pt x="534304" y="432408"/>
                  <a:pt x="523128" y="447695"/>
                  <a:pt x="510459" y="461780"/>
                </a:cubicBezTo>
                <a:cubicBezTo>
                  <a:pt x="492442" y="444859"/>
                  <a:pt x="472692" y="430534"/>
                  <a:pt x="451689" y="418708"/>
                </a:cubicBezTo>
                <a:close/>
                <a:moveTo>
                  <a:pt x="316062" y="364965"/>
                </a:moveTo>
                <a:lnTo>
                  <a:pt x="438281" y="364965"/>
                </a:lnTo>
                <a:lnTo>
                  <a:pt x="428843" y="407092"/>
                </a:lnTo>
                <a:cubicBezTo>
                  <a:pt x="393689" y="391126"/>
                  <a:pt x="355646" y="381989"/>
                  <a:pt x="316062" y="380450"/>
                </a:cubicBezTo>
                <a:close/>
                <a:moveTo>
                  <a:pt x="168651" y="364965"/>
                </a:moveTo>
                <a:lnTo>
                  <a:pt x="290729" y="364965"/>
                </a:lnTo>
                <a:lnTo>
                  <a:pt x="290729" y="380450"/>
                </a:lnTo>
                <a:cubicBezTo>
                  <a:pt x="251256" y="381989"/>
                  <a:pt x="213131" y="391126"/>
                  <a:pt x="178086" y="407092"/>
                </a:cubicBezTo>
                <a:close/>
                <a:moveTo>
                  <a:pt x="39659" y="364965"/>
                </a:moveTo>
                <a:lnTo>
                  <a:pt x="143035" y="364965"/>
                </a:lnTo>
                <a:lnTo>
                  <a:pt x="155174" y="418708"/>
                </a:lnTo>
                <a:cubicBezTo>
                  <a:pt x="134171" y="430534"/>
                  <a:pt x="114421" y="444859"/>
                  <a:pt x="96501" y="461780"/>
                </a:cubicBezTo>
                <a:cubicBezTo>
                  <a:pt x="83832" y="447695"/>
                  <a:pt x="72632" y="432408"/>
                  <a:pt x="63094" y="416184"/>
                </a:cubicBezTo>
                <a:close/>
                <a:moveTo>
                  <a:pt x="417814" y="222493"/>
                </a:moveTo>
                <a:lnTo>
                  <a:pt x="435824" y="283675"/>
                </a:lnTo>
                <a:lnTo>
                  <a:pt x="445648" y="252507"/>
                </a:lnTo>
                <a:lnTo>
                  <a:pt x="469822" y="252507"/>
                </a:lnTo>
                <a:lnTo>
                  <a:pt x="479550" y="283675"/>
                </a:lnTo>
                <a:lnTo>
                  <a:pt x="497657" y="222493"/>
                </a:lnTo>
                <a:lnTo>
                  <a:pt x="521831" y="229612"/>
                </a:lnTo>
                <a:lnTo>
                  <a:pt x="492167" y="330619"/>
                </a:lnTo>
                <a:lnTo>
                  <a:pt x="467992" y="330811"/>
                </a:lnTo>
                <a:lnTo>
                  <a:pt x="457687" y="298393"/>
                </a:lnTo>
                <a:lnTo>
                  <a:pt x="447478" y="330811"/>
                </a:lnTo>
                <a:lnTo>
                  <a:pt x="423304" y="330619"/>
                </a:lnTo>
                <a:lnTo>
                  <a:pt x="393543" y="229612"/>
                </a:lnTo>
                <a:close/>
                <a:moveTo>
                  <a:pt x="263629" y="222493"/>
                </a:moveTo>
                <a:lnTo>
                  <a:pt x="281639" y="283675"/>
                </a:lnTo>
                <a:lnTo>
                  <a:pt x="291463" y="252507"/>
                </a:lnTo>
                <a:lnTo>
                  <a:pt x="315541" y="252507"/>
                </a:lnTo>
                <a:lnTo>
                  <a:pt x="325365" y="283675"/>
                </a:lnTo>
                <a:lnTo>
                  <a:pt x="343375" y="222493"/>
                </a:lnTo>
                <a:lnTo>
                  <a:pt x="367646" y="229612"/>
                </a:lnTo>
                <a:lnTo>
                  <a:pt x="337886" y="330619"/>
                </a:lnTo>
                <a:lnTo>
                  <a:pt x="313711" y="330811"/>
                </a:lnTo>
                <a:lnTo>
                  <a:pt x="303502" y="298393"/>
                </a:lnTo>
                <a:lnTo>
                  <a:pt x="293197" y="330811"/>
                </a:lnTo>
                <a:lnTo>
                  <a:pt x="269022" y="330619"/>
                </a:lnTo>
                <a:lnTo>
                  <a:pt x="239358" y="229612"/>
                </a:lnTo>
                <a:close/>
                <a:moveTo>
                  <a:pt x="109302" y="222493"/>
                </a:moveTo>
                <a:lnTo>
                  <a:pt x="127312" y="283675"/>
                </a:lnTo>
                <a:lnTo>
                  <a:pt x="137136" y="252507"/>
                </a:lnTo>
                <a:lnTo>
                  <a:pt x="161214" y="252507"/>
                </a:lnTo>
                <a:lnTo>
                  <a:pt x="171038" y="283675"/>
                </a:lnTo>
                <a:lnTo>
                  <a:pt x="189048" y="222493"/>
                </a:lnTo>
                <a:lnTo>
                  <a:pt x="213319" y="229612"/>
                </a:lnTo>
                <a:lnTo>
                  <a:pt x="183655" y="330619"/>
                </a:lnTo>
                <a:lnTo>
                  <a:pt x="159384" y="330811"/>
                </a:lnTo>
                <a:lnTo>
                  <a:pt x="149175" y="298393"/>
                </a:lnTo>
                <a:lnTo>
                  <a:pt x="138966" y="330811"/>
                </a:lnTo>
                <a:lnTo>
                  <a:pt x="114792" y="330619"/>
                </a:lnTo>
                <a:lnTo>
                  <a:pt x="85031" y="229612"/>
                </a:lnTo>
                <a:close/>
                <a:moveTo>
                  <a:pt x="25329" y="213374"/>
                </a:moveTo>
                <a:lnTo>
                  <a:pt x="25329" y="339668"/>
                </a:lnTo>
                <a:lnTo>
                  <a:pt x="581604" y="339668"/>
                </a:lnTo>
                <a:lnTo>
                  <a:pt x="581604" y="213374"/>
                </a:lnTo>
                <a:close/>
                <a:moveTo>
                  <a:pt x="96501" y="91312"/>
                </a:moveTo>
                <a:cubicBezTo>
                  <a:pt x="114414" y="108145"/>
                  <a:pt x="134157" y="122573"/>
                  <a:pt x="155152" y="134404"/>
                </a:cubicBezTo>
                <a:cubicBezTo>
                  <a:pt x="150241" y="151333"/>
                  <a:pt x="146196" y="169320"/>
                  <a:pt x="143017" y="188173"/>
                </a:cubicBezTo>
                <a:lnTo>
                  <a:pt x="168635" y="188173"/>
                </a:lnTo>
                <a:cubicBezTo>
                  <a:pt x="171236" y="173456"/>
                  <a:pt x="174318" y="159413"/>
                  <a:pt x="178074" y="145947"/>
                </a:cubicBezTo>
                <a:cubicBezTo>
                  <a:pt x="213130" y="161914"/>
                  <a:pt x="251268" y="171052"/>
                  <a:pt x="290754" y="172687"/>
                </a:cubicBezTo>
                <a:lnTo>
                  <a:pt x="290754" y="188173"/>
                </a:lnTo>
                <a:lnTo>
                  <a:pt x="316083" y="188173"/>
                </a:lnTo>
                <a:lnTo>
                  <a:pt x="316083" y="172687"/>
                </a:lnTo>
                <a:cubicBezTo>
                  <a:pt x="355665" y="171052"/>
                  <a:pt x="393707" y="161914"/>
                  <a:pt x="428860" y="145947"/>
                </a:cubicBezTo>
                <a:cubicBezTo>
                  <a:pt x="432519" y="159413"/>
                  <a:pt x="435697" y="173456"/>
                  <a:pt x="438298" y="188173"/>
                </a:cubicBezTo>
                <a:lnTo>
                  <a:pt x="463916" y="188173"/>
                </a:lnTo>
                <a:cubicBezTo>
                  <a:pt x="460737" y="169320"/>
                  <a:pt x="456693" y="151333"/>
                  <a:pt x="451685" y="134404"/>
                </a:cubicBezTo>
                <a:cubicBezTo>
                  <a:pt x="472776" y="122573"/>
                  <a:pt x="492423" y="108145"/>
                  <a:pt x="510432" y="91312"/>
                </a:cubicBezTo>
                <a:cubicBezTo>
                  <a:pt x="535761" y="119399"/>
                  <a:pt x="555119" y="152487"/>
                  <a:pt x="567158" y="188173"/>
                </a:cubicBezTo>
                <a:lnTo>
                  <a:pt x="606933" y="188173"/>
                </a:lnTo>
                <a:lnTo>
                  <a:pt x="606933" y="364965"/>
                </a:lnTo>
                <a:lnTo>
                  <a:pt x="567205" y="364965"/>
                </a:lnTo>
                <a:lnTo>
                  <a:pt x="567205" y="364964"/>
                </a:lnTo>
                <a:lnTo>
                  <a:pt x="463925" y="364964"/>
                </a:lnTo>
                <a:lnTo>
                  <a:pt x="463924" y="364965"/>
                </a:lnTo>
                <a:lnTo>
                  <a:pt x="438281" y="364965"/>
                </a:lnTo>
                <a:lnTo>
                  <a:pt x="438281" y="364964"/>
                </a:lnTo>
                <a:lnTo>
                  <a:pt x="316062" y="364964"/>
                </a:lnTo>
                <a:lnTo>
                  <a:pt x="316062" y="364965"/>
                </a:lnTo>
                <a:lnTo>
                  <a:pt x="290729" y="364965"/>
                </a:lnTo>
                <a:lnTo>
                  <a:pt x="290729" y="364964"/>
                </a:lnTo>
                <a:lnTo>
                  <a:pt x="168651" y="364964"/>
                </a:lnTo>
                <a:lnTo>
                  <a:pt x="168651" y="364965"/>
                </a:lnTo>
                <a:lnTo>
                  <a:pt x="143035" y="364965"/>
                </a:lnTo>
                <a:lnTo>
                  <a:pt x="143035" y="364964"/>
                </a:lnTo>
                <a:lnTo>
                  <a:pt x="39658" y="364964"/>
                </a:lnTo>
                <a:lnTo>
                  <a:pt x="39659" y="364965"/>
                </a:lnTo>
                <a:lnTo>
                  <a:pt x="0" y="364965"/>
                </a:lnTo>
                <a:lnTo>
                  <a:pt x="0" y="188173"/>
                </a:lnTo>
                <a:lnTo>
                  <a:pt x="39679" y="188173"/>
                </a:lnTo>
                <a:cubicBezTo>
                  <a:pt x="51717" y="152487"/>
                  <a:pt x="71075" y="119399"/>
                  <a:pt x="96501" y="91312"/>
                </a:cubicBezTo>
                <a:close/>
                <a:moveTo>
                  <a:pt x="384087" y="10655"/>
                </a:moveTo>
                <a:cubicBezTo>
                  <a:pt x="424150" y="22673"/>
                  <a:pt x="460939" y="44114"/>
                  <a:pt x="492334" y="73246"/>
                </a:cubicBezTo>
                <a:cubicBezTo>
                  <a:pt x="477310" y="87283"/>
                  <a:pt x="461035" y="99397"/>
                  <a:pt x="443700" y="109588"/>
                </a:cubicBezTo>
                <a:cubicBezTo>
                  <a:pt x="428580" y="68150"/>
                  <a:pt x="407971" y="34211"/>
                  <a:pt x="384087" y="10655"/>
                </a:cubicBezTo>
                <a:close/>
                <a:moveTo>
                  <a:pt x="222845" y="10655"/>
                </a:moveTo>
                <a:cubicBezTo>
                  <a:pt x="198865" y="34211"/>
                  <a:pt x="178352" y="68150"/>
                  <a:pt x="163232" y="109588"/>
                </a:cubicBezTo>
                <a:cubicBezTo>
                  <a:pt x="145897" y="99397"/>
                  <a:pt x="129622" y="87283"/>
                  <a:pt x="114598" y="73246"/>
                </a:cubicBezTo>
                <a:cubicBezTo>
                  <a:pt x="145897" y="44114"/>
                  <a:pt x="182686" y="22673"/>
                  <a:pt x="222845" y="10655"/>
                </a:cubicBezTo>
                <a:close/>
                <a:moveTo>
                  <a:pt x="316062" y="0"/>
                </a:moveTo>
                <a:cubicBezTo>
                  <a:pt x="358937" y="7501"/>
                  <a:pt x="397477" y="53178"/>
                  <a:pt x="421275" y="121358"/>
                </a:cubicBezTo>
                <a:cubicBezTo>
                  <a:pt x="388613" y="136744"/>
                  <a:pt x="353060" y="145494"/>
                  <a:pt x="316062" y="147129"/>
                </a:cubicBezTo>
                <a:close/>
                <a:moveTo>
                  <a:pt x="290729" y="0"/>
                </a:moveTo>
                <a:lnTo>
                  <a:pt x="290729" y="147129"/>
                </a:lnTo>
                <a:cubicBezTo>
                  <a:pt x="253852" y="145494"/>
                  <a:pt x="218227" y="136744"/>
                  <a:pt x="185587" y="121358"/>
                </a:cubicBezTo>
                <a:cubicBezTo>
                  <a:pt x="209369" y="53178"/>
                  <a:pt x="247883" y="7501"/>
                  <a:pt x="29072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a:solidFill>
                <a:schemeClr val="bg1"/>
              </a:solidFill>
            </a:endParaRPr>
          </a:p>
        </p:txBody>
      </p:sp>
      <p:sp>
        <p:nvSpPr>
          <p:cNvPr id="225" name="shopping-cart_319491"/>
          <p:cNvSpPr>
            <a:spLocks noChangeAspect="1"/>
          </p:cNvSpPr>
          <p:nvPr/>
        </p:nvSpPr>
        <p:spPr>
          <a:xfrm>
            <a:off x="18544651" y="11748671"/>
            <a:ext cx="828205" cy="826958"/>
          </a:xfrm>
          <a:custGeom>
            <a:avLst/>
            <a:gdLst>
              <a:gd name="T0" fmla="*/ 1092 w 6554"/>
              <a:gd name="T1" fmla="*/ 4642 h 6554"/>
              <a:gd name="T2" fmla="*/ 2185 w 6554"/>
              <a:gd name="T3" fmla="*/ 4642 h 6554"/>
              <a:gd name="T4" fmla="*/ 2185 w 6554"/>
              <a:gd name="T5" fmla="*/ 4642 h 6554"/>
              <a:gd name="T6" fmla="*/ 2185 w 6554"/>
              <a:gd name="T7" fmla="*/ 4642 h 6554"/>
              <a:gd name="T8" fmla="*/ 5389 w 6554"/>
              <a:gd name="T9" fmla="*/ 4642 h 6554"/>
              <a:gd name="T10" fmla="*/ 6554 w 6554"/>
              <a:gd name="T11" fmla="*/ 3477 h 6554"/>
              <a:gd name="T12" fmla="*/ 6554 w 6554"/>
              <a:gd name="T13" fmla="*/ 1092 h 6554"/>
              <a:gd name="T14" fmla="*/ 6281 w 6554"/>
              <a:gd name="T15" fmla="*/ 819 h 6554"/>
              <a:gd name="T16" fmla="*/ 1289 w 6554"/>
              <a:gd name="T17" fmla="*/ 819 h 6554"/>
              <a:gd name="T18" fmla="*/ 1078 w 6554"/>
              <a:gd name="T19" fmla="*/ 187 h 6554"/>
              <a:gd name="T20" fmla="*/ 819 w 6554"/>
              <a:gd name="T21" fmla="*/ 0 h 6554"/>
              <a:gd name="T22" fmla="*/ 273 w 6554"/>
              <a:gd name="T23" fmla="*/ 0 h 6554"/>
              <a:gd name="T24" fmla="*/ 0 w 6554"/>
              <a:gd name="T25" fmla="*/ 273 h 6554"/>
              <a:gd name="T26" fmla="*/ 273 w 6554"/>
              <a:gd name="T27" fmla="*/ 546 h 6554"/>
              <a:gd name="T28" fmla="*/ 622 w 6554"/>
              <a:gd name="T29" fmla="*/ 546 h 6554"/>
              <a:gd name="T30" fmla="*/ 1379 w 6554"/>
              <a:gd name="T31" fmla="*/ 2817 h 6554"/>
              <a:gd name="T32" fmla="*/ 1380 w 6554"/>
              <a:gd name="T33" fmla="*/ 2818 h 6554"/>
              <a:gd name="T34" fmla="*/ 1806 w 6554"/>
              <a:gd name="T35" fmla="*/ 4096 h 6554"/>
              <a:gd name="T36" fmla="*/ 1092 w 6554"/>
              <a:gd name="T37" fmla="*/ 4096 h 6554"/>
              <a:gd name="T38" fmla="*/ 0 w 6554"/>
              <a:gd name="T39" fmla="*/ 5188 h 6554"/>
              <a:gd name="T40" fmla="*/ 1092 w 6554"/>
              <a:gd name="T41" fmla="*/ 6281 h 6554"/>
              <a:gd name="T42" fmla="*/ 2258 w 6554"/>
              <a:gd name="T43" fmla="*/ 6281 h 6554"/>
              <a:gd name="T44" fmla="*/ 2731 w 6554"/>
              <a:gd name="T45" fmla="*/ 6554 h 6554"/>
              <a:gd name="T46" fmla="*/ 3204 w 6554"/>
              <a:gd name="T47" fmla="*/ 6281 h 6554"/>
              <a:gd name="T48" fmla="*/ 5535 w 6554"/>
              <a:gd name="T49" fmla="*/ 6281 h 6554"/>
              <a:gd name="T50" fmla="*/ 6007 w 6554"/>
              <a:gd name="T51" fmla="*/ 6554 h 6554"/>
              <a:gd name="T52" fmla="*/ 6554 w 6554"/>
              <a:gd name="T53" fmla="*/ 6007 h 6554"/>
              <a:gd name="T54" fmla="*/ 6007 w 6554"/>
              <a:gd name="T55" fmla="*/ 5461 h 6554"/>
              <a:gd name="T56" fmla="*/ 5535 w 6554"/>
              <a:gd name="T57" fmla="*/ 5734 h 6554"/>
              <a:gd name="T58" fmla="*/ 3204 w 6554"/>
              <a:gd name="T59" fmla="*/ 5734 h 6554"/>
              <a:gd name="T60" fmla="*/ 2731 w 6554"/>
              <a:gd name="T61" fmla="*/ 5461 h 6554"/>
              <a:gd name="T62" fmla="*/ 2258 w 6554"/>
              <a:gd name="T63" fmla="*/ 5734 h 6554"/>
              <a:gd name="T64" fmla="*/ 1092 w 6554"/>
              <a:gd name="T65" fmla="*/ 5734 h 6554"/>
              <a:gd name="T66" fmla="*/ 546 w 6554"/>
              <a:gd name="T67" fmla="*/ 5188 h 6554"/>
              <a:gd name="T68" fmla="*/ 1092 w 6554"/>
              <a:gd name="T69" fmla="*/ 4642 h 6554"/>
              <a:gd name="T70" fmla="*/ 1894 w 6554"/>
              <a:gd name="T71" fmla="*/ 2635 h 6554"/>
              <a:gd name="T72" fmla="*/ 4434 w 6554"/>
              <a:gd name="T73" fmla="*/ 1365 h 6554"/>
              <a:gd name="T74" fmla="*/ 5670 w 6554"/>
              <a:gd name="T75" fmla="*/ 1365 h 6554"/>
              <a:gd name="T76" fmla="*/ 2071 w 6554"/>
              <a:gd name="T77" fmla="*/ 3165 h 6554"/>
              <a:gd name="T78" fmla="*/ 1894 w 6554"/>
              <a:gd name="T79" fmla="*/ 2635 h 6554"/>
              <a:gd name="T80" fmla="*/ 6007 w 6554"/>
              <a:gd name="T81" fmla="*/ 1807 h 6554"/>
              <a:gd name="T82" fmla="*/ 6007 w 6554"/>
              <a:gd name="T83" fmla="*/ 2556 h 6554"/>
              <a:gd name="T84" fmla="*/ 2671 w 6554"/>
              <a:gd name="T85" fmla="*/ 4096 h 6554"/>
              <a:gd name="T86" fmla="*/ 2381 w 6554"/>
              <a:gd name="T87" fmla="*/ 4096 h 6554"/>
              <a:gd name="T88" fmla="*/ 2245 w 6554"/>
              <a:gd name="T89" fmla="*/ 3688 h 6554"/>
              <a:gd name="T90" fmla="*/ 6007 w 6554"/>
              <a:gd name="T91" fmla="*/ 1807 h 6554"/>
              <a:gd name="T92" fmla="*/ 5389 w 6554"/>
              <a:gd name="T93" fmla="*/ 4096 h 6554"/>
              <a:gd name="T94" fmla="*/ 3974 w 6554"/>
              <a:gd name="T95" fmla="*/ 4096 h 6554"/>
              <a:gd name="T96" fmla="*/ 6007 w 6554"/>
              <a:gd name="T97" fmla="*/ 3157 h 6554"/>
              <a:gd name="T98" fmla="*/ 6007 w 6554"/>
              <a:gd name="T99" fmla="*/ 3477 h 6554"/>
              <a:gd name="T100" fmla="*/ 5389 w 6554"/>
              <a:gd name="T101" fmla="*/ 4096 h 6554"/>
              <a:gd name="T102" fmla="*/ 3212 w 6554"/>
              <a:gd name="T103" fmla="*/ 1365 h 6554"/>
              <a:gd name="T104" fmla="*/ 1720 w 6554"/>
              <a:gd name="T105" fmla="*/ 2112 h 6554"/>
              <a:gd name="T106" fmla="*/ 1471 w 6554"/>
              <a:gd name="T107" fmla="*/ 1365 h 6554"/>
              <a:gd name="T108" fmla="*/ 3212 w 6554"/>
              <a:gd name="T109" fmla="*/ 1365 h 6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554" h="6554">
                <a:moveTo>
                  <a:pt x="1092" y="4642"/>
                </a:moveTo>
                <a:lnTo>
                  <a:pt x="2185" y="4642"/>
                </a:lnTo>
                <a:lnTo>
                  <a:pt x="2185" y="4642"/>
                </a:lnTo>
                <a:lnTo>
                  <a:pt x="2185" y="4642"/>
                </a:lnTo>
                <a:lnTo>
                  <a:pt x="5389" y="4642"/>
                </a:lnTo>
                <a:cubicBezTo>
                  <a:pt x="6032" y="4642"/>
                  <a:pt x="6554" y="4121"/>
                  <a:pt x="6554" y="3477"/>
                </a:cubicBezTo>
                <a:lnTo>
                  <a:pt x="6554" y="1092"/>
                </a:lnTo>
                <a:cubicBezTo>
                  <a:pt x="6554" y="941"/>
                  <a:pt x="6431" y="819"/>
                  <a:pt x="6281" y="819"/>
                </a:cubicBezTo>
                <a:lnTo>
                  <a:pt x="1289" y="819"/>
                </a:lnTo>
                <a:lnTo>
                  <a:pt x="1078" y="187"/>
                </a:lnTo>
                <a:cubicBezTo>
                  <a:pt x="1041" y="75"/>
                  <a:pt x="937" y="0"/>
                  <a:pt x="819" y="0"/>
                </a:cubicBezTo>
                <a:lnTo>
                  <a:pt x="273" y="0"/>
                </a:lnTo>
                <a:cubicBezTo>
                  <a:pt x="122" y="0"/>
                  <a:pt x="0" y="122"/>
                  <a:pt x="0" y="273"/>
                </a:cubicBezTo>
                <a:cubicBezTo>
                  <a:pt x="0" y="424"/>
                  <a:pt x="122" y="546"/>
                  <a:pt x="273" y="546"/>
                </a:cubicBezTo>
                <a:lnTo>
                  <a:pt x="622" y="546"/>
                </a:lnTo>
                <a:lnTo>
                  <a:pt x="1379" y="2817"/>
                </a:lnTo>
                <a:cubicBezTo>
                  <a:pt x="1379" y="2817"/>
                  <a:pt x="1379" y="2817"/>
                  <a:pt x="1380" y="2818"/>
                </a:cubicBezTo>
                <a:lnTo>
                  <a:pt x="1806" y="4096"/>
                </a:lnTo>
                <a:lnTo>
                  <a:pt x="1092" y="4096"/>
                </a:lnTo>
                <a:cubicBezTo>
                  <a:pt x="491" y="4096"/>
                  <a:pt x="0" y="4587"/>
                  <a:pt x="0" y="5188"/>
                </a:cubicBezTo>
                <a:cubicBezTo>
                  <a:pt x="0" y="5790"/>
                  <a:pt x="491" y="6281"/>
                  <a:pt x="1092" y="6281"/>
                </a:cubicBezTo>
                <a:lnTo>
                  <a:pt x="2258" y="6281"/>
                </a:lnTo>
                <a:cubicBezTo>
                  <a:pt x="2352" y="6444"/>
                  <a:pt x="2528" y="6554"/>
                  <a:pt x="2731" y="6554"/>
                </a:cubicBezTo>
                <a:cubicBezTo>
                  <a:pt x="2933" y="6554"/>
                  <a:pt x="3109" y="6444"/>
                  <a:pt x="3204" y="6281"/>
                </a:cubicBezTo>
                <a:lnTo>
                  <a:pt x="5535" y="6281"/>
                </a:lnTo>
                <a:cubicBezTo>
                  <a:pt x="5629" y="6444"/>
                  <a:pt x="5805" y="6554"/>
                  <a:pt x="6007" y="6554"/>
                </a:cubicBezTo>
                <a:cubicBezTo>
                  <a:pt x="6309" y="6554"/>
                  <a:pt x="6554" y="6309"/>
                  <a:pt x="6554" y="6007"/>
                </a:cubicBezTo>
                <a:cubicBezTo>
                  <a:pt x="6554" y="5706"/>
                  <a:pt x="6309" y="5461"/>
                  <a:pt x="6007" y="5461"/>
                </a:cubicBezTo>
                <a:cubicBezTo>
                  <a:pt x="5805" y="5461"/>
                  <a:pt x="5629" y="5571"/>
                  <a:pt x="5535" y="5734"/>
                </a:cubicBezTo>
                <a:lnTo>
                  <a:pt x="3204" y="5734"/>
                </a:lnTo>
                <a:cubicBezTo>
                  <a:pt x="3109" y="5571"/>
                  <a:pt x="2933" y="5461"/>
                  <a:pt x="2731" y="5461"/>
                </a:cubicBezTo>
                <a:cubicBezTo>
                  <a:pt x="2528" y="5461"/>
                  <a:pt x="2352" y="5571"/>
                  <a:pt x="2258" y="5734"/>
                </a:cubicBezTo>
                <a:lnTo>
                  <a:pt x="1092" y="5734"/>
                </a:lnTo>
                <a:cubicBezTo>
                  <a:pt x="793" y="5734"/>
                  <a:pt x="546" y="5488"/>
                  <a:pt x="546" y="5188"/>
                </a:cubicBezTo>
                <a:cubicBezTo>
                  <a:pt x="546" y="4889"/>
                  <a:pt x="793" y="4642"/>
                  <a:pt x="1092" y="4642"/>
                </a:cubicBezTo>
                <a:close/>
                <a:moveTo>
                  <a:pt x="1894" y="2635"/>
                </a:moveTo>
                <a:lnTo>
                  <a:pt x="4434" y="1365"/>
                </a:lnTo>
                <a:lnTo>
                  <a:pt x="5670" y="1365"/>
                </a:lnTo>
                <a:lnTo>
                  <a:pt x="2071" y="3165"/>
                </a:lnTo>
                <a:lnTo>
                  <a:pt x="1894" y="2635"/>
                </a:lnTo>
                <a:close/>
                <a:moveTo>
                  <a:pt x="6007" y="1807"/>
                </a:moveTo>
                <a:lnTo>
                  <a:pt x="6007" y="2556"/>
                </a:lnTo>
                <a:lnTo>
                  <a:pt x="2671" y="4096"/>
                </a:lnTo>
                <a:lnTo>
                  <a:pt x="2381" y="4096"/>
                </a:lnTo>
                <a:lnTo>
                  <a:pt x="2245" y="3688"/>
                </a:lnTo>
                <a:lnTo>
                  <a:pt x="6007" y="1807"/>
                </a:lnTo>
                <a:close/>
                <a:moveTo>
                  <a:pt x="5389" y="4096"/>
                </a:moveTo>
                <a:lnTo>
                  <a:pt x="3974" y="4096"/>
                </a:lnTo>
                <a:lnTo>
                  <a:pt x="6007" y="3157"/>
                </a:lnTo>
                <a:lnTo>
                  <a:pt x="6007" y="3477"/>
                </a:lnTo>
                <a:cubicBezTo>
                  <a:pt x="6007" y="3819"/>
                  <a:pt x="5731" y="4096"/>
                  <a:pt x="5389" y="4096"/>
                </a:cubicBezTo>
                <a:close/>
                <a:moveTo>
                  <a:pt x="3212" y="1365"/>
                </a:moveTo>
                <a:lnTo>
                  <a:pt x="1720" y="2112"/>
                </a:lnTo>
                <a:lnTo>
                  <a:pt x="1471" y="1365"/>
                </a:lnTo>
                <a:lnTo>
                  <a:pt x="3212" y="13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a:solidFill>
                <a:schemeClr val="bg1"/>
              </a:solidFill>
            </a:endParaRPr>
          </a:p>
        </p:txBody>
      </p:sp>
      <p:pic>
        <p:nvPicPr>
          <p:cNvPr id="226" name="图片 225"/>
          <p:cNvPicPr>
            <a:picLocks noChangeAspect="1"/>
          </p:cNvPicPr>
          <p:nvPr/>
        </p:nvPicPr>
        <p:blipFill>
          <a:blip r:embed="rId24"/>
          <a:stretch>
            <a:fillRect/>
          </a:stretch>
        </p:blipFill>
        <p:spPr>
          <a:xfrm>
            <a:off x="5821989" y="6462677"/>
            <a:ext cx="1052450" cy="10442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14DD3"/>
        </a:solidFill>
        <a:effectLst/>
      </p:bgPr>
    </p:bg>
    <p:spTree>
      <p:nvGrpSpPr>
        <p:cNvPr id="1" name=""/>
        <p:cNvGrpSpPr/>
        <p:nvPr/>
      </p:nvGrpSpPr>
      <p:grpSpPr>
        <a:xfrm>
          <a:off x="0" y="0"/>
          <a:ext cx="0" cy="0"/>
          <a:chOff x="0" y="0"/>
          <a:chExt cx="0" cy="0"/>
        </a:xfrm>
      </p:grpSpPr>
      <p:sp>
        <p:nvSpPr>
          <p:cNvPr id="9" name="标题 9"/>
          <p:cNvSpPr>
            <a:spLocks noGrp="1"/>
          </p:cNvSpPr>
          <p:nvPr>
            <p:ph type="title"/>
          </p:nvPr>
        </p:nvSpPr>
        <p:spPr>
          <a:xfrm>
            <a:off x="3891571" y="1189126"/>
            <a:ext cx="22606567" cy="1532193"/>
          </a:xfrm>
        </p:spPr>
        <p:txBody>
          <a:bodyPr>
            <a:normAutofit/>
          </a:bodyPr>
          <a:lstStyle/>
          <a:p>
            <a:pPr defTabSz="1083945" eaLnBrk="0" fontAlgn="base" hangingPunct="0">
              <a:spcAft>
                <a:spcPct val="0"/>
              </a:spcAft>
            </a:pPr>
            <a:r>
              <a:rPr kumimoji="1" lang="zh-CN" altLang="en-US" sz="5690" b="1" dirty="0">
                <a:solidFill>
                  <a:schemeClr val="bg1"/>
                </a:solidFill>
                <a:latin typeface="微软雅黑" panose="020B0503020204020204" pitchFamily="34" charset="-122"/>
                <a:ea typeface="微软雅黑" panose="020B0503020204020204" pitchFamily="34" charset="-122"/>
              </a:rPr>
              <a:t>案例：数智品牌、品牌全球化、新型跨国公司的思考</a:t>
            </a:r>
          </a:p>
        </p:txBody>
      </p:sp>
      <p:grpSp>
        <p:nvGrpSpPr>
          <p:cNvPr id="23" name="组合 22"/>
          <p:cNvGrpSpPr/>
          <p:nvPr/>
        </p:nvGrpSpPr>
        <p:grpSpPr>
          <a:xfrm>
            <a:off x="2576657" y="932928"/>
            <a:ext cx="1051369" cy="1192306"/>
            <a:chOff x="296" y="268"/>
            <a:chExt cx="627" cy="711"/>
          </a:xfrm>
        </p:grpSpPr>
        <p:sp>
          <p:nvSpPr>
            <p:cNvPr id="24" name="Freeform 5"/>
            <p:cNvSpPr/>
            <p:nvPr userDrawn="1"/>
          </p:nvSpPr>
          <p:spPr bwMode="auto">
            <a:xfrm>
              <a:off x="296" y="268"/>
              <a:ext cx="627" cy="711"/>
            </a:xfrm>
            <a:custGeom>
              <a:avLst/>
              <a:gdLst>
                <a:gd name="T0" fmla="*/ 53 w 435"/>
                <a:gd name="T1" fmla="*/ 486 h 492"/>
                <a:gd name="T2" fmla="*/ 18 w 435"/>
                <a:gd name="T3" fmla="*/ 486 h 492"/>
                <a:gd name="T4" fmla="*/ 0 w 435"/>
                <a:gd name="T5" fmla="*/ 456 h 492"/>
                <a:gd name="T6" fmla="*/ 0 w 435"/>
                <a:gd name="T7" fmla="*/ 36 h 492"/>
                <a:gd name="T8" fmla="*/ 18 w 435"/>
                <a:gd name="T9" fmla="*/ 6 h 492"/>
                <a:gd name="T10" fmla="*/ 53 w 435"/>
                <a:gd name="T11" fmla="*/ 6 h 492"/>
                <a:gd name="T12" fmla="*/ 418 w 435"/>
                <a:gd name="T13" fmla="*/ 216 h 492"/>
                <a:gd name="T14" fmla="*/ 435 w 435"/>
                <a:gd name="T15" fmla="*/ 246 h 492"/>
                <a:gd name="T16" fmla="*/ 418 w 435"/>
                <a:gd name="T17" fmla="*/ 276 h 492"/>
                <a:gd name="T18" fmla="*/ 53 w 435"/>
                <a:gd name="T19" fmla="*/ 48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92">
                  <a:moveTo>
                    <a:pt x="53" y="486"/>
                  </a:moveTo>
                  <a:cubicBezTo>
                    <a:pt x="42" y="492"/>
                    <a:pt x="29" y="492"/>
                    <a:pt x="18" y="486"/>
                  </a:cubicBezTo>
                  <a:cubicBezTo>
                    <a:pt x="7" y="480"/>
                    <a:pt x="0" y="468"/>
                    <a:pt x="0" y="456"/>
                  </a:cubicBezTo>
                  <a:cubicBezTo>
                    <a:pt x="0" y="36"/>
                    <a:pt x="0" y="36"/>
                    <a:pt x="0" y="36"/>
                  </a:cubicBezTo>
                  <a:cubicBezTo>
                    <a:pt x="0" y="24"/>
                    <a:pt x="7" y="12"/>
                    <a:pt x="18" y="6"/>
                  </a:cubicBezTo>
                  <a:cubicBezTo>
                    <a:pt x="29" y="0"/>
                    <a:pt x="42" y="0"/>
                    <a:pt x="53" y="6"/>
                  </a:cubicBezTo>
                  <a:cubicBezTo>
                    <a:pt x="418" y="216"/>
                    <a:pt x="418" y="216"/>
                    <a:pt x="418" y="216"/>
                  </a:cubicBezTo>
                  <a:cubicBezTo>
                    <a:pt x="429" y="222"/>
                    <a:pt x="435" y="233"/>
                    <a:pt x="435" y="246"/>
                  </a:cubicBezTo>
                  <a:cubicBezTo>
                    <a:pt x="435" y="258"/>
                    <a:pt x="429" y="270"/>
                    <a:pt x="418" y="276"/>
                  </a:cubicBezTo>
                  <a:cubicBezTo>
                    <a:pt x="53" y="486"/>
                    <a:pt x="53" y="486"/>
                    <a:pt x="53" y="486"/>
                  </a:cubicBezTo>
                </a:path>
              </a:pathLst>
            </a:custGeom>
            <a:solidFill>
              <a:srgbClr val="4472C5"/>
            </a:solidFill>
            <a:ln>
              <a:noFill/>
            </a:ln>
            <a:extLst>
              <a:ext uri="{91240B29-F687-4F45-9708-019B960494DF}">
                <a14:hiddenLine xmlns:a14="http://schemas.microsoft.com/office/drawing/2010/main" w="9525">
                  <a:solidFill>
                    <a:srgbClr val="000000"/>
                  </a:solidFill>
                  <a:round/>
                </a14:hiddenLine>
              </a:ext>
            </a:extLst>
          </p:spPr>
          <p:txBody>
            <a:bodyPr vert="horz" wrap="square" lIns="216768" tIns="108384" rIns="216768" bIns="108384" numCol="1" anchor="t" anchorCtr="0" compatLnSpc="1"/>
            <a:lstStyle/>
            <a:p>
              <a:endParaRPr lang="zh-CN" altLang="en-US" sz="4265">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5" name="Freeform 5"/>
            <p:cNvSpPr/>
            <p:nvPr userDrawn="1"/>
          </p:nvSpPr>
          <p:spPr bwMode="auto">
            <a:xfrm>
              <a:off x="534" y="537"/>
              <a:ext cx="389" cy="442"/>
            </a:xfrm>
            <a:custGeom>
              <a:avLst/>
              <a:gdLst>
                <a:gd name="T0" fmla="*/ 53 w 435"/>
                <a:gd name="T1" fmla="*/ 486 h 492"/>
                <a:gd name="T2" fmla="*/ 18 w 435"/>
                <a:gd name="T3" fmla="*/ 486 h 492"/>
                <a:gd name="T4" fmla="*/ 0 w 435"/>
                <a:gd name="T5" fmla="*/ 456 h 492"/>
                <a:gd name="T6" fmla="*/ 0 w 435"/>
                <a:gd name="T7" fmla="*/ 36 h 492"/>
                <a:gd name="T8" fmla="*/ 18 w 435"/>
                <a:gd name="T9" fmla="*/ 6 h 492"/>
                <a:gd name="T10" fmla="*/ 53 w 435"/>
                <a:gd name="T11" fmla="*/ 6 h 492"/>
                <a:gd name="T12" fmla="*/ 418 w 435"/>
                <a:gd name="T13" fmla="*/ 216 h 492"/>
                <a:gd name="T14" fmla="*/ 435 w 435"/>
                <a:gd name="T15" fmla="*/ 246 h 492"/>
                <a:gd name="T16" fmla="*/ 418 w 435"/>
                <a:gd name="T17" fmla="*/ 276 h 492"/>
                <a:gd name="T18" fmla="*/ 53 w 435"/>
                <a:gd name="T19" fmla="*/ 48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92">
                  <a:moveTo>
                    <a:pt x="53" y="486"/>
                  </a:moveTo>
                  <a:cubicBezTo>
                    <a:pt x="42" y="492"/>
                    <a:pt x="29" y="492"/>
                    <a:pt x="18" y="486"/>
                  </a:cubicBezTo>
                  <a:cubicBezTo>
                    <a:pt x="7" y="480"/>
                    <a:pt x="0" y="468"/>
                    <a:pt x="0" y="456"/>
                  </a:cubicBezTo>
                  <a:cubicBezTo>
                    <a:pt x="0" y="36"/>
                    <a:pt x="0" y="36"/>
                    <a:pt x="0" y="36"/>
                  </a:cubicBezTo>
                  <a:cubicBezTo>
                    <a:pt x="0" y="24"/>
                    <a:pt x="7" y="12"/>
                    <a:pt x="18" y="6"/>
                  </a:cubicBezTo>
                  <a:cubicBezTo>
                    <a:pt x="29" y="0"/>
                    <a:pt x="42" y="0"/>
                    <a:pt x="53" y="6"/>
                  </a:cubicBezTo>
                  <a:cubicBezTo>
                    <a:pt x="418" y="216"/>
                    <a:pt x="418" y="216"/>
                    <a:pt x="418" y="216"/>
                  </a:cubicBezTo>
                  <a:cubicBezTo>
                    <a:pt x="429" y="222"/>
                    <a:pt x="435" y="233"/>
                    <a:pt x="435" y="246"/>
                  </a:cubicBezTo>
                  <a:cubicBezTo>
                    <a:pt x="435" y="258"/>
                    <a:pt x="429" y="270"/>
                    <a:pt x="418" y="276"/>
                  </a:cubicBezTo>
                  <a:cubicBezTo>
                    <a:pt x="53" y="486"/>
                    <a:pt x="53" y="486"/>
                    <a:pt x="53" y="48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216768" tIns="108384" rIns="216768" bIns="108384" numCol="1" anchor="t" anchorCtr="0" compatLnSpc="1"/>
            <a:lstStyle/>
            <a:p>
              <a:endParaRPr lang="zh-CN" altLang="en-US" sz="4265">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3" name="五边形 2"/>
          <p:cNvSpPr/>
          <p:nvPr/>
        </p:nvSpPr>
        <p:spPr>
          <a:xfrm rot="10800000">
            <a:off x="30051327" y="2"/>
            <a:ext cx="655863" cy="1133861"/>
          </a:xfrm>
          <a:prstGeom prst="homePlate">
            <a:avLst/>
          </a:prstGeom>
          <a:solidFill>
            <a:srgbClr val="DE7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4265">
              <a:solidFill>
                <a:schemeClr val="bg1"/>
              </a:solidFill>
            </a:endParaRPr>
          </a:p>
        </p:txBody>
      </p:sp>
      <p:pic>
        <p:nvPicPr>
          <p:cNvPr id="2" name="图片 1"/>
          <p:cNvPicPr>
            <a:picLocks noChangeAspect="1"/>
          </p:cNvPicPr>
          <p:nvPr/>
        </p:nvPicPr>
        <p:blipFill rotWithShape="1">
          <a:blip r:embed="rId2"/>
          <a:srcRect l="26375" t="32674" r="32281" b="38450"/>
          <a:stretch>
            <a:fillRect/>
          </a:stretch>
        </p:blipFill>
        <p:spPr>
          <a:xfrm>
            <a:off x="3891571" y="5105635"/>
            <a:ext cx="26010592" cy="10219025"/>
          </a:xfrm>
          <a:prstGeom prst="rect">
            <a:avLst/>
          </a:prstGeom>
        </p:spPr>
      </p:pic>
      <p:sp>
        <p:nvSpPr>
          <p:cNvPr id="6" name="文本框 5"/>
          <p:cNvSpPr txBox="1"/>
          <p:nvPr/>
        </p:nvSpPr>
        <p:spPr>
          <a:xfrm>
            <a:off x="3891571" y="2495619"/>
            <a:ext cx="25508506" cy="2300566"/>
          </a:xfrm>
          <a:prstGeom prst="rect">
            <a:avLst/>
          </a:prstGeom>
          <a:noFill/>
        </p:spPr>
        <p:txBody>
          <a:bodyPr wrap="square">
            <a:spAutoFit/>
          </a:bodyPr>
          <a:lstStyle/>
          <a:p>
            <a:pPr marL="29845" indent="770890" algn="just">
              <a:lnSpc>
                <a:spcPct val="150000"/>
              </a:lnSpc>
              <a:spcBef>
                <a:spcPts val="235"/>
              </a:spcBef>
            </a:pPr>
            <a:r>
              <a:rPr lang="zh-CN" altLang="en-US" sz="3320" dirty="0">
                <a:solidFill>
                  <a:schemeClr val="bg1"/>
                </a:solidFill>
                <a:latin typeface="微软雅黑" panose="020B0503020204020204" pitchFamily="34" charset="-122"/>
                <a:ea typeface="微软雅黑" panose="020B0503020204020204" pitchFamily="34" charset="-122"/>
              </a:rPr>
              <a:t>安克创新拥有分布在世界多个国家和地区的</a:t>
            </a:r>
            <a:r>
              <a:rPr lang="en-US" altLang="zh-CN" sz="3320" dirty="0">
                <a:solidFill>
                  <a:schemeClr val="bg1"/>
                </a:solidFill>
                <a:latin typeface="微软雅黑" panose="020B0503020204020204" pitchFamily="34" charset="-122"/>
                <a:ea typeface="微软雅黑" panose="020B0503020204020204" pitchFamily="34" charset="-122"/>
              </a:rPr>
              <a:t>50</a:t>
            </a:r>
            <a:r>
              <a:rPr lang="zh-CN" altLang="en-US" sz="3320" dirty="0">
                <a:solidFill>
                  <a:schemeClr val="bg1"/>
                </a:solidFill>
                <a:latin typeface="微软雅黑" panose="020B0503020204020204" pitchFamily="34" charset="-122"/>
                <a:ea typeface="微软雅黑" panose="020B0503020204020204" pitchFamily="34" charset="-122"/>
              </a:rPr>
              <a:t>多家子公司，中国大陆之外的销售公司共有</a:t>
            </a:r>
            <a:r>
              <a:rPr lang="en-US" altLang="zh-CN" sz="3320" dirty="0">
                <a:solidFill>
                  <a:schemeClr val="bg1"/>
                </a:solidFill>
                <a:latin typeface="微软雅黑" panose="020B0503020204020204" pitchFamily="34" charset="-122"/>
                <a:ea typeface="微软雅黑" panose="020B0503020204020204" pitchFamily="34" charset="-122"/>
              </a:rPr>
              <a:t>22</a:t>
            </a:r>
            <a:r>
              <a:rPr lang="zh-CN" altLang="en-US" sz="3320" dirty="0">
                <a:solidFill>
                  <a:schemeClr val="bg1"/>
                </a:solidFill>
                <a:latin typeface="微软雅黑" panose="020B0503020204020204" pitchFamily="34" charset="-122"/>
                <a:ea typeface="微软雅黑" panose="020B0503020204020204" pitchFamily="34" charset="-122"/>
              </a:rPr>
              <a:t>家。 其中位于美国、日本的分别</a:t>
            </a:r>
            <a:r>
              <a:rPr lang="en-US" altLang="zh-CN" sz="3320" dirty="0">
                <a:solidFill>
                  <a:schemeClr val="bg1"/>
                </a:solidFill>
                <a:latin typeface="微软雅黑" panose="020B0503020204020204" pitchFamily="34" charset="-122"/>
                <a:ea typeface="微软雅黑" panose="020B0503020204020204" pitchFamily="34" charset="-122"/>
              </a:rPr>
              <a:t>4</a:t>
            </a:r>
            <a:r>
              <a:rPr lang="zh-CN" altLang="en-US" sz="3320" dirty="0">
                <a:solidFill>
                  <a:schemeClr val="bg1"/>
                </a:solidFill>
                <a:latin typeface="微软雅黑" panose="020B0503020204020204" pitchFamily="34" charset="-122"/>
                <a:ea typeface="微软雅黑" panose="020B0503020204020204" pitchFamily="34" charset="-122"/>
              </a:rPr>
              <a:t>家；英国、阿拉伯联合酋长国、马耳他、中国香港分别</a:t>
            </a:r>
            <a:r>
              <a:rPr lang="en-US" altLang="zh-CN" sz="3320" dirty="0">
                <a:solidFill>
                  <a:schemeClr val="bg1"/>
                </a:solidFill>
                <a:latin typeface="微软雅黑" panose="020B0503020204020204" pitchFamily="34" charset="-122"/>
                <a:ea typeface="微软雅黑" panose="020B0503020204020204" pitchFamily="34" charset="-122"/>
              </a:rPr>
              <a:t>2</a:t>
            </a:r>
            <a:r>
              <a:rPr lang="zh-CN" altLang="en-US" sz="3320" dirty="0">
                <a:solidFill>
                  <a:schemeClr val="bg1"/>
                </a:solidFill>
                <a:latin typeface="微软雅黑" panose="020B0503020204020204" pitchFamily="34" charset="-122"/>
                <a:ea typeface="微软雅黑" panose="020B0503020204020204" pitchFamily="34" charset="-122"/>
              </a:rPr>
              <a:t>家；澳大利亚、加拿大、德国、新加坡、韩国、越南、开曼群岛各</a:t>
            </a:r>
            <a:r>
              <a:rPr lang="en-US" altLang="zh-CN" sz="3320" dirty="0">
                <a:solidFill>
                  <a:schemeClr val="bg1"/>
                </a:solidFill>
                <a:latin typeface="微软雅黑" panose="020B0503020204020204" pitchFamily="34" charset="-122"/>
                <a:ea typeface="微软雅黑" panose="020B0503020204020204" pitchFamily="34" charset="-122"/>
              </a:rPr>
              <a:t>1</a:t>
            </a:r>
            <a:r>
              <a:rPr lang="zh-CN" altLang="en-US" sz="3320" dirty="0">
                <a:solidFill>
                  <a:schemeClr val="bg1"/>
                </a:solidFill>
                <a:latin typeface="微软雅黑" panose="020B0503020204020204" pitchFamily="34" charset="-122"/>
                <a:ea typeface="微软雅黑" panose="020B0503020204020204" pitchFamily="34" charset="-122"/>
              </a:rPr>
              <a:t>家。其中美国分部收入</a:t>
            </a:r>
            <a:r>
              <a:rPr lang="en-US" altLang="zh-CN" sz="3320" dirty="0">
                <a:solidFill>
                  <a:schemeClr val="bg1"/>
                </a:solidFill>
                <a:latin typeface="微软雅黑" panose="020B0503020204020204" pitchFamily="34" charset="-122"/>
                <a:ea typeface="微软雅黑" panose="020B0503020204020204" pitchFamily="34" charset="-122"/>
              </a:rPr>
              <a:t>70.3</a:t>
            </a:r>
            <a:r>
              <a:rPr lang="zh-CN" altLang="en-US" sz="3320" dirty="0">
                <a:solidFill>
                  <a:schemeClr val="bg1"/>
                </a:solidFill>
                <a:latin typeface="微软雅黑" panose="020B0503020204020204" pitchFamily="34" charset="-122"/>
                <a:ea typeface="微软雅黑" panose="020B0503020204020204" pitchFamily="34" charset="-122"/>
              </a:rPr>
              <a:t>亿元，欧洲分部收入</a:t>
            </a:r>
            <a:r>
              <a:rPr lang="en-US" altLang="zh-CN" sz="3320" dirty="0">
                <a:solidFill>
                  <a:schemeClr val="bg1"/>
                </a:solidFill>
                <a:latin typeface="微软雅黑" panose="020B0503020204020204" pitchFamily="34" charset="-122"/>
                <a:ea typeface="微软雅黑" panose="020B0503020204020204" pitchFamily="34" charset="-122"/>
              </a:rPr>
              <a:t>40.3</a:t>
            </a:r>
            <a:r>
              <a:rPr lang="zh-CN" altLang="en-US" sz="3320" dirty="0">
                <a:solidFill>
                  <a:schemeClr val="bg1"/>
                </a:solidFill>
                <a:latin typeface="微软雅黑" panose="020B0503020204020204" pitchFamily="34" charset="-122"/>
                <a:ea typeface="微软雅黑" panose="020B0503020204020204" pitchFamily="34" charset="-122"/>
              </a:rPr>
              <a:t>亿元，日本分部收入</a:t>
            </a:r>
            <a:r>
              <a:rPr lang="en-US" altLang="zh-CN" sz="3320" dirty="0">
                <a:solidFill>
                  <a:schemeClr val="bg1"/>
                </a:solidFill>
                <a:latin typeface="微软雅黑" panose="020B0503020204020204" pitchFamily="34" charset="-122"/>
                <a:ea typeface="微软雅黑" panose="020B0503020204020204" pitchFamily="34" charset="-122"/>
              </a:rPr>
              <a:t>18</a:t>
            </a:r>
            <a:r>
              <a:rPr lang="zh-CN" altLang="en-US" sz="3320" dirty="0">
                <a:solidFill>
                  <a:schemeClr val="bg1"/>
                </a:solidFill>
                <a:latin typeface="微软雅黑" panose="020B0503020204020204" pitchFamily="34" charset="-122"/>
                <a:ea typeface="微软雅黑" panose="020B0503020204020204" pitchFamily="34" charset="-122"/>
              </a:rPr>
              <a:t>亿元。</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25729677" y="14444779"/>
            <a:ext cx="4230154" cy="679864"/>
            <a:chOff x="3382179" y="2924930"/>
            <a:chExt cx="5065992" cy="814202"/>
          </a:xfrm>
        </p:grpSpPr>
        <p:grpSp>
          <p:nvGrpSpPr>
            <p:cNvPr id="32" name="组 1"/>
            <p:cNvGrpSpPr/>
            <p:nvPr/>
          </p:nvGrpSpPr>
          <p:grpSpPr>
            <a:xfrm>
              <a:off x="3382179" y="2924930"/>
              <a:ext cx="2265363" cy="695325"/>
              <a:chOff x="3186113" y="1204913"/>
              <a:chExt cx="2265363" cy="695325"/>
            </a:xfrm>
            <a:solidFill>
              <a:srgbClr val="FFFFFF"/>
            </a:solidFill>
          </p:grpSpPr>
          <p:sp>
            <p:nvSpPr>
              <p:cNvPr id="34" name="Freeform 5"/>
              <p:cNvSpPr>
                <a:spLocks noEditPoints="1"/>
              </p:cNvSpPr>
              <p:nvPr/>
            </p:nvSpPr>
            <p:spPr bwMode="auto">
              <a:xfrm>
                <a:off x="3186113" y="1362075"/>
                <a:ext cx="508000" cy="538162"/>
              </a:xfrm>
              <a:custGeom>
                <a:avLst/>
                <a:gdLst>
                  <a:gd name="T0" fmla="*/ 585 w 819"/>
                  <a:gd name="T1" fmla="*/ 354 h 864"/>
                  <a:gd name="T2" fmla="*/ 540 w 819"/>
                  <a:gd name="T3" fmla="*/ 225 h 864"/>
                  <a:gd name="T4" fmla="*/ 435 w 819"/>
                  <a:gd name="T5" fmla="*/ 174 h 864"/>
                  <a:gd name="T6" fmla="*/ 323 w 819"/>
                  <a:gd name="T7" fmla="*/ 219 h 864"/>
                  <a:gd name="T8" fmla="*/ 251 w 819"/>
                  <a:gd name="T9" fmla="*/ 354 h 864"/>
                  <a:gd name="T10" fmla="*/ 585 w 819"/>
                  <a:gd name="T11" fmla="*/ 354 h 864"/>
                  <a:gd name="T12" fmla="*/ 791 w 819"/>
                  <a:gd name="T13" fmla="*/ 488 h 864"/>
                  <a:gd name="T14" fmla="*/ 234 w 819"/>
                  <a:gd name="T15" fmla="*/ 488 h 864"/>
                  <a:gd name="T16" fmla="*/ 284 w 819"/>
                  <a:gd name="T17" fmla="*/ 646 h 864"/>
                  <a:gd name="T18" fmla="*/ 396 w 819"/>
                  <a:gd name="T19" fmla="*/ 696 h 864"/>
                  <a:gd name="T20" fmla="*/ 490 w 819"/>
                  <a:gd name="T21" fmla="*/ 668 h 864"/>
                  <a:gd name="T22" fmla="*/ 552 w 819"/>
                  <a:gd name="T23" fmla="*/ 601 h 864"/>
                  <a:gd name="T24" fmla="*/ 769 w 819"/>
                  <a:gd name="T25" fmla="*/ 601 h 864"/>
                  <a:gd name="T26" fmla="*/ 624 w 819"/>
                  <a:gd name="T27" fmla="*/ 797 h 864"/>
                  <a:gd name="T28" fmla="*/ 396 w 819"/>
                  <a:gd name="T29" fmla="*/ 864 h 864"/>
                  <a:gd name="T30" fmla="*/ 22 w 819"/>
                  <a:gd name="T31" fmla="*/ 416 h 864"/>
                  <a:gd name="T32" fmla="*/ 156 w 819"/>
                  <a:gd name="T33" fmla="*/ 118 h 864"/>
                  <a:gd name="T34" fmla="*/ 451 w 819"/>
                  <a:gd name="T35" fmla="*/ 0 h 864"/>
                  <a:gd name="T36" fmla="*/ 791 w 819"/>
                  <a:gd name="T37" fmla="*/ 48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9" h="864">
                    <a:moveTo>
                      <a:pt x="585" y="354"/>
                    </a:moveTo>
                    <a:cubicBezTo>
                      <a:pt x="585" y="298"/>
                      <a:pt x="568" y="258"/>
                      <a:pt x="540" y="225"/>
                    </a:cubicBezTo>
                    <a:cubicBezTo>
                      <a:pt x="513" y="191"/>
                      <a:pt x="474" y="174"/>
                      <a:pt x="435" y="174"/>
                    </a:cubicBezTo>
                    <a:cubicBezTo>
                      <a:pt x="390" y="174"/>
                      <a:pt x="357" y="191"/>
                      <a:pt x="323" y="219"/>
                    </a:cubicBezTo>
                    <a:cubicBezTo>
                      <a:pt x="290" y="253"/>
                      <a:pt x="262" y="298"/>
                      <a:pt x="251" y="354"/>
                    </a:cubicBezTo>
                    <a:cubicBezTo>
                      <a:pt x="585" y="354"/>
                      <a:pt x="585" y="354"/>
                      <a:pt x="585" y="354"/>
                    </a:cubicBezTo>
                    <a:close/>
                    <a:moveTo>
                      <a:pt x="791" y="488"/>
                    </a:moveTo>
                    <a:cubicBezTo>
                      <a:pt x="234" y="488"/>
                      <a:pt x="234" y="488"/>
                      <a:pt x="234" y="488"/>
                    </a:cubicBezTo>
                    <a:cubicBezTo>
                      <a:pt x="228" y="556"/>
                      <a:pt x="245" y="612"/>
                      <a:pt x="284" y="646"/>
                    </a:cubicBezTo>
                    <a:cubicBezTo>
                      <a:pt x="312" y="679"/>
                      <a:pt x="351" y="696"/>
                      <a:pt x="396" y="696"/>
                    </a:cubicBezTo>
                    <a:cubicBezTo>
                      <a:pt x="429" y="696"/>
                      <a:pt x="462" y="685"/>
                      <a:pt x="490" y="668"/>
                    </a:cubicBezTo>
                    <a:cubicBezTo>
                      <a:pt x="518" y="651"/>
                      <a:pt x="540" y="629"/>
                      <a:pt x="552" y="601"/>
                    </a:cubicBezTo>
                    <a:cubicBezTo>
                      <a:pt x="769" y="601"/>
                      <a:pt x="769" y="601"/>
                      <a:pt x="769" y="601"/>
                    </a:cubicBezTo>
                    <a:cubicBezTo>
                      <a:pt x="741" y="685"/>
                      <a:pt x="691" y="752"/>
                      <a:pt x="624" y="797"/>
                    </a:cubicBezTo>
                    <a:cubicBezTo>
                      <a:pt x="557" y="842"/>
                      <a:pt x="479" y="864"/>
                      <a:pt x="396" y="864"/>
                    </a:cubicBezTo>
                    <a:cubicBezTo>
                      <a:pt x="123" y="864"/>
                      <a:pt x="0" y="713"/>
                      <a:pt x="22" y="416"/>
                    </a:cubicBezTo>
                    <a:cubicBezTo>
                      <a:pt x="33" y="292"/>
                      <a:pt x="78" y="191"/>
                      <a:pt x="156" y="118"/>
                    </a:cubicBezTo>
                    <a:cubicBezTo>
                      <a:pt x="228" y="40"/>
                      <a:pt x="329" y="0"/>
                      <a:pt x="451" y="0"/>
                    </a:cubicBezTo>
                    <a:cubicBezTo>
                      <a:pt x="708" y="0"/>
                      <a:pt x="819" y="163"/>
                      <a:pt x="791" y="4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5470" tIns="82736" rIns="165470" bIns="82736" numCol="1" anchor="t" anchorCtr="0" compatLnSpc="1"/>
              <a:lstStyle/>
              <a:p>
                <a:pPr algn="ctr"/>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35" name="Freeform 6"/>
              <p:cNvSpPr>
                <a:spLocks noEditPoints="1"/>
              </p:cNvSpPr>
              <p:nvPr/>
            </p:nvSpPr>
            <p:spPr bwMode="auto">
              <a:xfrm>
                <a:off x="3694113" y="1204913"/>
                <a:ext cx="509588" cy="695325"/>
              </a:xfrm>
              <a:custGeom>
                <a:avLst/>
                <a:gdLst>
                  <a:gd name="T0" fmla="*/ 594 w 819"/>
                  <a:gd name="T1" fmla="*/ 695 h 1117"/>
                  <a:gd name="T2" fmla="*/ 434 w 819"/>
                  <a:gd name="T3" fmla="*/ 450 h 1117"/>
                  <a:gd name="T4" fmla="*/ 231 w 819"/>
                  <a:gd name="T5" fmla="*/ 712 h 1117"/>
                  <a:gd name="T6" fmla="*/ 275 w 819"/>
                  <a:gd name="T7" fmla="*/ 884 h 1117"/>
                  <a:gd name="T8" fmla="*/ 390 w 819"/>
                  <a:gd name="T9" fmla="*/ 945 h 1117"/>
                  <a:gd name="T10" fmla="*/ 522 w 819"/>
                  <a:gd name="T11" fmla="*/ 884 h 1117"/>
                  <a:gd name="T12" fmla="*/ 594 w 819"/>
                  <a:gd name="T13" fmla="*/ 695 h 1117"/>
                  <a:gd name="T14" fmla="*/ 808 w 819"/>
                  <a:gd name="T15" fmla="*/ 684 h 1117"/>
                  <a:gd name="T16" fmla="*/ 748 w 819"/>
                  <a:gd name="T17" fmla="*/ 923 h 1117"/>
                  <a:gd name="T18" fmla="*/ 605 w 819"/>
                  <a:gd name="T19" fmla="*/ 1067 h 1117"/>
                  <a:gd name="T20" fmla="*/ 423 w 819"/>
                  <a:gd name="T21" fmla="*/ 1117 h 1117"/>
                  <a:gd name="T22" fmla="*/ 215 w 819"/>
                  <a:gd name="T23" fmla="*/ 995 h 1117"/>
                  <a:gd name="T24" fmla="*/ 209 w 819"/>
                  <a:gd name="T25" fmla="*/ 995 h 1117"/>
                  <a:gd name="T26" fmla="*/ 198 w 819"/>
                  <a:gd name="T27" fmla="*/ 1095 h 1117"/>
                  <a:gd name="T28" fmla="*/ 0 w 819"/>
                  <a:gd name="T29" fmla="*/ 1095 h 1117"/>
                  <a:gd name="T30" fmla="*/ 94 w 819"/>
                  <a:gd name="T31" fmla="*/ 0 h 1117"/>
                  <a:gd name="T32" fmla="*/ 302 w 819"/>
                  <a:gd name="T33" fmla="*/ 0 h 1117"/>
                  <a:gd name="T34" fmla="*/ 270 w 819"/>
                  <a:gd name="T35" fmla="*/ 389 h 1117"/>
                  <a:gd name="T36" fmla="*/ 270 w 819"/>
                  <a:gd name="T37" fmla="*/ 389 h 1117"/>
                  <a:gd name="T38" fmla="*/ 517 w 819"/>
                  <a:gd name="T39" fmla="*/ 261 h 1117"/>
                  <a:gd name="T40" fmla="*/ 517 w 819"/>
                  <a:gd name="T41" fmla="*/ 261 h 1117"/>
                  <a:gd name="T42" fmla="*/ 517 w 819"/>
                  <a:gd name="T43" fmla="*/ 261 h 1117"/>
                  <a:gd name="T44" fmla="*/ 759 w 819"/>
                  <a:gd name="T45" fmla="*/ 395 h 1117"/>
                  <a:gd name="T46" fmla="*/ 808 w 819"/>
                  <a:gd name="T47" fmla="*/ 684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9" h="1117">
                    <a:moveTo>
                      <a:pt x="594" y="695"/>
                    </a:moveTo>
                    <a:cubicBezTo>
                      <a:pt x="605" y="534"/>
                      <a:pt x="555" y="450"/>
                      <a:pt x="434" y="450"/>
                    </a:cubicBezTo>
                    <a:cubicBezTo>
                      <a:pt x="314" y="450"/>
                      <a:pt x="248" y="534"/>
                      <a:pt x="231" y="712"/>
                    </a:cubicBezTo>
                    <a:cubicBezTo>
                      <a:pt x="226" y="784"/>
                      <a:pt x="242" y="839"/>
                      <a:pt x="275" y="884"/>
                    </a:cubicBezTo>
                    <a:cubicBezTo>
                      <a:pt x="302" y="923"/>
                      <a:pt x="341" y="945"/>
                      <a:pt x="390" y="945"/>
                    </a:cubicBezTo>
                    <a:cubicBezTo>
                      <a:pt x="440" y="945"/>
                      <a:pt x="484" y="923"/>
                      <a:pt x="522" y="884"/>
                    </a:cubicBezTo>
                    <a:cubicBezTo>
                      <a:pt x="561" y="839"/>
                      <a:pt x="588" y="773"/>
                      <a:pt x="594" y="695"/>
                    </a:cubicBezTo>
                    <a:close/>
                    <a:moveTo>
                      <a:pt x="808" y="684"/>
                    </a:moveTo>
                    <a:cubicBezTo>
                      <a:pt x="803" y="778"/>
                      <a:pt x="781" y="856"/>
                      <a:pt x="748" y="923"/>
                    </a:cubicBezTo>
                    <a:cubicBezTo>
                      <a:pt x="715" y="984"/>
                      <a:pt x="665" y="1028"/>
                      <a:pt x="605" y="1067"/>
                    </a:cubicBezTo>
                    <a:cubicBezTo>
                      <a:pt x="544" y="1101"/>
                      <a:pt x="489" y="1117"/>
                      <a:pt x="423" y="1117"/>
                    </a:cubicBezTo>
                    <a:cubicBezTo>
                      <a:pt x="330" y="1117"/>
                      <a:pt x="258" y="1078"/>
                      <a:pt x="215" y="995"/>
                    </a:cubicBezTo>
                    <a:cubicBezTo>
                      <a:pt x="209" y="995"/>
                      <a:pt x="209" y="995"/>
                      <a:pt x="209" y="995"/>
                    </a:cubicBezTo>
                    <a:cubicBezTo>
                      <a:pt x="198" y="1095"/>
                      <a:pt x="198" y="1095"/>
                      <a:pt x="198" y="1095"/>
                    </a:cubicBezTo>
                    <a:cubicBezTo>
                      <a:pt x="0" y="1095"/>
                      <a:pt x="0" y="1095"/>
                      <a:pt x="0" y="1095"/>
                    </a:cubicBezTo>
                    <a:cubicBezTo>
                      <a:pt x="94" y="0"/>
                      <a:pt x="94" y="0"/>
                      <a:pt x="94" y="0"/>
                    </a:cubicBezTo>
                    <a:cubicBezTo>
                      <a:pt x="302" y="0"/>
                      <a:pt x="302" y="0"/>
                      <a:pt x="302" y="0"/>
                    </a:cubicBezTo>
                    <a:cubicBezTo>
                      <a:pt x="270" y="389"/>
                      <a:pt x="270" y="389"/>
                      <a:pt x="270" y="389"/>
                    </a:cubicBezTo>
                    <a:cubicBezTo>
                      <a:pt x="270" y="389"/>
                      <a:pt x="270" y="389"/>
                      <a:pt x="270" y="389"/>
                    </a:cubicBezTo>
                    <a:cubicBezTo>
                      <a:pt x="335" y="306"/>
                      <a:pt x="418" y="261"/>
                      <a:pt x="517" y="261"/>
                    </a:cubicBezTo>
                    <a:cubicBezTo>
                      <a:pt x="517" y="261"/>
                      <a:pt x="517" y="261"/>
                      <a:pt x="517" y="261"/>
                    </a:cubicBezTo>
                    <a:cubicBezTo>
                      <a:pt x="517" y="261"/>
                      <a:pt x="517" y="261"/>
                      <a:pt x="517" y="261"/>
                    </a:cubicBezTo>
                    <a:cubicBezTo>
                      <a:pt x="627" y="267"/>
                      <a:pt x="704" y="311"/>
                      <a:pt x="759" y="395"/>
                    </a:cubicBezTo>
                    <a:cubicBezTo>
                      <a:pt x="803" y="473"/>
                      <a:pt x="819" y="567"/>
                      <a:pt x="808" y="6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5470" tIns="82736" rIns="165470" bIns="82736" numCol="1" anchor="t" anchorCtr="0" compatLnSpc="1"/>
              <a:lstStyle/>
              <a:p>
                <a:pPr algn="ctr"/>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36" name="Freeform 7"/>
              <p:cNvSpPr/>
              <p:nvPr/>
            </p:nvSpPr>
            <p:spPr bwMode="auto">
              <a:xfrm>
                <a:off x="4203701" y="1306513"/>
                <a:ext cx="582613" cy="584200"/>
              </a:xfrm>
              <a:custGeom>
                <a:avLst/>
                <a:gdLst>
                  <a:gd name="T0" fmla="*/ 216 w 939"/>
                  <a:gd name="T1" fmla="*/ 938 h 938"/>
                  <a:gd name="T2" fmla="*/ 0 w 939"/>
                  <a:gd name="T3" fmla="*/ 938 h 938"/>
                  <a:gd name="T4" fmla="*/ 72 w 939"/>
                  <a:gd name="T5" fmla="*/ 113 h 938"/>
                  <a:gd name="T6" fmla="*/ 276 w 939"/>
                  <a:gd name="T7" fmla="*/ 113 h 938"/>
                  <a:gd name="T8" fmla="*/ 271 w 939"/>
                  <a:gd name="T9" fmla="*/ 170 h 938"/>
                  <a:gd name="T10" fmla="*/ 757 w 939"/>
                  <a:gd name="T11" fmla="*/ 57 h 938"/>
                  <a:gd name="T12" fmla="*/ 762 w 939"/>
                  <a:gd name="T13" fmla="*/ 0 h 938"/>
                  <a:gd name="T14" fmla="*/ 850 w 939"/>
                  <a:gd name="T15" fmla="*/ 68 h 938"/>
                  <a:gd name="T16" fmla="*/ 939 w 939"/>
                  <a:gd name="T17" fmla="*/ 130 h 938"/>
                  <a:gd name="T18" fmla="*/ 845 w 939"/>
                  <a:gd name="T19" fmla="*/ 175 h 938"/>
                  <a:gd name="T20" fmla="*/ 745 w 939"/>
                  <a:gd name="T21" fmla="*/ 221 h 938"/>
                  <a:gd name="T22" fmla="*/ 745 w 939"/>
                  <a:gd name="T23" fmla="*/ 192 h 938"/>
                  <a:gd name="T24" fmla="*/ 216 w 939"/>
                  <a:gd name="T25" fmla="*/ 938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9" h="938">
                    <a:moveTo>
                      <a:pt x="216" y="938"/>
                    </a:moveTo>
                    <a:cubicBezTo>
                      <a:pt x="0" y="938"/>
                      <a:pt x="0" y="938"/>
                      <a:pt x="0" y="938"/>
                    </a:cubicBezTo>
                    <a:cubicBezTo>
                      <a:pt x="72" y="113"/>
                      <a:pt x="72" y="113"/>
                      <a:pt x="72" y="113"/>
                    </a:cubicBezTo>
                    <a:cubicBezTo>
                      <a:pt x="276" y="113"/>
                      <a:pt x="276" y="113"/>
                      <a:pt x="276" y="113"/>
                    </a:cubicBezTo>
                    <a:cubicBezTo>
                      <a:pt x="271" y="170"/>
                      <a:pt x="271" y="170"/>
                      <a:pt x="271" y="170"/>
                    </a:cubicBezTo>
                    <a:cubicBezTo>
                      <a:pt x="265" y="226"/>
                      <a:pt x="354" y="124"/>
                      <a:pt x="757" y="57"/>
                    </a:cubicBezTo>
                    <a:cubicBezTo>
                      <a:pt x="762" y="0"/>
                      <a:pt x="762" y="0"/>
                      <a:pt x="762" y="0"/>
                    </a:cubicBezTo>
                    <a:cubicBezTo>
                      <a:pt x="850" y="68"/>
                      <a:pt x="850" y="68"/>
                      <a:pt x="850" y="68"/>
                    </a:cubicBezTo>
                    <a:cubicBezTo>
                      <a:pt x="939" y="130"/>
                      <a:pt x="939" y="130"/>
                      <a:pt x="939" y="130"/>
                    </a:cubicBezTo>
                    <a:cubicBezTo>
                      <a:pt x="845" y="175"/>
                      <a:pt x="845" y="175"/>
                      <a:pt x="845" y="175"/>
                    </a:cubicBezTo>
                    <a:cubicBezTo>
                      <a:pt x="745" y="221"/>
                      <a:pt x="745" y="221"/>
                      <a:pt x="745" y="221"/>
                    </a:cubicBezTo>
                    <a:cubicBezTo>
                      <a:pt x="745" y="192"/>
                      <a:pt x="745" y="192"/>
                      <a:pt x="745" y="192"/>
                    </a:cubicBezTo>
                    <a:cubicBezTo>
                      <a:pt x="177" y="271"/>
                      <a:pt x="254" y="599"/>
                      <a:pt x="216" y="938"/>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165470" tIns="82736" rIns="165470" bIns="82736" numCol="1" anchor="t" anchorCtr="0" compatLnSpc="1"/>
              <a:lstStyle/>
              <a:p>
                <a:pPr algn="ctr"/>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37" name="Freeform 8"/>
              <p:cNvSpPr/>
              <p:nvPr/>
            </p:nvSpPr>
            <p:spPr bwMode="auto">
              <a:xfrm>
                <a:off x="4471988" y="1381125"/>
                <a:ext cx="481013" cy="519112"/>
              </a:xfrm>
              <a:custGeom>
                <a:avLst/>
                <a:gdLst>
                  <a:gd name="T0" fmla="*/ 703 w 775"/>
                  <a:gd name="T1" fmla="*/ 812 h 834"/>
                  <a:gd name="T2" fmla="*/ 506 w 775"/>
                  <a:gd name="T3" fmla="*/ 812 h 834"/>
                  <a:gd name="T4" fmla="*/ 511 w 775"/>
                  <a:gd name="T5" fmla="*/ 740 h 834"/>
                  <a:gd name="T6" fmla="*/ 511 w 775"/>
                  <a:gd name="T7" fmla="*/ 701 h 834"/>
                  <a:gd name="T8" fmla="*/ 511 w 775"/>
                  <a:gd name="T9" fmla="*/ 701 h 834"/>
                  <a:gd name="T10" fmla="*/ 253 w 775"/>
                  <a:gd name="T11" fmla="*/ 834 h 834"/>
                  <a:gd name="T12" fmla="*/ 72 w 775"/>
                  <a:gd name="T13" fmla="*/ 762 h 834"/>
                  <a:gd name="T14" fmla="*/ 6 w 775"/>
                  <a:gd name="T15" fmla="*/ 534 h 834"/>
                  <a:gd name="T16" fmla="*/ 33 w 775"/>
                  <a:gd name="T17" fmla="*/ 245 h 834"/>
                  <a:gd name="T18" fmla="*/ 253 w 775"/>
                  <a:gd name="T19" fmla="*/ 173 h 834"/>
                  <a:gd name="T20" fmla="*/ 220 w 775"/>
                  <a:gd name="T21" fmla="*/ 506 h 834"/>
                  <a:gd name="T22" fmla="*/ 346 w 775"/>
                  <a:gd name="T23" fmla="*/ 656 h 834"/>
                  <a:gd name="T24" fmla="*/ 473 w 775"/>
                  <a:gd name="T25" fmla="*/ 601 h 834"/>
                  <a:gd name="T26" fmla="*/ 522 w 775"/>
                  <a:gd name="T27" fmla="*/ 473 h 834"/>
                  <a:gd name="T28" fmla="*/ 566 w 775"/>
                  <a:gd name="T29" fmla="*/ 0 h 834"/>
                  <a:gd name="T30" fmla="*/ 775 w 775"/>
                  <a:gd name="T31" fmla="*/ 0 h 834"/>
                  <a:gd name="T32" fmla="*/ 703 w 775"/>
                  <a:gd name="T33" fmla="*/ 812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5" h="834">
                    <a:moveTo>
                      <a:pt x="703" y="812"/>
                    </a:moveTo>
                    <a:cubicBezTo>
                      <a:pt x="506" y="812"/>
                      <a:pt x="506" y="812"/>
                      <a:pt x="506" y="812"/>
                    </a:cubicBezTo>
                    <a:cubicBezTo>
                      <a:pt x="511" y="740"/>
                      <a:pt x="511" y="740"/>
                      <a:pt x="511" y="740"/>
                    </a:cubicBezTo>
                    <a:cubicBezTo>
                      <a:pt x="511" y="712"/>
                      <a:pt x="511" y="701"/>
                      <a:pt x="511" y="701"/>
                    </a:cubicBezTo>
                    <a:cubicBezTo>
                      <a:pt x="511" y="701"/>
                      <a:pt x="511" y="701"/>
                      <a:pt x="511" y="701"/>
                    </a:cubicBezTo>
                    <a:cubicBezTo>
                      <a:pt x="451" y="790"/>
                      <a:pt x="363" y="834"/>
                      <a:pt x="253" y="834"/>
                    </a:cubicBezTo>
                    <a:cubicBezTo>
                      <a:pt x="181" y="834"/>
                      <a:pt x="121" y="812"/>
                      <a:pt x="72" y="762"/>
                    </a:cubicBezTo>
                    <a:cubicBezTo>
                      <a:pt x="22" y="706"/>
                      <a:pt x="0" y="634"/>
                      <a:pt x="6" y="534"/>
                    </a:cubicBezTo>
                    <a:cubicBezTo>
                      <a:pt x="33" y="245"/>
                      <a:pt x="33" y="245"/>
                      <a:pt x="33" y="245"/>
                    </a:cubicBezTo>
                    <a:cubicBezTo>
                      <a:pt x="105" y="178"/>
                      <a:pt x="176" y="178"/>
                      <a:pt x="253" y="173"/>
                    </a:cubicBezTo>
                    <a:cubicBezTo>
                      <a:pt x="220" y="506"/>
                      <a:pt x="220" y="506"/>
                      <a:pt x="220" y="506"/>
                    </a:cubicBezTo>
                    <a:cubicBezTo>
                      <a:pt x="214" y="606"/>
                      <a:pt x="253" y="656"/>
                      <a:pt x="346" y="656"/>
                    </a:cubicBezTo>
                    <a:cubicBezTo>
                      <a:pt x="396" y="656"/>
                      <a:pt x="440" y="640"/>
                      <a:pt x="473" y="601"/>
                    </a:cubicBezTo>
                    <a:cubicBezTo>
                      <a:pt x="500" y="567"/>
                      <a:pt x="517" y="523"/>
                      <a:pt x="522" y="473"/>
                    </a:cubicBezTo>
                    <a:cubicBezTo>
                      <a:pt x="566" y="0"/>
                      <a:pt x="566" y="0"/>
                      <a:pt x="566" y="0"/>
                    </a:cubicBezTo>
                    <a:cubicBezTo>
                      <a:pt x="775" y="0"/>
                      <a:pt x="775" y="0"/>
                      <a:pt x="775" y="0"/>
                    </a:cubicBezTo>
                    <a:cubicBezTo>
                      <a:pt x="703" y="812"/>
                      <a:pt x="703" y="812"/>
                      <a:pt x="703" y="8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5470" tIns="82736" rIns="165470" bIns="82736" numCol="1" anchor="t" anchorCtr="0" compatLnSpc="1"/>
              <a:lstStyle/>
              <a:p>
                <a:pPr algn="ctr"/>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38" name="Freeform 9"/>
              <p:cNvSpPr/>
              <p:nvPr/>
            </p:nvSpPr>
            <p:spPr bwMode="auto">
              <a:xfrm>
                <a:off x="4972051" y="1362075"/>
                <a:ext cx="479425" cy="528637"/>
              </a:xfrm>
              <a:custGeom>
                <a:avLst/>
                <a:gdLst>
                  <a:gd name="T0" fmla="*/ 719 w 774"/>
                  <a:gd name="T1" fmla="*/ 849 h 849"/>
                  <a:gd name="T2" fmla="*/ 507 w 774"/>
                  <a:gd name="T3" fmla="*/ 849 h 849"/>
                  <a:gd name="T4" fmla="*/ 550 w 774"/>
                  <a:gd name="T5" fmla="*/ 351 h 849"/>
                  <a:gd name="T6" fmla="*/ 534 w 774"/>
                  <a:gd name="T7" fmla="*/ 227 h 849"/>
                  <a:gd name="T8" fmla="*/ 430 w 774"/>
                  <a:gd name="T9" fmla="*/ 187 h 849"/>
                  <a:gd name="T10" fmla="*/ 250 w 774"/>
                  <a:gd name="T11" fmla="*/ 380 h 849"/>
                  <a:gd name="T12" fmla="*/ 212 w 774"/>
                  <a:gd name="T13" fmla="*/ 849 h 849"/>
                  <a:gd name="T14" fmla="*/ 0 w 774"/>
                  <a:gd name="T15" fmla="*/ 849 h 849"/>
                  <a:gd name="T16" fmla="*/ 70 w 774"/>
                  <a:gd name="T17" fmla="*/ 23 h 849"/>
                  <a:gd name="T18" fmla="*/ 272 w 774"/>
                  <a:gd name="T19" fmla="*/ 23 h 849"/>
                  <a:gd name="T20" fmla="*/ 261 w 774"/>
                  <a:gd name="T21" fmla="*/ 102 h 849"/>
                  <a:gd name="T22" fmla="*/ 261 w 774"/>
                  <a:gd name="T23" fmla="*/ 148 h 849"/>
                  <a:gd name="T24" fmla="*/ 261 w 774"/>
                  <a:gd name="T25" fmla="*/ 148 h 849"/>
                  <a:gd name="T26" fmla="*/ 381 w 774"/>
                  <a:gd name="T27" fmla="*/ 40 h 849"/>
                  <a:gd name="T28" fmla="*/ 529 w 774"/>
                  <a:gd name="T29" fmla="*/ 0 h 849"/>
                  <a:gd name="T30" fmla="*/ 747 w 774"/>
                  <a:gd name="T31" fmla="*/ 131 h 849"/>
                  <a:gd name="T32" fmla="*/ 769 w 774"/>
                  <a:gd name="T33" fmla="*/ 278 h 849"/>
                  <a:gd name="T34" fmla="*/ 719 w 774"/>
                  <a:gd name="T35" fmla="*/ 849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4" h="849">
                    <a:moveTo>
                      <a:pt x="719" y="849"/>
                    </a:moveTo>
                    <a:cubicBezTo>
                      <a:pt x="507" y="849"/>
                      <a:pt x="507" y="849"/>
                      <a:pt x="507" y="849"/>
                    </a:cubicBezTo>
                    <a:cubicBezTo>
                      <a:pt x="550" y="351"/>
                      <a:pt x="550" y="351"/>
                      <a:pt x="550" y="351"/>
                    </a:cubicBezTo>
                    <a:cubicBezTo>
                      <a:pt x="556" y="295"/>
                      <a:pt x="550" y="255"/>
                      <a:pt x="534" y="227"/>
                    </a:cubicBezTo>
                    <a:cubicBezTo>
                      <a:pt x="518" y="199"/>
                      <a:pt x="480" y="187"/>
                      <a:pt x="430" y="187"/>
                    </a:cubicBezTo>
                    <a:cubicBezTo>
                      <a:pt x="321" y="187"/>
                      <a:pt x="261" y="249"/>
                      <a:pt x="250" y="380"/>
                    </a:cubicBezTo>
                    <a:cubicBezTo>
                      <a:pt x="212" y="849"/>
                      <a:pt x="212" y="849"/>
                      <a:pt x="212" y="849"/>
                    </a:cubicBezTo>
                    <a:cubicBezTo>
                      <a:pt x="0" y="849"/>
                      <a:pt x="0" y="849"/>
                      <a:pt x="0" y="849"/>
                    </a:cubicBezTo>
                    <a:cubicBezTo>
                      <a:pt x="70" y="23"/>
                      <a:pt x="70" y="23"/>
                      <a:pt x="70" y="23"/>
                    </a:cubicBezTo>
                    <a:cubicBezTo>
                      <a:pt x="272" y="23"/>
                      <a:pt x="272" y="23"/>
                      <a:pt x="272" y="23"/>
                    </a:cubicBezTo>
                    <a:cubicBezTo>
                      <a:pt x="261" y="102"/>
                      <a:pt x="261" y="102"/>
                      <a:pt x="261" y="102"/>
                    </a:cubicBezTo>
                    <a:cubicBezTo>
                      <a:pt x="261" y="131"/>
                      <a:pt x="261" y="148"/>
                      <a:pt x="261" y="148"/>
                    </a:cubicBezTo>
                    <a:cubicBezTo>
                      <a:pt x="261" y="148"/>
                      <a:pt x="261" y="148"/>
                      <a:pt x="261" y="148"/>
                    </a:cubicBezTo>
                    <a:cubicBezTo>
                      <a:pt x="294" y="102"/>
                      <a:pt x="332" y="63"/>
                      <a:pt x="381" y="40"/>
                    </a:cubicBezTo>
                    <a:cubicBezTo>
                      <a:pt x="425" y="12"/>
                      <a:pt x="480" y="0"/>
                      <a:pt x="529" y="0"/>
                    </a:cubicBezTo>
                    <a:cubicBezTo>
                      <a:pt x="632" y="0"/>
                      <a:pt x="709" y="46"/>
                      <a:pt x="747" y="131"/>
                    </a:cubicBezTo>
                    <a:cubicBezTo>
                      <a:pt x="769" y="170"/>
                      <a:pt x="774" y="221"/>
                      <a:pt x="769" y="278"/>
                    </a:cubicBezTo>
                    <a:cubicBezTo>
                      <a:pt x="719" y="849"/>
                      <a:pt x="719" y="849"/>
                      <a:pt x="719" y="8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5470" tIns="82736" rIns="165470" bIns="82736" numCol="1" anchor="t" anchorCtr="0" compatLnSpc="1"/>
              <a:lstStyle/>
              <a:p>
                <a:pPr algn="ctr"/>
                <a:endParaRPr lang="zh-CN" altLang="en-US" sz="1800">
                  <a:solidFill>
                    <a:schemeClr val="bg1"/>
                  </a:solidFill>
                  <a:latin typeface="微软雅黑" panose="020B0503020204020204" pitchFamily="34" charset="-122"/>
                  <a:ea typeface="微软雅黑" panose="020B0503020204020204" pitchFamily="34" charset="-122"/>
                </a:endParaRPr>
              </a:p>
            </p:txBody>
          </p:sp>
        </p:grpSp>
        <p:sp>
          <p:nvSpPr>
            <p:cNvPr id="33" name="文本框 32"/>
            <p:cNvSpPr txBox="1"/>
            <p:nvPr/>
          </p:nvSpPr>
          <p:spPr>
            <a:xfrm>
              <a:off x="5645654" y="2964551"/>
              <a:ext cx="2802517" cy="774581"/>
            </a:xfrm>
            <a:prstGeom prst="rect">
              <a:avLst/>
            </a:prstGeom>
            <a:noFill/>
          </p:spPr>
          <p:txBody>
            <a:bodyPr wrap="square" rtlCol="0">
              <a:spAutoFit/>
            </a:bodyPr>
            <a:lstStyle/>
            <a:p>
              <a:r>
                <a:rPr kumimoji="1" lang="zh-CN" altLang="en-US" sz="3605" b="1" dirty="0">
                  <a:solidFill>
                    <a:schemeClr val="bg1"/>
                  </a:solidFill>
                  <a:latin typeface="微软雅黑" panose="020B0503020204020204" pitchFamily="34" charset="-122"/>
                  <a:ea typeface="微软雅黑" panose="020B0503020204020204" pitchFamily="34" charset="-122"/>
                </a:rPr>
                <a:t>亿邦智库</a:t>
              </a:r>
            </a:p>
          </p:txBody>
        </p:sp>
      </p:grpSp>
      <p:pic>
        <p:nvPicPr>
          <p:cNvPr id="4" name="图片 3"/>
          <p:cNvPicPr>
            <a:picLocks noChangeAspect="1"/>
          </p:cNvPicPr>
          <p:nvPr/>
        </p:nvPicPr>
        <p:blipFill>
          <a:blip r:embed="rId3"/>
          <a:stretch>
            <a:fillRect/>
          </a:stretch>
        </p:blipFill>
        <p:spPr>
          <a:xfrm>
            <a:off x="2237902" y="0"/>
            <a:ext cx="28902378" cy="162575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p:cNvPicPr>
            <a:picLocks noChangeAspect="1"/>
          </p:cNvPicPr>
          <p:nvPr/>
        </p:nvPicPr>
        <p:blipFill>
          <a:blip r:embed="rId2"/>
          <a:stretch>
            <a:fillRect/>
          </a:stretch>
        </p:blipFill>
        <p:spPr>
          <a:xfrm>
            <a:off x="3628024" y="2694382"/>
            <a:ext cx="22934985" cy="14018746"/>
          </a:xfrm>
          <a:prstGeom prst="rect">
            <a:avLst/>
          </a:prstGeom>
        </p:spPr>
      </p:pic>
      <p:sp>
        <p:nvSpPr>
          <p:cNvPr id="9" name="标题 9"/>
          <p:cNvSpPr>
            <a:spLocks noGrp="1"/>
          </p:cNvSpPr>
          <p:nvPr>
            <p:ph type="title"/>
          </p:nvPr>
        </p:nvSpPr>
        <p:spPr>
          <a:xfrm>
            <a:off x="3891571" y="1189126"/>
            <a:ext cx="21233263" cy="1532193"/>
          </a:xfrm>
        </p:spPr>
        <p:txBody>
          <a:bodyPr/>
          <a:lstStyle/>
          <a:p>
            <a:r>
              <a:rPr lang="zh-CN" altLang="en-US" sz="5690" b="1" dirty="0">
                <a:solidFill>
                  <a:srgbClr val="4472C5"/>
                </a:solidFill>
                <a:latin typeface="微软雅黑" panose="020B0503020204020204" pitchFamily="34" charset="-122"/>
                <a:ea typeface="微软雅黑" panose="020B0503020204020204" pitchFamily="34" charset="-122"/>
              </a:rPr>
              <a:t>我国</a:t>
            </a:r>
            <a:r>
              <a:rPr lang="en-US" altLang="zh-CN" sz="5690" b="1" dirty="0">
                <a:solidFill>
                  <a:srgbClr val="4472C5"/>
                </a:solidFill>
                <a:latin typeface="微软雅黑" panose="020B0503020204020204" pitchFamily="34" charset="-122"/>
                <a:ea typeface="微软雅黑" panose="020B0503020204020204" pitchFamily="34" charset="-122"/>
              </a:rPr>
              <a:t>DTC</a:t>
            </a:r>
            <a:r>
              <a:rPr lang="zh-CN" altLang="en-US" sz="5690" b="1" dirty="0">
                <a:solidFill>
                  <a:srgbClr val="4472C5"/>
                </a:solidFill>
                <a:latin typeface="微软雅黑" panose="020B0503020204020204" pitchFamily="34" charset="-122"/>
                <a:ea typeface="微软雅黑" panose="020B0503020204020204" pitchFamily="34" charset="-122"/>
              </a:rPr>
              <a:t>品牌已覆盖全球市场</a:t>
            </a:r>
          </a:p>
        </p:txBody>
      </p:sp>
      <p:grpSp>
        <p:nvGrpSpPr>
          <p:cNvPr id="13" name="组合 12"/>
          <p:cNvGrpSpPr/>
          <p:nvPr/>
        </p:nvGrpSpPr>
        <p:grpSpPr>
          <a:xfrm>
            <a:off x="2576657" y="932928"/>
            <a:ext cx="1051369" cy="1192306"/>
            <a:chOff x="296" y="268"/>
            <a:chExt cx="627" cy="711"/>
          </a:xfrm>
        </p:grpSpPr>
        <p:sp>
          <p:nvSpPr>
            <p:cNvPr id="14" name="Freeform 5"/>
            <p:cNvSpPr/>
            <p:nvPr userDrawn="1"/>
          </p:nvSpPr>
          <p:spPr bwMode="auto">
            <a:xfrm>
              <a:off x="296" y="268"/>
              <a:ext cx="627" cy="711"/>
            </a:xfrm>
            <a:custGeom>
              <a:avLst/>
              <a:gdLst>
                <a:gd name="T0" fmla="*/ 53 w 435"/>
                <a:gd name="T1" fmla="*/ 486 h 492"/>
                <a:gd name="T2" fmla="*/ 18 w 435"/>
                <a:gd name="T3" fmla="*/ 486 h 492"/>
                <a:gd name="T4" fmla="*/ 0 w 435"/>
                <a:gd name="T5" fmla="*/ 456 h 492"/>
                <a:gd name="T6" fmla="*/ 0 w 435"/>
                <a:gd name="T7" fmla="*/ 36 h 492"/>
                <a:gd name="T8" fmla="*/ 18 w 435"/>
                <a:gd name="T9" fmla="*/ 6 h 492"/>
                <a:gd name="T10" fmla="*/ 53 w 435"/>
                <a:gd name="T11" fmla="*/ 6 h 492"/>
                <a:gd name="T12" fmla="*/ 418 w 435"/>
                <a:gd name="T13" fmla="*/ 216 h 492"/>
                <a:gd name="T14" fmla="*/ 435 w 435"/>
                <a:gd name="T15" fmla="*/ 246 h 492"/>
                <a:gd name="T16" fmla="*/ 418 w 435"/>
                <a:gd name="T17" fmla="*/ 276 h 492"/>
                <a:gd name="T18" fmla="*/ 53 w 435"/>
                <a:gd name="T19" fmla="*/ 48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92">
                  <a:moveTo>
                    <a:pt x="53" y="486"/>
                  </a:moveTo>
                  <a:cubicBezTo>
                    <a:pt x="42" y="492"/>
                    <a:pt x="29" y="492"/>
                    <a:pt x="18" y="486"/>
                  </a:cubicBezTo>
                  <a:cubicBezTo>
                    <a:pt x="7" y="480"/>
                    <a:pt x="0" y="468"/>
                    <a:pt x="0" y="456"/>
                  </a:cubicBezTo>
                  <a:cubicBezTo>
                    <a:pt x="0" y="36"/>
                    <a:pt x="0" y="36"/>
                    <a:pt x="0" y="36"/>
                  </a:cubicBezTo>
                  <a:cubicBezTo>
                    <a:pt x="0" y="24"/>
                    <a:pt x="7" y="12"/>
                    <a:pt x="18" y="6"/>
                  </a:cubicBezTo>
                  <a:cubicBezTo>
                    <a:pt x="29" y="0"/>
                    <a:pt x="42" y="0"/>
                    <a:pt x="53" y="6"/>
                  </a:cubicBezTo>
                  <a:cubicBezTo>
                    <a:pt x="418" y="216"/>
                    <a:pt x="418" y="216"/>
                    <a:pt x="418" y="216"/>
                  </a:cubicBezTo>
                  <a:cubicBezTo>
                    <a:pt x="429" y="222"/>
                    <a:pt x="435" y="233"/>
                    <a:pt x="435" y="246"/>
                  </a:cubicBezTo>
                  <a:cubicBezTo>
                    <a:pt x="435" y="258"/>
                    <a:pt x="429" y="270"/>
                    <a:pt x="418" y="276"/>
                  </a:cubicBezTo>
                  <a:cubicBezTo>
                    <a:pt x="53" y="486"/>
                    <a:pt x="53" y="486"/>
                    <a:pt x="53" y="486"/>
                  </a:cubicBezTo>
                </a:path>
              </a:pathLst>
            </a:custGeom>
            <a:solidFill>
              <a:srgbClr val="4472C5"/>
            </a:solidFill>
            <a:ln>
              <a:noFill/>
            </a:ln>
            <a:extLst>
              <a:ext uri="{91240B29-F687-4F45-9708-019B960494DF}">
                <a14:hiddenLine xmlns:a14="http://schemas.microsoft.com/office/drawing/2010/main" w="9525">
                  <a:solidFill>
                    <a:srgbClr val="000000"/>
                  </a:solidFill>
                  <a:round/>
                </a14:hiddenLine>
              </a:ext>
            </a:extLst>
          </p:spPr>
          <p:txBody>
            <a:bodyPr vert="horz" wrap="square" lIns="216768" tIns="108384" rIns="216768" bIns="108384" numCol="1" anchor="t" anchorCtr="0" compatLnSpc="1"/>
            <a:lstStyle/>
            <a:p>
              <a:endParaRPr lang="zh-CN" altLang="en-US" sz="4265">
                <a:latin typeface="inpin heiti" panose="00000500000000000000" pitchFamily="2" charset="-122"/>
                <a:ea typeface="inpin heiti" panose="00000500000000000000" pitchFamily="2" charset="-122"/>
                <a:sym typeface="inpin heiti" panose="00000500000000000000" pitchFamily="2" charset="-122"/>
              </a:endParaRPr>
            </a:p>
          </p:txBody>
        </p:sp>
        <p:sp>
          <p:nvSpPr>
            <p:cNvPr id="15" name="Freeform 5"/>
            <p:cNvSpPr/>
            <p:nvPr userDrawn="1"/>
          </p:nvSpPr>
          <p:spPr bwMode="auto">
            <a:xfrm>
              <a:off x="534" y="537"/>
              <a:ext cx="389" cy="442"/>
            </a:xfrm>
            <a:custGeom>
              <a:avLst/>
              <a:gdLst>
                <a:gd name="T0" fmla="*/ 53 w 435"/>
                <a:gd name="T1" fmla="*/ 486 h 492"/>
                <a:gd name="T2" fmla="*/ 18 w 435"/>
                <a:gd name="T3" fmla="*/ 486 h 492"/>
                <a:gd name="T4" fmla="*/ 0 w 435"/>
                <a:gd name="T5" fmla="*/ 456 h 492"/>
                <a:gd name="T6" fmla="*/ 0 w 435"/>
                <a:gd name="T7" fmla="*/ 36 h 492"/>
                <a:gd name="T8" fmla="*/ 18 w 435"/>
                <a:gd name="T9" fmla="*/ 6 h 492"/>
                <a:gd name="T10" fmla="*/ 53 w 435"/>
                <a:gd name="T11" fmla="*/ 6 h 492"/>
                <a:gd name="T12" fmla="*/ 418 w 435"/>
                <a:gd name="T13" fmla="*/ 216 h 492"/>
                <a:gd name="T14" fmla="*/ 435 w 435"/>
                <a:gd name="T15" fmla="*/ 246 h 492"/>
                <a:gd name="T16" fmla="*/ 418 w 435"/>
                <a:gd name="T17" fmla="*/ 276 h 492"/>
                <a:gd name="T18" fmla="*/ 53 w 435"/>
                <a:gd name="T19" fmla="*/ 48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92">
                  <a:moveTo>
                    <a:pt x="53" y="486"/>
                  </a:moveTo>
                  <a:cubicBezTo>
                    <a:pt x="42" y="492"/>
                    <a:pt x="29" y="492"/>
                    <a:pt x="18" y="486"/>
                  </a:cubicBezTo>
                  <a:cubicBezTo>
                    <a:pt x="7" y="480"/>
                    <a:pt x="0" y="468"/>
                    <a:pt x="0" y="456"/>
                  </a:cubicBezTo>
                  <a:cubicBezTo>
                    <a:pt x="0" y="36"/>
                    <a:pt x="0" y="36"/>
                    <a:pt x="0" y="36"/>
                  </a:cubicBezTo>
                  <a:cubicBezTo>
                    <a:pt x="0" y="24"/>
                    <a:pt x="7" y="12"/>
                    <a:pt x="18" y="6"/>
                  </a:cubicBezTo>
                  <a:cubicBezTo>
                    <a:pt x="29" y="0"/>
                    <a:pt x="42" y="0"/>
                    <a:pt x="53" y="6"/>
                  </a:cubicBezTo>
                  <a:cubicBezTo>
                    <a:pt x="418" y="216"/>
                    <a:pt x="418" y="216"/>
                    <a:pt x="418" y="216"/>
                  </a:cubicBezTo>
                  <a:cubicBezTo>
                    <a:pt x="429" y="222"/>
                    <a:pt x="435" y="233"/>
                    <a:pt x="435" y="246"/>
                  </a:cubicBezTo>
                  <a:cubicBezTo>
                    <a:pt x="435" y="258"/>
                    <a:pt x="429" y="270"/>
                    <a:pt x="418" y="276"/>
                  </a:cubicBezTo>
                  <a:cubicBezTo>
                    <a:pt x="53" y="486"/>
                    <a:pt x="53" y="486"/>
                    <a:pt x="53" y="48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216768" tIns="108384" rIns="216768" bIns="108384" numCol="1" anchor="t" anchorCtr="0" compatLnSpc="1"/>
            <a:lstStyle/>
            <a:p>
              <a:endParaRPr lang="zh-CN" altLang="en-US" sz="4265">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4" name="文本框 3"/>
          <p:cNvSpPr txBox="1"/>
          <p:nvPr/>
        </p:nvSpPr>
        <p:spPr>
          <a:xfrm>
            <a:off x="3918620" y="2434968"/>
            <a:ext cx="25173108" cy="1534394"/>
          </a:xfrm>
          <a:prstGeom prst="rect">
            <a:avLst/>
          </a:prstGeom>
          <a:noFill/>
        </p:spPr>
        <p:txBody>
          <a:bodyPr wrap="square">
            <a:spAutoFit/>
          </a:bodyPr>
          <a:lstStyle/>
          <a:p>
            <a:pPr marL="29845" algn="just">
              <a:lnSpc>
                <a:spcPct val="150000"/>
              </a:lnSpc>
              <a:spcBef>
                <a:spcPts val="235"/>
              </a:spcBef>
            </a:pPr>
            <a:r>
              <a:rPr lang="zh-CN" altLang="en-US" sz="3320" dirty="0">
                <a:solidFill>
                  <a:schemeClr val="tx1">
                    <a:lumMod val="75000"/>
                    <a:lumOff val="25000"/>
                  </a:schemeClr>
                </a:solidFill>
                <a:latin typeface="微软雅黑" panose="020B0503020204020204" pitchFamily="34" charset="-122"/>
                <a:ea typeface="微软雅黑" panose="020B0503020204020204" pitchFamily="34" charset="-122"/>
              </a:rPr>
              <a:t>欧美市场依然是出海卖家最核心的布局区域，北美、欧洲市场布局占比均超过</a:t>
            </a:r>
            <a:r>
              <a:rPr lang="en-US" altLang="zh-CN" sz="3320" dirty="0">
                <a:solidFill>
                  <a:schemeClr val="tx1">
                    <a:lumMod val="75000"/>
                    <a:lumOff val="25000"/>
                  </a:schemeClr>
                </a:solidFill>
                <a:latin typeface="微软雅黑" panose="020B0503020204020204" pitchFamily="34" charset="-122"/>
                <a:ea typeface="微软雅黑" panose="020B0503020204020204" pitchFamily="34" charset="-122"/>
              </a:rPr>
              <a:t>50%</a:t>
            </a:r>
            <a:r>
              <a:rPr lang="zh-CN" altLang="en-US" sz="3320" dirty="0">
                <a:solidFill>
                  <a:schemeClr val="tx1">
                    <a:lumMod val="75000"/>
                    <a:lumOff val="25000"/>
                  </a:schemeClr>
                </a:solidFill>
                <a:latin typeface="微软雅黑" panose="020B0503020204020204" pitchFamily="34" charset="-122"/>
                <a:ea typeface="微软雅黑" panose="020B0503020204020204" pitchFamily="34" charset="-122"/>
              </a:rPr>
              <a:t>，其次为东南亚、日韩、中东地区。卖家规模与布局市场数量呈现明显正相关，随着规模增长，全球市场布局覆盖广泛，卖家将需要更多支撑全球化业务的服务资源。</a:t>
            </a:r>
          </a:p>
        </p:txBody>
      </p:sp>
      <p:grpSp>
        <p:nvGrpSpPr>
          <p:cNvPr id="69" name="组合 68"/>
          <p:cNvGrpSpPr/>
          <p:nvPr/>
        </p:nvGrpSpPr>
        <p:grpSpPr>
          <a:xfrm>
            <a:off x="6395150" y="4499144"/>
            <a:ext cx="18099246" cy="10149756"/>
            <a:chOff x="1936360" y="1897891"/>
            <a:chExt cx="7634874" cy="4281510"/>
          </a:xfrm>
        </p:grpSpPr>
        <p:sp>
          <p:nvSpPr>
            <p:cNvPr id="6" name="TextBox 6"/>
            <p:cNvSpPr txBox="1"/>
            <p:nvPr/>
          </p:nvSpPr>
          <p:spPr>
            <a:xfrm>
              <a:off x="3812911" y="1897891"/>
              <a:ext cx="3856623" cy="254414"/>
            </a:xfrm>
            <a:prstGeom prst="rect">
              <a:avLst/>
            </a:prstGeom>
            <a:noFill/>
          </p:spPr>
          <p:txBody>
            <a:bodyPr wrap="square" rtlCol="0">
              <a:spAutoFit/>
            </a:bodyPr>
            <a:lstStyle>
              <a:defPPr>
                <a:defRPr lang="en-US"/>
              </a:defPPr>
              <a:lvl1pPr>
                <a:defRPr kumimoji="1" sz="1600" b="1">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gn="ctr"/>
              <a:r>
                <a:rPr lang="en-US" altLang="zh-CN" sz="3320" dirty="0">
                  <a:solidFill>
                    <a:schemeClr val="tx1">
                      <a:lumMod val="65000"/>
                      <a:lumOff val="35000"/>
                    </a:schemeClr>
                  </a:solidFill>
                </a:rPr>
                <a:t>2022</a:t>
              </a:r>
              <a:r>
                <a:rPr lang="zh-CN" altLang="en-US" sz="3320" dirty="0">
                  <a:solidFill>
                    <a:schemeClr val="tx1">
                      <a:lumMod val="65000"/>
                      <a:lumOff val="35000"/>
                    </a:schemeClr>
                  </a:solidFill>
                </a:rPr>
                <a:t>年我国</a:t>
              </a:r>
              <a:r>
                <a:rPr lang="en-US" altLang="zh-CN" sz="3320" dirty="0">
                  <a:solidFill>
                    <a:schemeClr val="tx1">
                      <a:lumMod val="65000"/>
                      <a:lumOff val="35000"/>
                    </a:schemeClr>
                  </a:solidFill>
                </a:rPr>
                <a:t>DTC</a:t>
              </a:r>
              <a:r>
                <a:rPr lang="zh-CN" altLang="en-US" sz="3320" dirty="0">
                  <a:solidFill>
                    <a:schemeClr val="tx1">
                      <a:lumMod val="65000"/>
                      <a:lumOff val="35000"/>
                    </a:schemeClr>
                  </a:solidFill>
                </a:rPr>
                <a:t>出海商家销售市场分布</a:t>
              </a:r>
            </a:p>
          </p:txBody>
        </p:sp>
        <p:grpSp>
          <p:nvGrpSpPr>
            <p:cNvPr id="7" name="组合 6"/>
            <p:cNvGrpSpPr/>
            <p:nvPr/>
          </p:nvGrpSpPr>
          <p:grpSpPr>
            <a:xfrm>
              <a:off x="1936360" y="2220775"/>
              <a:ext cx="978535" cy="980442"/>
              <a:chOff x="901561" y="4348978"/>
              <a:chExt cx="978449" cy="1078600"/>
            </a:xfrm>
          </p:grpSpPr>
          <p:sp>
            <p:nvSpPr>
              <p:cNvPr id="8" name="Rounded Rectangle 9"/>
              <p:cNvSpPr/>
              <p:nvPr/>
            </p:nvSpPr>
            <p:spPr>
              <a:xfrm>
                <a:off x="1153634" y="4348978"/>
                <a:ext cx="456525" cy="984990"/>
              </a:xfrm>
              <a:prstGeom prst="roundRect">
                <a:avLst/>
              </a:prstGeom>
              <a:solidFill>
                <a:srgbClr val="DE752C"/>
              </a:solidFill>
              <a:ln w="9525" cap="flat" cmpd="sng" algn="ctr">
                <a:noFill/>
                <a:prstDash val="solid"/>
              </a:ln>
              <a:effectLst>
                <a:outerShdw dist="38100" dir="5400000" algn="ctr" rotWithShape="0">
                  <a:srgbClr val="000000">
                    <a:alpha val="10000"/>
                  </a:srgbClr>
                </a:outerShdw>
              </a:effectLst>
            </p:spPr>
            <p:txBody>
              <a:bodyPr wrap="none" tIns="289024" bIns="289024" rtlCol="0" anchor="b" anchorCtr="0"/>
              <a:lstStyle/>
              <a:p>
                <a:pPr algn="ctr" defTabSz="2167890" fontAlgn="base">
                  <a:spcBef>
                    <a:spcPct val="0"/>
                  </a:spcBef>
                  <a:spcAft>
                    <a:spcPct val="0"/>
                  </a:spcAft>
                  <a:defRPr/>
                </a:pPr>
                <a:endParaRPr kumimoji="1" lang="en-US" sz="4265" kern="0" dirty="0">
                  <a:solidFill>
                    <a:srgbClr val="FFFFFF"/>
                  </a:solidFill>
                  <a:latin typeface="微软雅黑" panose="020B0503020204020204" pitchFamily="34" charset="-122"/>
                  <a:ea typeface="微软雅黑" panose="020B0503020204020204" pitchFamily="34" charset="-122"/>
                  <a:cs typeface="Roboto Condensed Light" charset="0"/>
                </a:endParaRPr>
              </a:p>
            </p:txBody>
          </p:sp>
          <p:sp>
            <p:nvSpPr>
              <p:cNvPr id="10" name="Rectangle 25"/>
              <p:cNvSpPr/>
              <p:nvPr/>
            </p:nvSpPr>
            <p:spPr>
              <a:xfrm>
                <a:off x="901561" y="5056388"/>
                <a:ext cx="978449" cy="371190"/>
              </a:xfrm>
              <a:prstGeom prst="rect">
                <a:avLst/>
              </a:prstGeom>
            </p:spPr>
            <p:txBody>
              <a:bodyPr wrap="none">
                <a:noAutofit/>
              </a:bodyPr>
              <a:lstStyle/>
              <a:p>
                <a:pPr algn="ctr" defTabSz="2167890" fontAlgn="base">
                  <a:lnSpc>
                    <a:spcPct val="95000"/>
                  </a:lnSpc>
                  <a:spcBef>
                    <a:spcPct val="0"/>
                  </a:spcBef>
                  <a:spcAft>
                    <a:spcPct val="0"/>
                  </a:spcAft>
                  <a:defRPr/>
                </a:pPr>
                <a:r>
                  <a:rPr kumimoji="1" lang="en-US" altLang="zh-CN" sz="2610" b="1" kern="0" dirty="0">
                    <a:solidFill>
                      <a:schemeClr val="bg1"/>
                    </a:solidFill>
                    <a:latin typeface="微软雅黑" panose="020B0503020204020204" pitchFamily="34" charset="-122"/>
                    <a:ea typeface="微软雅黑" panose="020B0503020204020204" pitchFamily="34" charset="-122"/>
                    <a:cs typeface="Roboto Condensed Light" charset="0"/>
                  </a:rPr>
                  <a:t>60%</a:t>
                </a:r>
                <a:endParaRPr kumimoji="1" lang="en-US" sz="2610" b="1" kern="0" dirty="0">
                  <a:solidFill>
                    <a:schemeClr val="bg1"/>
                  </a:solidFill>
                  <a:latin typeface="微软雅黑" panose="020B0503020204020204" pitchFamily="34" charset="-122"/>
                  <a:ea typeface="微软雅黑" panose="020B0503020204020204" pitchFamily="34" charset="-122"/>
                  <a:cs typeface="Roboto Condensed Light" charset="0"/>
                </a:endParaRPr>
              </a:p>
            </p:txBody>
          </p:sp>
          <p:sp>
            <p:nvSpPr>
              <p:cNvPr id="11" name="Rectangle 29"/>
              <p:cNvSpPr/>
              <p:nvPr/>
            </p:nvSpPr>
            <p:spPr>
              <a:xfrm>
                <a:off x="950242" y="4685671"/>
                <a:ext cx="863307" cy="371190"/>
              </a:xfrm>
              <a:prstGeom prst="rect">
                <a:avLst/>
              </a:prstGeom>
            </p:spPr>
            <p:txBody>
              <a:bodyPr wrap="none">
                <a:noAutofit/>
              </a:bodyPr>
              <a:lstStyle/>
              <a:p>
                <a:pPr algn="ctr" defTabSz="2167890" fontAlgn="base">
                  <a:lnSpc>
                    <a:spcPct val="95000"/>
                  </a:lnSpc>
                  <a:spcBef>
                    <a:spcPct val="0"/>
                  </a:spcBef>
                  <a:spcAft>
                    <a:spcPct val="0"/>
                  </a:spcAft>
                  <a:defRPr/>
                </a:pPr>
                <a:r>
                  <a:rPr kumimoji="1" lang="zh-CN" altLang="en-US" sz="3320" kern="0" dirty="0">
                    <a:solidFill>
                      <a:schemeClr val="bg1"/>
                    </a:solidFill>
                    <a:latin typeface="微软雅黑" panose="020B0503020204020204" pitchFamily="34" charset="-122"/>
                    <a:ea typeface="微软雅黑" panose="020B0503020204020204" pitchFamily="34" charset="-122"/>
                    <a:cs typeface="Roboto Condensed Light" charset="0"/>
                  </a:rPr>
                  <a:t>北美</a:t>
                </a:r>
              </a:p>
            </p:txBody>
          </p:sp>
        </p:grpSp>
        <p:grpSp>
          <p:nvGrpSpPr>
            <p:cNvPr id="12" name="组合 11"/>
            <p:cNvGrpSpPr/>
            <p:nvPr/>
          </p:nvGrpSpPr>
          <p:grpSpPr>
            <a:xfrm>
              <a:off x="5318125" y="2502173"/>
              <a:ext cx="777875" cy="895350"/>
              <a:chOff x="1949505" y="4018381"/>
              <a:chExt cx="777777" cy="1797107"/>
            </a:xfrm>
          </p:grpSpPr>
          <p:sp>
            <p:nvSpPr>
              <p:cNvPr id="16" name="Rounded Rectangle 9"/>
              <p:cNvSpPr/>
              <p:nvPr/>
            </p:nvSpPr>
            <p:spPr>
              <a:xfrm>
                <a:off x="2095183" y="4018381"/>
                <a:ext cx="455873" cy="1797107"/>
              </a:xfrm>
              <a:prstGeom prst="roundRect">
                <a:avLst/>
              </a:prstGeom>
              <a:solidFill>
                <a:srgbClr val="DE752C"/>
              </a:solidFill>
              <a:ln w="9525" cap="flat" cmpd="sng" algn="ctr">
                <a:noFill/>
                <a:prstDash val="solid"/>
              </a:ln>
              <a:effectLst>
                <a:outerShdw dist="38100" dir="5400000" algn="ctr" rotWithShape="0">
                  <a:srgbClr val="000000">
                    <a:alpha val="10000"/>
                  </a:srgbClr>
                </a:outerShdw>
              </a:effectLst>
            </p:spPr>
            <p:txBody>
              <a:bodyPr wrap="none" tIns="289024" bIns="289024" rtlCol="0" anchor="b" anchorCtr="0"/>
              <a:lstStyle/>
              <a:p>
                <a:pPr algn="ctr" defTabSz="2167890" fontAlgn="base">
                  <a:spcBef>
                    <a:spcPct val="0"/>
                  </a:spcBef>
                  <a:spcAft>
                    <a:spcPct val="0"/>
                  </a:spcAft>
                  <a:defRPr/>
                </a:pPr>
                <a:endParaRPr kumimoji="1" lang="en-US" sz="4265" kern="0" dirty="0">
                  <a:solidFill>
                    <a:srgbClr val="FFFFFF"/>
                  </a:solidFill>
                  <a:latin typeface="微软雅黑" panose="020B0503020204020204" pitchFamily="34" charset="-122"/>
                  <a:ea typeface="微软雅黑" panose="020B0503020204020204" pitchFamily="34" charset="-122"/>
                  <a:cs typeface="Roboto Condensed Light" charset="0"/>
                </a:endParaRPr>
              </a:p>
            </p:txBody>
          </p:sp>
          <p:sp>
            <p:nvSpPr>
              <p:cNvPr id="17" name="Rectangle 31"/>
              <p:cNvSpPr/>
              <p:nvPr/>
            </p:nvSpPr>
            <p:spPr>
              <a:xfrm>
                <a:off x="1949505" y="4418116"/>
                <a:ext cx="777777" cy="371189"/>
              </a:xfrm>
              <a:prstGeom prst="rect">
                <a:avLst/>
              </a:prstGeom>
            </p:spPr>
            <p:txBody>
              <a:bodyPr wrap="none">
                <a:noAutofit/>
              </a:bodyPr>
              <a:lstStyle/>
              <a:p>
                <a:pPr algn="ctr" defTabSz="2167890" fontAlgn="base">
                  <a:lnSpc>
                    <a:spcPct val="95000"/>
                  </a:lnSpc>
                  <a:spcBef>
                    <a:spcPct val="0"/>
                  </a:spcBef>
                  <a:spcAft>
                    <a:spcPct val="0"/>
                  </a:spcAft>
                  <a:defRPr/>
                </a:pPr>
                <a:r>
                  <a:rPr kumimoji="1" lang="zh-CN" altLang="en-US" sz="3320" kern="0" dirty="0">
                    <a:solidFill>
                      <a:schemeClr val="bg1"/>
                    </a:solidFill>
                    <a:latin typeface="微软雅黑" panose="020B0503020204020204" pitchFamily="34" charset="-122"/>
                    <a:ea typeface="微软雅黑" panose="020B0503020204020204" pitchFamily="34" charset="-122"/>
                    <a:cs typeface="Roboto Condensed Light" charset="0"/>
                  </a:rPr>
                  <a:t>欧洲</a:t>
                </a:r>
                <a:endParaRPr kumimoji="1" lang="en-US" altLang="zh-CN" sz="3320" kern="0" dirty="0">
                  <a:solidFill>
                    <a:schemeClr val="bg1"/>
                  </a:solidFill>
                  <a:latin typeface="微软雅黑" panose="020B0503020204020204" pitchFamily="34" charset="-122"/>
                  <a:ea typeface="微软雅黑" panose="020B0503020204020204" pitchFamily="34" charset="-122"/>
                  <a:cs typeface="Roboto Condensed Light" charset="0"/>
                </a:endParaRPr>
              </a:p>
              <a:p>
                <a:pPr algn="ctr" defTabSz="2167890" fontAlgn="base">
                  <a:lnSpc>
                    <a:spcPct val="95000"/>
                  </a:lnSpc>
                  <a:spcBef>
                    <a:spcPct val="0"/>
                  </a:spcBef>
                  <a:spcAft>
                    <a:spcPct val="0"/>
                  </a:spcAft>
                  <a:defRPr/>
                </a:pPr>
                <a:endParaRPr kumimoji="1" lang="zh-CN" altLang="en-US" sz="3320" kern="0" dirty="0">
                  <a:solidFill>
                    <a:schemeClr val="bg1"/>
                  </a:solidFill>
                  <a:latin typeface="微软雅黑" panose="020B0503020204020204" pitchFamily="34" charset="-122"/>
                  <a:ea typeface="微软雅黑" panose="020B0503020204020204" pitchFamily="34" charset="-122"/>
                  <a:cs typeface="Roboto Condensed Light" charset="0"/>
                </a:endParaRPr>
              </a:p>
              <a:p>
                <a:pPr algn="ctr" defTabSz="2167890" fontAlgn="base">
                  <a:lnSpc>
                    <a:spcPct val="95000"/>
                  </a:lnSpc>
                  <a:spcBef>
                    <a:spcPct val="0"/>
                  </a:spcBef>
                  <a:spcAft>
                    <a:spcPct val="0"/>
                  </a:spcAft>
                  <a:defRPr/>
                </a:pPr>
                <a:r>
                  <a:rPr kumimoji="1" lang="en-US" altLang="zh-CN" sz="2845" b="1" kern="0" dirty="0">
                    <a:solidFill>
                      <a:schemeClr val="bg1"/>
                    </a:solidFill>
                    <a:latin typeface="微软雅黑" panose="020B0503020204020204" pitchFamily="34" charset="-122"/>
                    <a:ea typeface="微软雅黑" panose="020B0503020204020204" pitchFamily="34" charset="-122"/>
                    <a:cs typeface="Roboto Condensed Light" charset="0"/>
                  </a:rPr>
                  <a:t>54.2%</a:t>
                </a:r>
                <a:endParaRPr kumimoji="1" lang="zh-CN" altLang="en-US" sz="2845" kern="0" dirty="0">
                  <a:solidFill>
                    <a:schemeClr val="bg1"/>
                  </a:solidFill>
                  <a:latin typeface="微软雅黑" panose="020B0503020204020204" pitchFamily="34" charset="-122"/>
                  <a:ea typeface="微软雅黑" panose="020B0503020204020204" pitchFamily="34" charset="-122"/>
                  <a:cs typeface="Roboto Condensed Light" charset="0"/>
                </a:endParaRPr>
              </a:p>
              <a:p>
                <a:pPr algn="ctr" defTabSz="2167890" fontAlgn="base">
                  <a:lnSpc>
                    <a:spcPct val="95000"/>
                  </a:lnSpc>
                  <a:spcBef>
                    <a:spcPct val="0"/>
                  </a:spcBef>
                  <a:spcAft>
                    <a:spcPct val="0"/>
                  </a:spcAft>
                  <a:defRPr/>
                </a:pPr>
                <a:endParaRPr kumimoji="1" lang="zh-CN" altLang="en-US" sz="2845" kern="0" dirty="0">
                  <a:solidFill>
                    <a:schemeClr val="bg1"/>
                  </a:solidFill>
                  <a:latin typeface="微软雅黑" panose="020B0503020204020204" pitchFamily="34" charset="-122"/>
                  <a:ea typeface="微软雅黑" panose="020B0503020204020204" pitchFamily="34" charset="-122"/>
                  <a:cs typeface="Roboto Condensed Light" charset="0"/>
                </a:endParaRPr>
              </a:p>
            </p:txBody>
          </p:sp>
        </p:grpSp>
        <p:grpSp>
          <p:nvGrpSpPr>
            <p:cNvPr id="18" name="组合 17"/>
            <p:cNvGrpSpPr/>
            <p:nvPr/>
          </p:nvGrpSpPr>
          <p:grpSpPr>
            <a:xfrm>
              <a:off x="6106581" y="2685615"/>
              <a:ext cx="978747" cy="770297"/>
              <a:chOff x="5608906" y="4657281"/>
              <a:chExt cx="978747" cy="770297"/>
            </a:xfrm>
          </p:grpSpPr>
          <p:sp>
            <p:nvSpPr>
              <p:cNvPr id="19" name="Rounded Rectangle 9"/>
              <p:cNvSpPr/>
              <p:nvPr/>
            </p:nvSpPr>
            <p:spPr>
              <a:xfrm>
                <a:off x="5859264" y="4657281"/>
                <a:ext cx="456177" cy="676429"/>
              </a:xfrm>
              <a:prstGeom prst="roundRect">
                <a:avLst/>
              </a:prstGeom>
              <a:solidFill>
                <a:srgbClr val="5B9BD5"/>
              </a:solidFill>
              <a:ln w="9525" cap="flat" cmpd="sng" algn="ctr">
                <a:noFill/>
                <a:prstDash val="solid"/>
              </a:ln>
              <a:effectLst>
                <a:outerShdw dist="38100" dir="5400000" algn="ctr" rotWithShape="0">
                  <a:srgbClr val="000000">
                    <a:alpha val="10000"/>
                  </a:srgbClr>
                </a:outerShdw>
              </a:effectLst>
            </p:spPr>
            <p:txBody>
              <a:bodyPr wrap="none" tIns="289024" bIns="289024" rtlCol="0" anchor="b" anchorCtr="0"/>
              <a:lstStyle/>
              <a:p>
                <a:pPr algn="ctr" defTabSz="2167890" fontAlgn="base">
                  <a:spcBef>
                    <a:spcPct val="0"/>
                  </a:spcBef>
                  <a:spcAft>
                    <a:spcPct val="0"/>
                  </a:spcAft>
                  <a:defRPr/>
                </a:pPr>
                <a:endParaRPr kumimoji="1" lang="en-US" sz="4265" kern="0" dirty="0">
                  <a:solidFill>
                    <a:srgbClr val="FFFFFF"/>
                  </a:solidFill>
                  <a:latin typeface="微软雅黑" panose="020B0503020204020204" pitchFamily="34" charset="-122"/>
                  <a:ea typeface="微软雅黑" panose="020B0503020204020204" pitchFamily="34" charset="-122"/>
                  <a:cs typeface="Roboto Condensed Light" charset="0"/>
                </a:endParaRPr>
              </a:p>
            </p:txBody>
          </p:sp>
          <p:sp>
            <p:nvSpPr>
              <p:cNvPr id="20" name="Rectangle 25"/>
              <p:cNvSpPr/>
              <p:nvPr/>
            </p:nvSpPr>
            <p:spPr>
              <a:xfrm>
                <a:off x="5608906" y="5056388"/>
                <a:ext cx="978449" cy="371190"/>
              </a:xfrm>
              <a:prstGeom prst="rect">
                <a:avLst/>
              </a:prstGeom>
            </p:spPr>
            <p:txBody>
              <a:bodyPr wrap="none">
                <a:noAutofit/>
              </a:bodyPr>
              <a:lstStyle/>
              <a:p>
                <a:pPr algn="ctr" defTabSz="2167890" fontAlgn="base">
                  <a:lnSpc>
                    <a:spcPct val="95000"/>
                  </a:lnSpc>
                  <a:spcBef>
                    <a:spcPct val="0"/>
                  </a:spcBef>
                  <a:spcAft>
                    <a:spcPct val="0"/>
                  </a:spcAft>
                  <a:defRPr/>
                </a:pPr>
                <a:r>
                  <a:rPr kumimoji="1" lang="en-US" altLang="zh-CN" sz="2610" b="1" kern="0" dirty="0">
                    <a:solidFill>
                      <a:schemeClr val="bg1"/>
                    </a:solidFill>
                    <a:latin typeface="微软雅黑" panose="020B0503020204020204" pitchFamily="34" charset="-122"/>
                    <a:ea typeface="微软雅黑" panose="020B0503020204020204" pitchFamily="34" charset="-122"/>
                    <a:cs typeface="Roboto Condensed Light" charset="0"/>
                  </a:rPr>
                  <a:t>17.8%</a:t>
                </a:r>
                <a:endParaRPr kumimoji="1" lang="en-US" sz="2610" b="1" kern="0" dirty="0">
                  <a:solidFill>
                    <a:schemeClr val="bg1"/>
                  </a:solidFill>
                  <a:latin typeface="微软雅黑" panose="020B0503020204020204" pitchFamily="34" charset="-122"/>
                  <a:ea typeface="微软雅黑" panose="020B0503020204020204" pitchFamily="34" charset="-122"/>
                  <a:cs typeface="Roboto Condensed Light" charset="0"/>
                </a:endParaRPr>
              </a:p>
            </p:txBody>
          </p:sp>
          <p:sp>
            <p:nvSpPr>
              <p:cNvPr id="21" name="Rectangle 25"/>
              <p:cNvSpPr/>
              <p:nvPr/>
            </p:nvSpPr>
            <p:spPr>
              <a:xfrm>
                <a:off x="5609204" y="4810125"/>
                <a:ext cx="978449" cy="371190"/>
              </a:xfrm>
              <a:prstGeom prst="rect">
                <a:avLst/>
              </a:prstGeom>
            </p:spPr>
            <p:txBody>
              <a:bodyPr wrap="none">
                <a:noAutofit/>
              </a:bodyPr>
              <a:lstStyle/>
              <a:p>
                <a:pPr algn="ctr" defTabSz="2167890" fontAlgn="base">
                  <a:lnSpc>
                    <a:spcPct val="95000"/>
                  </a:lnSpc>
                  <a:spcBef>
                    <a:spcPct val="0"/>
                  </a:spcBef>
                  <a:spcAft>
                    <a:spcPct val="0"/>
                  </a:spcAft>
                  <a:defRPr/>
                </a:pPr>
                <a:r>
                  <a:rPr kumimoji="1" lang="zh-CN" altLang="en-US" sz="3320" kern="0" dirty="0">
                    <a:solidFill>
                      <a:schemeClr val="bg1"/>
                    </a:solidFill>
                    <a:latin typeface="微软雅黑" panose="020B0503020204020204" pitchFamily="34" charset="-122"/>
                    <a:ea typeface="微软雅黑" panose="020B0503020204020204" pitchFamily="34" charset="-122"/>
                    <a:cs typeface="Roboto Condensed Light" charset="0"/>
                  </a:rPr>
                  <a:t>中东</a:t>
                </a:r>
                <a:endParaRPr kumimoji="1" lang="en-US" sz="3320" kern="0" dirty="0">
                  <a:solidFill>
                    <a:schemeClr val="bg1"/>
                  </a:solidFill>
                  <a:latin typeface="微软雅黑" panose="020B0503020204020204" pitchFamily="34" charset="-122"/>
                  <a:ea typeface="微软雅黑" panose="020B0503020204020204" pitchFamily="34" charset="-122"/>
                  <a:cs typeface="Roboto Condensed Light" charset="0"/>
                </a:endParaRPr>
              </a:p>
            </p:txBody>
          </p:sp>
        </p:grpSp>
        <p:grpSp>
          <p:nvGrpSpPr>
            <p:cNvPr id="22" name="组合 21"/>
            <p:cNvGrpSpPr/>
            <p:nvPr/>
          </p:nvGrpSpPr>
          <p:grpSpPr>
            <a:xfrm>
              <a:off x="8592322" y="4284772"/>
              <a:ext cx="978912" cy="692384"/>
              <a:chOff x="6549912" y="4735194"/>
              <a:chExt cx="978912" cy="692384"/>
            </a:xfrm>
          </p:grpSpPr>
          <p:sp>
            <p:nvSpPr>
              <p:cNvPr id="23" name="Rounded Rectangle 9"/>
              <p:cNvSpPr/>
              <p:nvPr/>
            </p:nvSpPr>
            <p:spPr>
              <a:xfrm>
                <a:off x="6811144" y="4735194"/>
                <a:ext cx="456177" cy="629631"/>
              </a:xfrm>
              <a:prstGeom prst="roundRect">
                <a:avLst/>
              </a:prstGeom>
              <a:solidFill>
                <a:srgbClr val="70AD46"/>
              </a:solidFill>
              <a:ln w="9525" cap="flat" cmpd="sng" algn="ctr">
                <a:noFill/>
                <a:prstDash val="solid"/>
              </a:ln>
              <a:effectLst>
                <a:outerShdw dist="38100" dir="5400000" algn="ctr" rotWithShape="0">
                  <a:srgbClr val="000000">
                    <a:alpha val="10000"/>
                  </a:srgbClr>
                </a:outerShdw>
              </a:effectLst>
            </p:spPr>
            <p:txBody>
              <a:bodyPr wrap="none" tIns="289024" bIns="289024" rtlCol="0" anchor="b" anchorCtr="0"/>
              <a:lstStyle/>
              <a:p>
                <a:pPr algn="ctr" defTabSz="2167890" fontAlgn="base">
                  <a:spcBef>
                    <a:spcPct val="0"/>
                  </a:spcBef>
                  <a:spcAft>
                    <a:spcPct val="0"/>
                  </a:spcAft>
                  <a:defRPr/>
                </a:pPr>
                <a:endParaRPr kumimoji="1" lang="en-US" sz="4265" kern="0" dirty="0">
                  <a:solidFill>
                    <a:srgbClr val="FFFFFF"/>
                  </a:solidFill>
                  <a:latin typeface="微软雅黑" panose="020B0503020204020204" pitchFamily="34" charset="-122"/>
                  <a:ea typeface="微软雅黑" panose="020B0503020204020204" pitchFamily="34" charset="-122"/>
                  <a:cs typeface="Roboto Condensed Light" charset="0"/>
                </a:endParaRPr>
              </a:p>
            </p:txBody>
          </p:sp>
          <p:sp>
            <p:nvSpPr>
              <p:cNvPr id="24" name="Rectangle 25"/>
              <p:cNvSpPr/>
              <p:nvPr/>
            </p:nvSpPr>
            <p:spPr>
              <a:xfrm>
                <a:off x="6550375" y="5056388"/>
                <a:ext cx="978449" cy="371190"/>
              </a:xfrm>
              <a:prstGeom prst="rect">
                <a:avLst/>
              </a:prstGeom>
            </p:spPr>
            <p:txBody>
              <a:bodyPr wrap="none">
                <a:noAutofit/>
              </a:bodyPr>
              <a:lstStyle/>
              <a:p>
                <a:pPr algn="ctr" defTabSz="2167890" fontAlgn="base">
                  <a:lnSpc>
                    <a:spcPct val="95000"/>
                  </a:lnSpc>
                  <a:spcBef>
                    <a:spcPct val="0"/>
                  </a:spcBef>
                  <a:spcAft>
                    <a:spcPct val="0"/>
                  </a:spcAft>
                  <a:defRPr/>
                </a:pPr>
                <a:r>
                  <a:rPr kumimoji="1" lang="en-US" altLang="zh-CN" sz="2610" b="1" kern="0" dirty="0">
                    <a:solidFill>
                      <a:schemeClr val="bg1"/>
                    </a:solidFill>
                    <a:latin typeface="微软雅黑" panose="020B0503020204020204" pitchFamily="34" charset="-122"/>
                    <a:ea typeface="微软雅黑" panose="020B0503020204020204" pitchFamily="34" charset="-122"/>
                    <a:cs typeface="Roboto Condensed Light" charset="0"/>
                  </a:rPr>
                  <a:t>8.9%</a:t>
                </a:r>
                <a:endParaRPr kumimoji="1" lang="en-US" sz="2610" b="1" kern="0" dirty="0">
                  <a:solidFill>
                    <a:schemeClr val="bg1"/>
                  </a:solidFill>
                  <a:latin typeface="微软雅黑" panose="020B0503020204020204" pitchFamily="34" charset="-122"/>
                  <a:ea typeface="微软雅黑" panose="020B0503020204020204" pitchFamily="34" charset="-122"/>
                  <a:cs typeface="Roboto Condensed Light" charset="0"/>
                </a:endParaRPr>
              </a:p>
            </p:txBody>
          </p:sp>
          <p:sp>
            <p:nvSpPr>
              <p:cNvPr id="25" name="Rectangle 25"/>
              <p:cNvSpPr/>
              <p:nvPr/>
            </p:nvSpPr>
            <p:spPr>
              <a:xfrm>
                <a:off x="6549912" y="4742180"/>
                <a:ext cx="978449" cy="371190"/>
              </a:xfrm>
              <a:prstGeom prst="rect">
                <a:avLst/>
              </a:prstGeom>
            </p:spPr>
            <p:txBody>
              <a:bodyPr wrap="none">
                <a:noAutofit/>
              </a:bodyPr>
              <a:lstStyle/>
              <a:p>
                <a:pPr algn="ctr" defTabSz="2167890" fontAlgn="base">
                  <a:lnSpc>
                    <a:spcPct val="95000"/>
                  </a:lnSpc>
                  <a:spcBef>
                    <a:spcPct val="0"/>
                  </a:spcBef>
                  <a:spcAft>
                    <a:spcPct val="0"/>
                  </a:spcAft>
                  <a:defRPr/>
                </a:pPr>
                <a:r>
                  <a:rPr kumimoji="1" lang="zh-CN" altLang="en-US" sz="3320" kern="0" dirty="0">
                    <a:solidFill>
                      <a:schemeClr val="bg1"/>
                    </a:solidFill>
                    <a:latin typeface="微软雅黑" panose="020B0503020204020204" pitchFamily="34" charset="-122"/>
                    <a:ea typeface="微软雅黑" panose="020B0503020204020204" pitchFamily="34" charset="-122"/>
                    <a:cs typeface="Roboto Condensed Light" charset="0"/>
                  </a:rPr>
                  <a:t>其他</a:t>
                </a:r>
              </a:p>
            </p:txBody>
          </p:sp>
        </p:grpSp>
        <p:grpSp>
          <p:nvGrpSpPr>
            <p:cNvPr id="26" name="组合 25"/>
            <p:cNvGrpSpPr/>
            <p:nvPr/>
          </p:nvGrpSpPr>
          <p:grpSpPr>
            <a:xfrm>
              <a:off x="3291901" y="4539144"/>
              <a:ext cx="978495" cy="700003"/>
              <a:chOff x="7491844" y="4727575"/>
              <a:chExt cx="978495" cy="700003"/>
            </a:xfrm>
          </p:grpSpPr>
          <p:sp>
            <p:nvSpPr>
              <p:cNvPr id="27" name="Rounded Rectangle 9"/>
              <p:cNvSpPr/>
              <p:nvPr/>
            </p:nvSpPr>
            <p:spPr>
              <a:xfrm>
                <a:off x="7741434" y="4727575"/>
                <a:ext cx="456177" cy="606136"/>
              </a:xfrm>
              <a:prstGeom prst="roundRect">
                <a:avLst/>
              </a:prstGeom>
              <a:solidFill>
                <a:srgbClr val="5B9BD5"/>
              </a:solidFill>
              <a:ln w="9525" cap="flat" cmpd="sng" algn="ctr">
                <a:noFill/>
                <a:prstDash val="solid"/>
              </a:ln>
              <a:effectLst>
                <a:outerShdw dist="38100" dir="5400000" algn="ctr" rotWithShape="0">
                  <a:srgbClr val="000000">
                    <a:alpha val="10000"/>
                  </a:srgbClr>
                </a:outerShdw>
              </a:effectLst>
            </p:spPr>
            <p:txBody>
              <a:bodyPr wrap="none" tIns="289024" bIns="289024" rtlCol="0" anchor="b" anchorCtr="0"/>
              <a:lstStyle/>
              <a:p>
                <a:pPr algn="ctr" defTabSz="2167890" fontAlgn="base">
                  <a:spcBef>
                    <a:spcPct val="0"/>
                  </a:spcBef>
                  <a:spcAft>
                    <a:spcPct val="0"/>
                  </a:spcAft>
                  <a:defRPr/>
                </a:pPr>
                <a:endParaRPr kumimoji="1" lang="en-US" sz="4265" kern="0" dirty="0">
                  <a:solidFill>
                    <a:srgbClr val="FFFFFF"/>
                  </a:solidFill>
                  <a:latin typeface="微软雅黑" panose="020B0503020204020204" pitchFamily="34" charset="-122"/>
                  <a:ea typeface="微软雅黑" panose="020B0503020204020204" pitchFamily="34" charset="-122"/>
                  <a:cs typeface="Roboto Condensed Light" charset="0"/>
                </a:endParaRPr>
              </a:p>
            </p:txBody>
          </p:sp>
          <p:sp>
            <p:nvSpPr>
              <p:cNvPr id="28" name="Rectangle 25"/>
              <p:cNvSpPr/>
              <p:nvPr/>
            </p:nvSpPr>
            <p:spPr>
              <a:xfrm>
                <a:off x="7491844" y="5056388"/>
                <a:ext cx="978449" cy="371190"/>
              </a:xfrm>
              <a:prstGeom prst="rect">
                <a:avLst/>
              </a:prstGeom>
            </p:spPr>
            <p:txBody>
              <a:bodyPr wrap="none">
                <a:noAutofit/>
              </a:bodyPr>
              <a:lstStyle/>
              <a:p>
                <a:pPr algn="ctr" defTabSz="2167890" fontAlgn="base">
                  <a:lnSpc>
                    <a:spcPct val="95000"/>
                  </a:lnSpc>
                  <a:spcBef>
                    <a:spcPct val="0"/>
                  </a:spcBef>
                  <a:spcAft>
                    <a:spcPct val="0"/>
                  </a:spcAft>
                  <a:defRPr/>
                </a:pPr>
                <a:r>
                  <a:rPr kumimoji="1" lang="en-US" altLang="zh-CN" sz="2610" b="1" kern="0" dirty="0">
                    <a:solidFill>
                      <a:schemeClr val="bg1"/>
                    </a:solidFill>
                    <a:latin typeface="微软雅黑" panose="020B0503020204020204" pitchFamily="34" charset="-122"/>
                    <a:ea typeface="微软雅黑" panose="020B0503020204020204" pitchFamily="34" charset="-122"/>
                    <a:cs typeface="Roboto Condensed Light" charset="0"/>
                  </a:rPr>
                  <a:t>14.2%</a:t>
                </a:r>
                <a:endParaRPr kumimoji="1" lang="en-US" sz="2610" b="1" kern="0" dirty="0">
                  <a:solidFill>
                    <a:schemeClr val="bg1"/>
                  </a:solidFill>
                  <a:latin typeface="微软雅黑" panose="020B0503020204020204" pitchFamily="34" charset="-122"/>
                  <a:ea typeface="微软雅黑" panose="020B0503020204020204" pitchFamily="34" charset="-122"/>
                  <a:cs typeface="Roboto Condensed Light" charset="0"/>
                </a:endParaRPr>
              </a:p>
            </p:txBody>
          </p:sp>
          <p:sp>
            <p:nvSpPr>
              <p:cNvPr id="29" name="Rectangle 25"/>
              <p:cNvSpPr/>
              <p:nvPr/>
            </p:nvSpPr>
            <p:spPr>
              <a:xfrm>
                <a:off x="7491890" y="4777105"/>
                <a:ext cx="978449" cy="371190"/>
              </a:xfrm>
              <a:prstGeom prst="rect">
                <a:avLst/>
              </a:prstGeom>
            </p:spPr>
            <p:txBody>
              <a:bodyPr wrap="none">
                <a:noAutofit/>
              </a:bodyPr>
              <a:lstStyle/>
              <a:p>
                <a:pPr algn="ctr" defTabSz="2167890" fontAlgn="base">
                  <a:lnSpc>
                    <a:spcPct val="95000"/>
                  </a:lnSpc>
                  <a:spcBef>
                    <a:spcPct val="0"/>
                  </a:spcBef>
                  <a:spcAft>
                    <a:spcPct val="0"/>
                  </a:spcAft>
                  <a:defRPr/>
                </a:pPr>
                <a:r>
                  <a:rPr kumimoji="1" lang="zh-CN" altLang="en-US" sz="3320" kern="0" dirty="0">
                    <a:solidFill>
                      <a:schemeClr val="bg1"/>
                    </a:solidFill>
                    <a:latin typeface="微软雅黑" panose="020B0503020204020204" pitchFamily="34" charset="-122"/>
                    <a:ea typeface="微软雅黑" panose="020B0503020204020204" pitchFamily="34" charset="-122"/>
                    <a:cs typeface="Roboto Condensed Light" charset="0"/>
                  </a:rPr>
                  <a:t>拉美</a:t>
                </a:r>
                <a:endParaRPr kumimoji="1" lang="en-US" sz="3320" kern="0" dirty="0">
                  <a:solidFill>
                    <a:schemeClr val="bg1"/>
                  </a:solidFill>
                  <a:latin typeface="微软雅黑" panose="020B0503020204020204" pitchFamily="34" charset="-122"/>
                  <a:ea typeface="微软雅黑" panose="020B0503020204020204" pitchFamily="34" charset="-122"/>
                  <a:cs typeface="Roboto Condensed Light" charset="0"/>
                </a:endParaRPr>
              </a:p>
            </p:txBody>
          </p:sp>
        </p:grpSp>
        <p:grpSp>
          <p:nvGrpSpPr>
            <p:cNvPr id="30" name="组合 29"/>
            <p:cNvGrpSpPr/>
            <p:nvPr/>
          </p:nvGrpSpPr>
          <p:grpSpPr>
            <a:xfrm>
              <a:off x="5449322" y="4079590"/>
              <a:ext cx="982711" cy="652378"/>
              <a:chOff x="9370521" y="4775200"/>
              <a:chExt cx="982711" cy="652378"/>
            </a:xfrm>
          </p:grpSpPr>
          <p:sp>
            <p:nvSpPr>
              <p:cNvPr id="31" name="Rectangle 25"/>
              <p:cNvSpPr/>
              <p:nvPr/>
            </p:nvSpPr>
            <p:spPr>
              <a:xfrm>
                <a:off x="9374783" y="5056388"/>
                <a:ext cx="978449" cy="371190"/>
              </a:xfrm>
              <a:prstGeom prst="rect">
                <a:avLst/>
              </a:prstGeom>
            </p:spPr>
            <p:txBody>
              <a:bodyPr wrap="none">
                <a:noAutofit/>
              </a:bodyPr>
              <a:lstStyle/>
              <a:p>
                <a:pPr algn="ctr" defTabSz="2167890" fontAlgn="base">
                  <a:lnSpc>
                    <a:spcPct val="95000"/>
                  </a:lnSpc>
                  <a:spcBef>
                    <a:spcPct val="0"/>
                  </a:spcBef>
                  <a:spcAft>
                    <a:spcPct val="0"/>
                  </a:spcAft>
                  <a:defRPr/>
                </a:pPr>
                <a:r>
                  <a:rPr kumimoji="1" lang="en-US" altLang="zh-CN" sz="2610" b="1" kern="0" dirty="0">
                    <a:solidFill>
                      <a:schemeClr val="bg1"/>
                    </a:solidFill>
                    <a:latin typeface="微软雅黑" panose="020B0503020204020204" pitchFamily="34" charset="-122"/>
                    <a:ea typeface="微软雅黑" panose="020B0503020204020204" pitchFamily="34" charset="-122"/>
                    <a:cs typeface="Roboto Condensed Light" charset="0"/>
                  </a:rPr>
                  <a:t>5.5%</a:t>
                </a:r>
                <a:endParaRPr kumimoji="1" lang="en-US" sz="2610" b="1" kern="0" dirty="0">
                  <a:solidFill>
                    <a:schemeClr val="bg1"/>
                  </a:solidFill>
                  <a:latin typeface="微软雅黑" panose="020B0503020204020204" pitchFamily="34" charset="-122"/>
                  <a:ea typeface="微软雅黑" panose="020B0503020204020204" pitchFamily="34" charset="-122"/>
                  <a:cs typeface="Roboto Condensed Light" charset="0"/>
                </a:endParaRPr>
              </a:p>
            </p:txBody>
          </p:sp>
          <p:grpSp>
            <p:nvGrpSpPr>
              <p:cNvPr id="32" name="组合 31"/>
              <p:cNvGrpSpPr/>
              <p:nvPr/>
            </p:nvGrpSpPr>
            <p:grpSpPr>
              <a:xfrm>
                <a:off x="9464748" y="4775200"/>
                <a:ext cx="784808" cy="558511"/>
                <a:chOff x="9464748" y="4775200"/>
                <a:chExt cx="784808" cy="558511"/>
              </a:xfrm>
            </p:grpSpPr>
            <p:sp>
              <p:nvSpPr>
                <p:cNvPr id="34" name="Rounded Rectangle 9"/>
                <p:cNvSpPr/>
                <p:nvPr/>
              </p:nvSpPr>
              <p:spPr>
                <a:xfrm>
                  <a:off x="9623603" y="4775200"/>
                  <a:ext cx="456177" cy="558511"/>
                </a:xfrm>
                <a:prstGeom prst="roundRect">
                  <a:avLst/>
                </a:prstGeom>
                <a:solidFill>
                  <a:srgbClr val="70AD46"/>
                </a:solidFill>
                <a:ln w="9525" cap="flat" cmpd="sng" algn="ctr">
                  <a:noFill/>
                  <a:prstDash val="solid"/>
                </a:ln>
                <a:effectLst>
                  <a:outerShdw dist="38100" dir="5400000" algn="ctr" rotWithShape="0">
                    <a:srgbClr val="000000">
                      <a:alpha val="10000"/>
                    </a:srgbClr>
                  </a:outerShdw>
                </a:effectLst>
              </p:spPr>
              <p:txBody>
                <a:bodyPr wrap="none" tIns="289024" bIns="289024" rtlCol="0" anchor="b" anchorCtr="0"/>
                <a:lstStyle/>
                <a:p>
                  <a:pPr algn="ctr" defTabSz="2167890" fontAlgn="base">
                    <a:spcBef>
                      <a:spcPct val="0"/>
                    </a:spcBef>
                    <a:spcAft>
                      <a:spcPct val="0"/>
                    </a:spcAft>
                    <a:defRPr/>
                  </a:pPr>
                  <a:endParaRPr kumimoji="1" lang="en-US" sz="4265" kern="0" dirty="0">
                    <a:solidFill>
                      <a:srgbClr val="FFFFFF"/>
                    </a:solidFill>
                    <a:latin typeface="微软雅黑" panose="020B0503020204020204" pitchFamily="34" charset="-122"/>
                    <a:ea typeface="微软雅黑" panose="020B0503020204020204" pitchFamily="34" charset="-122"/>
                    <a:cs typeface="Roboto Condensed Light" charset="0"/>
                  </a:endParaRPr>
                </a:p>
              </p:txBody>
            </p:sp>
            <p:sp>
              <p:nvSpPr>
                <p:cNvPr id="35" name="Rectangle 26"/>
                <p:cNvSpPr/>
                <p:nvPr/>
              </p:nvSpPr>
              <p:spPr>
                <a:xfrm>
                  <a:off x="9464748" y="4811395"/>
                  <a:ext cx="784808" cy="371190"/>
                </a:xfrm>
                <a:prstGeom prst="rect">
                  <a:avLst/>
                </a:prstGeom>
              </p:spPr>
              <p:txBody>
                <a:bodyPr wrap="none">
                  <a:noAutofit/>
                </a:bodyPr>
                <a:lstStyle/>
                <a:p>
                  <a:pPr algn="ctr" defTabSz="2167890" fontAlgn="base">
                    <a:lnSpc>
                      <a:spcPct val="95000"/>
                    </a:lnSpc>
                    <a:spcBef>
                      <a:spcPct val="0"/>
                    </a:spcBef>
                    <a:spcAft>
                      <a:spcPct val="0"/>
                    </a:spcAft>
                    <a:defRPr/>
                  </a:pPr>
                  <a:r>
                    <a:rPr kumimoji="1" lang="zh-CN" altLang="en-US" sz="3320" kern="0" dirty="0">
                      <a:solidFill>
                        <a:schemeClr val="bg1"/>
                      </a:solidFill>
                      <a:latin typeface="微软雅黑" panose="020B0503020204020204" pitchFamily="34" charset="-122"/>
                      <a:ea typeface="微软雅黑" panose="020B0503020204020204" pitchFamily="34" charset="-122"/>
                      <a:cs typeface="Roboto Condensed Light" charset="0"/>
                    </a:rPr>
                    <a:t>非洲</a:t>
                  </a:r>
                  <a:endParaRPr kumimoji="1" lang="en-US" sz="3320" kern="0" dirty="0">
                    <a:solidFill>
                      <a:schemeClr val="bg1"/>
                    </a:solidFill>
                    <a:latin typeface="微软雅黑" panose="020B0503020204020204" pitchFamily="34" charset="-122"/>
                    <a:ea typeface="微软雅黑" panose="020B0503020204020204" pitchFamily="34" charset="-122"/>
                    <a:cs typeface="Roboto Condensed Light" charset="0"/>
                  </a:endParaRPr>
                </a:p>
              </p:txBody>
            </p:sp>
          </p:grpSp>
          <p:sp>
            <p:nvSpPr>
              <p:cNvPr id="33" name="Rectangle 25"/>
              <p:cNvSpPr/>
              <p:nvPr/>
            </p:nvSpPr>
            <p:spPr>
              <a:xfrm>
                <a:off x="9370521" y="5054455"/>
                <a:ext cx="978449" cy="371190"/>
              </a:xfrm>
              <a:prstGeom prst="rect">
                <a:avLst/>
              </a:prstGeom>
            </p:spPr>
            <p:txBody>
              <a:bodyPr wrap="none">
                <a:noAutofit/>
              </a:bodyPr>
              <a:lstStyle/>
              <a:p>
                <a:pPr algn="ctr" defTabSz="2167890" fontAlgn="base">
                  <a:lnSpc>
                    <a:spcPct val="95000"/>
                  </a:lnSpc>
                  <a:spcBef>
                    <a:spcPct val="0"/>
                  </a:spcBef>
                  <a:spcAft>
                    <a:spcPct val="0"/>
                  </a:spcAft>
                  <a:defRPr/>
                </a:pPr>
                <a:r>
                  <a:rPr kumimoji="1" lang="en-US" altLang="zh-CN" sz="2610" b="1" kern="0" dirty="0">
                    <a:solidFill>
                      <a:schemeClr val="bg1"/>
                    </a:solidFill>
                    <a:latin typeface="微软雅黑" panose="020B0503020204020204" pitchFamily="34" charset="-122"/>
                    <a:ea typeface="微软雅黑" panose="020B0503020204020204" pitchFamily="34" charset="-122"/>
                    <a:cs typeface="Roboto Condensed Light" charset="0"/>
                  </a:rPr>
                  <a:t>9.8%</a:t>
                </a:r>
                <a:endParaRPr kumimoji="1" lang="en-US" sz="2610" b="1" kern="0" dirty="0">
                  <a:solidFill>
                    <a:schemeClr val="bg1"/>
                  </a:solidFill>
                  <a:latin typeface="微软雅黑" panose="020B0503020204020204" pitchFamily="34" charset="-122"/>
                  <a:ea typeface="微软雅黑" panose="020B0503020204020204" pitchFamily="34" charset="-122"/>
                  <a:cs typeface="Roboto Condensed Light" charset="0"/>
                </a:endParaRPr>
              </a:p>
            </p:txBody>
          </p:sp>
        </p:grpSp>
        <p:grpSp>
          <p:nvGrpSpPr>
            <p:cNvPr id="46" name="组合 45"/>
            <p:cNvGrpSpPr/>
            <p:nvPr/>
          </p:nvGrpSpPr>
          <p:grpSpPr>
            <a:xfrm>
              <a:off x="7644149" y="4405779"/>
              <a:ext cx="978535" cy="1271905"/>
              <a:chOff x="2766642" y="4423705"/>
              <a:chExt cx="978449" cy="1003873"/>
            </a:xfrm>
          </p:grpSpPr>
          <p:grpSp>
            <p:nvGrpSpPr>
              <p:cNvPr id="47" name="组合 46"/>
              <p:cNvGrpSpPr/>
              <p:nvPr/>
            </p:nvGrpSpPr>
            <p:grpSpPr>
              <a:xfrm>
                <a:off x="2999826" y="4423705"/>
                <a:ext cx="492583" cy="909829"/>
                <a:chOff x="2999826" y="4423705"/>
                <a:chExt cx="492583" cy="909829"/>
              </a:xfrm>
            </p:grpSpPr>
            <p:sp>
              <p:nvSpPr>
                <p:cNvPr id="49" name="Rounded Rectangle 9"/>
                <p:cNvSpPr/>
                <p:nvPr/>
              </p:nvSpPr>
              <p:spPr>
                <a:xfrm>
                  <a:off x="3035884" y="4423705"/>
                  <a:ext cx="456525" cy="909829"/>
                </a:xfrm>
                <a:prstGeom prst="roundRect">
                  <a:avLst/>
                </a:prstGeom>
                <a:solidFill>
                  <a:srgbClr val="FFC000"/>
                </a:solidFill>
                <a:ln w="9525" cap="flat" cmpd="sng" algn="ctr">
                  <a:noFill/>
                  <a:prstDash val="solid"/>
                </a:ln>
                <a:effectLst>
                  <a:outerShdw dist="38100" dir="5400000" algn="ctr" rotWithShape="0">
                    <a:srgbClr val="000000">
                      <a:alpha val="10000"/>
                    </a:srgbClr>
                  </a:outerShdw>
                </a:effectLst>
              </p:spPr>
              <p:txBody>
                <a:bodyPr wrap="none" tIns="289024" bIns="289024" rtlCol="0" anchor="b" anchorCtr="0"/>
                <a:lstStyle/>
                <a:p>
                  <a:pPr algn="ctr" defTabSz="2167890" fontAlgn="base">
                    <a:spcBef>
                      <a:spcPct val="0"/>
                    </a:spcBef>
                    <a:spcAft>
                      <a:spcPct val="0"/>
                    </a:spcAft>
                    <a:defRPr/>
                  </a:pPr>
                  <a:endParaRPr kumimoji="1" lang="en-US" sz="4265" kern="0" dirty="0">
                    <a:solidFill>
                      <a:srgbClr val="FFFFFF"/>
                    </a:solidFill>
                    <a:latin typeface="微软雅黑" panose="020B0503020204020204" pitchFamily="34" charset="-122"/>
                    <a:ea typeface="微软雅黑" panose="020B0503020204020204" pitchFamily="34" charset="-122"/>
                    <a:cs typeface="Roboto Condensed Light" charset="0"/>
                  </a:endParaRPr>
                </a:p>
              </p:txBody>
            </p:sp>
            <p:sp>
              <p:nvSpPr>
                <p:cNvPr id="50" name="Rectangle 30"/>
                <p:cNvSpPr/>
                <p:nvPr/>
              </p:nvSpPr>
              <p:spPr>
                <a:xfrm>
                  <a:off x="2999826" y="4512309"/>
                  <a:ext cx="456137" cy="561565"/>
                </a:xfrm>
                <a:prstGeom prst="rect">
                  <a:avLst/>
                </a:prstGeom>
              </p:spPr>
              <p:txBody>
                <a:bodyPr vert="eaVert" wrap="none">
                  <a:noAutofit/>
                </a:bodyPr>
                <a:lstStyle/>
                <a:p>
                  <a:pPr algn="ctr" defTabSz="2167890" fontAlgn="base">
                    <a:lnSpc>
                      <a:spcPct val="95000"/>
                    </a:lnSpc>
                    <a:spcBef>
                      <a:spcPct val="0"/>
                    </a:spcBef>
                    <a:spcAft>
                      <a:spcPct val="0"/>
                    </a:spcAft>
                    <a:defRPr/>
                  </a:pPr>
                  <a:r>
                    <a:rPr kumimoji="1" lang="zh-CN" altLang="en-US" sz="3795" kern="0" dirty="0">
                      <a:solidFill>
                        <a:schemeClr val="bg1"/>
                      </a:solidFill>
                      <a:latin typeface="微软雅黑" panose="020B0503020204020204" pitchFamily="34" charset="-122"/>
                      <a:ea typeface="微软雅黑" panose="020B0503020204020204" pitchFamily="34" charset="-122"/>
                      <a:cs typeface="Roboto Condensed Light" charset="0"/>
                    </a:rPr>
                    <a:t>东南亚</a:t>
                  </a:r>
                </a:p>
              </p:txBody>
            </p:sp>
          </p:grpSp>
          <p:sp>
            <p:nvSpPr>
              <p:cNvPr id="48" name="Rectangle 25"/>
              <p:cNvSpPr/>
              <p:nvPr/>
            </p:nvSpPr>
            <p:spPr>
              <a:xfrm>
                <a:off x="2766642" y="5056388"/>
                <a:ext cx="978449" cy="371190"/>
              </a:xfrm>
              <a:prstGeom prst="rect">
                <a:avLst/>
              </a:prstGeom>
            </p:spPr>
            <p:txBody>
              <a:bodyPr wrap="none">
                <a:noAutofit/>
              </a:bodyPr>
              <a:lstStyle/>
              <a:p>
                <a:pPr algn="ctr" defTabSz="2167890" fontAlgn="base">
                  <a:lnSpc>
                    <a:spcPct val="95000"/>
                  </a:lnSpc>
                  <a:spcBef>
                    <a:spcPct val="0"/>
                  </a:spcBef>
                  <a:spcAft>
                    <a:spcPct val="0"/>
                  </a:spcAft>
                  <a:defRPr/>
                </a:pPr>
                <a:r>
                  <a:rPr kumimoji="1" lang="en-US" altLang="zh-CN" sz="2610" b="1" kern="0" dirty="0">
                    <a:solidFill>
                      <a:schemeClr val="bg1"/>
                    </a:solidFill>
                    <a:latin typeface="微软雅黑" panose="020B0503020204020204" pitchFamily="34" charset="-122"/>
                    <a:ea typeface="微软雅黑" panose="020B0503020204020204" pitchFamily="34" charset="-122"/>
                    <a:cs typeface="Roboto Condensed Light" charset="0"/>
                  </a:rPr>
                  <a:t>27.6%</a:t>
                </a:r>
                <a:endParaRPr kumimoji="1" lang="en-US" sz="2610" b="1" kern="0" dirty="0">
                  <a:solidFill>
                    <a:schemeClr val="bg1"/>
                  </a:solidFill>
                  <a:latin typeface="微软雅黑" panose="020B0503020204020204" pitchFamily="34" charset="-122"/>
                  <a:ea typeface="微软雅黑" panose="020B0503020204020204" pitchFamily="34" charset="-122"/>
                  <a:cs typeface="Roboto Condensed Light" charset="0"/>
                </a:endParaRPr>
              </a:p>
            </p:txBody>
          </p:sp>
        </p:grpSp>
        <p:grpSp>
          <p:nvGrpSpPr>
            <p:cNvPr id="51" name="组合 50"/>
            <p:cNvGrpSpPr/>
            <p:nvPr/>
          </p:nvGrpSpPr>
          <p:grpSpPr>
            <a:xfrm>
              <a:off x="8090278" y="3360552"/>
              <a:ext cx="978747" cy="770297"/>
              <a:chOff x="5608906" y="4657281"/>
              <a:chExt cx="978747" cy="770297"/>
            </a:xfrm>
          </p:grpSpPr>
          <p:sp>
            <p:nvSpPr>
              <p:cNvPr id="52" name="Rounded Rectangle 9"/>
              <p:cNvSpPr/>
              <p:nvPr/>
            </p:nvSpPr>
            <p:spPr>
              <a:xfrm>
                <a:off x="5859264" y="4657281"/>
                <a:ext cx="456177" cy="676429"/>
              </a:xfrm>
              <a:prstGeom prst="roundRect">
                <a:avLst/>
              </a:prstGeom>
              <a:solidFill>
                <a:srgbClr val="FFC000"/>
              </a:solidFill>
              <a:ln w="9525" cap="flat" cmpd="sng" algn="ctr">
                <a:noFill/>
                <a:prstDash val="solid"/>
              </a:ln>
              <a:effectLst>
                <a:outerShdw dist="38100" dir="5400000" algn="ctr" rotWithShape="0">
                  <a:srgbClr val="000000">
                    <a:alpha val="10000"/>
                  </a:srgbClr>
                </a:outerShdw>
              </a:effectLst>
            </p:spPr>
            <p:txBody>
              <a:bodyPr wrap="none" tIns="289024" bIns="289024" rtlCol="0" anchor="b" anchorCtr="0"/>
              <a:lstStyle/>
              <a:p>
                <a:pPr algn="ctr" defTabSz="2167890" fontAlgn="base">
                  <a:spcBef>
                    <a:spcPct val="0"/>
                  </a:spcBef>
                  <a:spcAft>
                    <a:spcPct val="0"/>
                  </a:spcAft>
                  <a:defRPr/>
                </a:pPr>
                <a:endParaRPr kumimoji="1" lang="en-US" sz="4265" kern="0" dirty="0">
                  <a:solidFill>
                    <a:srgbClr val="FFFFFF"/>
                  </a:solidFill>
                  <a:latin typeface="微软雅黑" panose="020B0503020204020204" pitchFamily="34" charset="-122"/>
                  <a:ea typeface="微软雅黑" panose="020B0503020204020204" pitchFamily="34" charset="-122"/>
                  <a:cs typeface="Roboto Condensed Light" charset="0"/>
                </a:endParaRPr>
              </a:p>
            </p:txBody>
          </p:sp>
          <p:sp>
            <p:nvSpPr>
              <p:cNvPr id="53" name="Rectangle 25"/>
              <p:cNvSpPr/>
              <p:nvPr/>
            </p:nvSpPr>
            <p:spPr>
              <a:xfrm>
                <a:off x="5608906" y="5056388"/>
                <a:ext cx="978449" cy="371190"/>
              </a:xfrm>
              <a:prstGeom prst="rect">
                <a:avLst/>
              </a:prstGeom>
            </p:spPr>
            <p:txBody>
              <a:bodyPr wrap="none">
                <a:noAutofit/>
              </a:bodyPr>
              <a:lstStyle/>
              <a:p>
                <a:pPr algn="ctr" defTabSz="2167890" fontAlgn="base">
                  <a:lnSpc>
                    <a:spcPct val="95000"/>
                  </a:lnSpc>
                  <a:spcBef>
                    <a:spcPct val="0"/>
                  </a:spcBef>
                  <a:spcAft>
                    <a:spcPct val="0"/>
                  </a:spcAft>
                  <a:defRPr/>
                </a:pPr>
                <a:r>
                  <a:rPr kumimoji="1" lang="en-US" altLang="zh-CN" sz="2610" b="1" kern="0" dirty="0">
                    <a:solidFill>
                      <a:schemeClr val="bg1"/>
                    </a:solidFill>
                    <a:latin typeface="微软雅黑" panose="020B0503020204020204" pitchFamily="34" charset="-122"/>
                    <a:ea typeface="微软雅黑" panose="020B0503020204020204" pitchFamily="34" charset="-122"/>
                    <a:cs typeface="Roboto Condensed Light" charset="0"/>
                  </a:rPr>
                  <a:t>27.6%</a:t>
                </a:r>
                <a:endParaRPr kumimoji="1" lang="en-US" sz="2610" b="1" kern="0" dirty="0">
                  <a:solidFill>
                    <a:schemeClr val="bg1"/>
                  </a:solidFill>
                  <a:latin typeface="微软雅黑" panose="020B0503020204020204" pitchFamily="34" charset="-122"/>
                  <a:ea typeface="微软雅黑" panose="020B0503020204020204" pitchFamily="34" charset="-122"/>
                  <a:cs typeface="Roboto Condensed Light" charset="0"/>
                </a:endParaRPr>
              </a:p>
            </p:txBody>
          </p:sp>
          <p:sp>
            <p:nvSpPr>
              <p:cNvPr id="54" name="Rectangle 25"/>
              <p:cNvSpPr/>
              <p:nvPr/>
            </p:nvSpPr>
            <p:spPr>
              <a:xfrm>
                <a:off x="5609204" y="4810125"/>
                <a:ext cx="978449" cy="371190"/>
              </a:xfrm>
              <a:prstGeom prst="rect">
                <a:avLst/>
              </a:prstGeom>
            </p:spPr>
            <p:txBody>
              <a:bodyPr wrap="none">
                <a:noAutofit/>
              </a:bodyPr>
              <a:lstStyle/>
              <a:p>
                <a:pPr algn="ctr" defTabSz="2167890" fontAlgn="base">
                  <a:lnSpc>
                    <a:spcPct val="95000"/>
                  </a:lnSpc>
                  <a:spcBef>
                    <a:spcPct val="0"/>
                  </a:spcBef>
                  <a:spcAft>
                    <a:spcPct val="0"/>
                  </a:spcAft>
                  <a:defRPr/>
                </a:pPr>
                <a:r>
                  <a:rPr kumimoji="1" lang="zh-CN" altLang="en-US" sz="3320" kern="0" dirty="0">
                    <a:solidFill>
                      <a:schemeClr val="bg1"/>
                    </a:solidFill>
                    <a:latin typeface="微软雅黑" panose="020B0503020204020204" pitchFamily="34" charset="-122"/>
                    <a:ea typeface="微软雅黑" panose="020B0503020204020204" pitchFamily="34" charset="-122"/>
                    <a:cs typeface="Roboto Condensed Light" charset="0"/>
                  </a:rPr>
                  <a:t>日韩</a:t>
                </a:r>
                <a:endParaRPr kumimoji="1" lang="en-US" sz="3320" kern="0" dirty="0">
                  <a:solidFill>
                    <a:schemeClr val="bg1"/>
                  </a:solidFill>
                  <a:latin typeface="微软雅黑" panose="020B0503020204020204" pitchFamily="34" charset="-122"/>
                  <a:ea typeface="微软雅黑" panose="020B0503020204020204" pitchFamily="34" charset="-122"/>
                  <a:cs typeface="Roboto Condensed Light" charset="0"/>
                </a:endParaRPr>
              </a:p>
            </p:txBody>
          </p:sp>
        </p:grpSp>
        <p:grpSp>
          <p:nvGrpSpPr>
            <p:cNvPr id="55" name="组合 54"/>
            <p:cNvGrpSpPr/>
            <p:nvPr/>
          </p:nvGrpSpPr>
          <p:grpSpPr>
            <a:xfrm>
              <a:off x="7434978" y="2273074"/>
              <a:ext cx="985270" cy="1271905"/>
              <a:chOff x="2759908" y="4423705"/>
              <a:chExt cx="985183" cy="1003873"/>
            </a:xfrm>
          </p:grpSpPr>
          <p:grpSp>
            <p:nvGrpSpPr>
              <p:cNvPr id="56" name="组合 55"/>
              <p:cNvGrpSpPr/>
              <p:nvPr/>
            </p:nvGrpSpPr>
            <p:grpSpPr>
              <a:xfrm>
                <a:off x="2759908" y="4423705"/>
                <a:ext cx="732501" cy="909829"/>
                <a:chOff x="2759908" y="4423705"/>
                <a:chExt cx="732501" cy="909829"/>
              </a:xfrm>
            </p:grpSpPr>
            <p:sp>
              <p:nvSpPr>
                <p:cNvPr id="58" name="Rounded Rectangle 9"/>
                <p:cNvSpPr/>
                <p:nvPr/>
              </p:nvSpPr>
              <p:spPr>
                <a:xfrm>
                  <a:off x="3035884" y="4423705"/>
                  <a:ext cx="456525" cy="909829"/>
                </a:xfrm>
                <a:prstGeom prst="roundRect">
                  <a:avLst/>
                </a:prstGeom>
                <a:solidFill>
                  <a:srgbClr val="5B9BD5"/>
                </a:solidFill>
                <a:ln w="9525" cap="flat" cmpd="sng" algn="ctr">
                  <a:noFill/>
                  <a:prstDash val="solid"/>
                </a:ln>
                <a:effectLst>
                  <a:outerShdw dist="38100" dir="5400000" algn="ctr" rotWithShape="0">
                    <a:srgbClr val="000000">
                      <a:alpha val="10000"/>
                    </a:srgbClr>
                  </a:outerShdw>
                </a:effectLst>
              </p:spPr>
              <p:txBody>
                <a:bodyPr wrap="none" tIns="289024" bIns="289024" rtlCol="0" anchor="b" anchorCtr="0"/>
                <a:lstStyle/>
                <a:p>
                  <a:pPr algn="ctr" defTabSz="2167890" fontAlgn="base">
                    <a:spcBef>
                      <a:spcPct val="0"/>
                    </a:spcBef>
                    <a:spcAft>
                      <a:spcPct val="0"/>
                    </a:spcAft>
                    <a:defRPr/>
                  </a:pPr>
                  <a:endParaRPr kumimoji="1" lang="en-US" sz="4265" kern="0" dirty="0">
                    <a:solidFill>
                      <a:srgbClr val="FFFFFF"/>
                    </a:solidFill>
                    <a:latin typeface="微软雅黑" panose="020B0503020204020204" pitchFamily="34" charset="-122"/>
                    <a:ea typeface="微软雅黑" panose="020B0503020204020204" pitchFamily="34" charset="-122"/>
                    <a:cs typeface="Roboto Condensed Light" charset="0"/>
                  </a:endParaRPr>
                </a:p>
              </p:txBody>
            </p:sp>
            <p:sp>
              <p:nvSpPr>
                <p:cNvPr id="59" name="Rectangle 30"/>
                <p:cNvSpPr/>
                <p:nvPr/>
              </p:nvSpPr>
              <p:spPr>
                <a:xfrm>
                  <a:off x="2759908" y="4614852"/>
                  <a:ext cx="714947" cy="263767"/>
                </a:xfrm>
                <a:prstGeom prst="rect">
                  <a:avLst/>
                </a:prstGeom>
              </p:spPr>
              <p:txBody>
                <a:bodyPr vert="eaVert" wrap="none">
                  <a:noAutofit/>
                </a:bodyPr>
                <a:lstStyle/>
                <a:p>
                  <a:pPr algn="ctr" defTabSz="2167890" fontAlgn="base">
                    <a:lnSpc>
                      <a:spcPct val="95000"/>
                    </a:lnSpc>
                    <a:spcBef>
                      <a:spcPct val="0"/>
                    </a:spcBef>
                    <a:spcAft>
                      <a:spcPct val="0"/>
                    </a:spcAft>
                    <a:defRPr/>
                  </a:pPr>
                  <a:r>
                    <a:rPr kumimoji="1" lang="zh-CN" altLang="en-US" sz="3795" kern="0" dirty="0">
                      <a:solidFill>
                        <a:schemeClr val="bg1"/>
                      </a:solidFill>
                      <a:latin typeface="微软雅黑" panose="020B0503020204020204" pitchFamily="34" charset="-122"/>
                      <a:ea typeface="微软雅黑" panose="020B0503020204020204" pitchFamily="34" charset="-122"/>
                      <a:cs typeface="Roboto Condensed Light" charset="0"/>
                    </a:rPr>
                    <a:t>俄罗斯</a:t>
                  </a:r>
                </a:p>
              </p:txBody>
            </p:sp>
          </p:grpSp>
          <p:sp>
            <p:nvSpPr>
              <p:cNvPr id="57" name="Rectangle 25"/>
              <p:cNvSpPr/>
              <p:nvPr/>
            </p:nvSpPr>
            <p:spPr>
              <a:xfrm>
                <a:off x="2766642" y="5056388"/>
                <a:ext cx="978449" cy="371190"/>
              </a:xfrm>
              <a:prstGeom prst="rect">
                <a:avLst/>
              </a:prstGeom>
            </p:spPr>
            <p:txBody>
              <a:bodyPr wrap="none">
                <a:noAutofit/>
              </a:bodyPr>
              <a:lstStyle/>
              <a:p>
                <a:pPr algn="ctr" defTabSz="2167890" fontAlgn="base">
                  <a:lnSpc>
                    <a:spcPct val="95000"/>
                  </a:lnSpc>
                  <a:spcBef>
                    <a:spcPct val="0"/>
                  </a:spcBef>
                  <a:spcAft>
                    <a:spcPct val="0"/>
                  </a:spcAft>
                  <a:defRPr/>
                </a:pPr>
                <a:r>
                  <a:rPr kumimoji="1" lang="en-US" altLang="zh-CN" sz="2610" b="1" kern="0" dirty="0">
                    <a:solidFill>
                      <a:schemeClr val="bg1"/>
                    </a:solidFill>
                    <a:latin typeface="微软雅黑" panose="020B0503020204020204" pitchFamily="34" charset="-122"/>
                    <a:ea typeface="微软雅黑" panose="020B0503020204020204" pitchFamily="34" charset="-122"/>
                    <a:cs typeface="Roboto Condensed Light" charset="0"/>
                  </a:rPr>
                  <a:t>13.8%</a:t>
                </a:r>
                <a:endParaRPr kumimoji="1" lang="en-US" sz="2610" b="1" kern="0" dirty="0">
                  <a:solidFill>
                    <a:schemeClr val="bg1"/>
                  </a:solidFill>
                  <a:latin typeface="微软雅黑" panose="020B0503020204020204" pitchFamily="34" charset="-122"/>
                  <a:ea typeface="微软雅黑" panose="020B0503020204020204" pitchFamily="34" charset="-122"/>
                  <a:cs typeface="Roboto Condensed Light" charset="0"/>
                </a:endParaRPr>
              </a:p>
            </p:txBody>
          </p:sp>
        </p:grpSp>
        <p:grpSp>
          <p:nvGrpSpPr>
            <p:cNvPr id="60" name="组合 59"/>
            <p:cNvGrpSpPr/>
            <p:nvPr/>
          </p:nvGrpSpPr>
          <p:grpSpPr>
            <a:xfrm>
              <a:off x="8213091" y="5327589"/>
              <a:ext cx="994727" cy="851812"/>
              <a:chOff x="6550375" y="4575766"/>
              <a:chExt cx="994727" cy="851812"/>
            </a:xfrm>
          </p:grpSpPr>
          <p:sp>
            <p:nvSpPr>
              <p:cNvPr id="61" name="Rounded Rectangle 9"/>
              <p:cNvSpPr/>
              <p:nvPr/>
            </p:nvSpPr>
            <p:spPr>
              <a:xfrm>
                <a:off x="6811144" y="4575766"/>
                <a:ext cx="456177" cy="789060"/>
              </a:xfrm>
              <a:prstGeom prst="roundRect">
                <a:avLst/>
              </a:prstGeom>
              <a:solidFill>
                <a:srgbClr val="5B9BD5"/>
              </a:solidFill>
              <a:ln w="9525" cap="flat" cmpd="sng" algn="ctr">
                <a:noFill/>
                <a:prstDash val="solid"/>
              </a:ln>
              <a:effectLst>
                <a:outerShdw dist="38100" dir="5400000" algn="ctr" rotWithShape="0">
                  <a:srgbClr val="000000">
                    <a:alpha val="10000"/>
                  </a:srgbClr>
                </a:outerShdw>
              </a:effectLst>
            </p:spPr>
            <p:txBody>
              <a:bodyPr wrap="none" tIns="289024" bIns="289024" rtlCol="0" anchor="b" anchorCtr="0"/>
              <a:lstStyle/>
              <a:p>
                <a:pPr algn="ctr" defTabSz="2167890" fontAlgn="base">
                  <a:spcBef>
                    <a:spcPct val="0"/>
                  </a:spcBef>
                  <a:spcAft>
                    <a:spcPct val="0"/>
                  </a:spcAft>
                  <a:defRPr/>
                </a:pPr>
                <a:endParaRPr kumimoji="1" lang="en-US" sz="4265" kern="0" dirty="0">
                  <a:solidFill>
                    <a:srgbClr val="FFFFFF"/>
                  </a:solidFill>
                  <a:latin typeface="微软雅黑" panose="020B0503020204020204" pitchFamily="34" charset="-122"/>
                  <a:ea typeface="微软雅黑" panose="020B0503020204020204" pitchFamily="34" charset="-122"/>
                  <a:cs typeface="Roboto Condensed Light" charset="0"/>
                </a:endParaRPr>
              </a:p>
            </p:txBody>
          </p:sp>
          <p:sp>
            <p:nvSpPr>
              <p:cNvPr id="62" name="Rectangle 25"/>
              <p:cNvSpPr/>
              <p:nvPr/>
            </p:nvSpPr>
            <p:spPr>
              <a:xfrm>
                <a:off x="6550375" y="5056388"/>
                <a:ext cx="978449" cy="371190"/>
              </a:xfrm>
              <a:prstGeom prst="rect">
                <a:avLst/>
              </a:prstGeom>
            </p:spPr>
            <p:txBody>
              <a:bodyPr wrap="none">
                <a:noAutofit/>
              </a:bodyPr>
              <a:lstStyle/>
              <a:p>
                <a:pPr algn="ctr" defTabSz="2167890" fontAlgn="base">
                  <a:lnSpc>
                    <a:spcPct val="95000"/>
                  </a:lnSpc>
                  <a:spcBef>
                    <a:spcPct val="0"/>
                  </a:spcBef>
                  <a:spcAft>
                    <a:spcPct val="0"/>
                  </a:spcAft>
                  <a:defRPr/>
                </a:pPr>
                <a:r>
                  <a:rPr kumimoji="1" lang="en-US" altLang="zh-CN" sz="2610" b="1" kern="0" dirty="0">
                    <a:solidFill>
                      <a:schemeClr val="bg1"/>
                    </a:solidFill>
                    <a:latin typeface="微软雅黑" panose="020B0503020204020204" pitchFamily="34" charset="-122"/>
                    <a:ea typeface="微软雅黑" panose="020B0503020204020204" pitchFamily="34" charset="-122"/>
                    <a:cs typeface="Roboto Condensed Light" charset="0"/>
                  </a:rPr>
                  <a:t>11.6%</a:t>
                </a:r>
                <a:endParaRPr kumimoji="1" lang="en-US" sz="2610" b="1" kern="0" dirty="0">
                  <a:solidFill>
                    <a:schemeClr val="bg1"/>
                  </a:solidFill>
                  <a:latin typeface="微软雅黑" panose="020B0503020204020204" pitchFamily="34" charset="-122"/>
                  <a:ea typeface="微软雅黑" panose="020B0503020204020204" pitchFamily="34" charset="-122"/>
                  <a:cs typeface="Roboto Condensed Light" charset="0"/>
                </a:endParaRPr>
              </a:p>
            </p:txBody>
          </p:sp>
          <p:sp>
            <p:nvSpPr>
              <p:cNvPr id="63" name="Rectangle 25"/>
              <p:cNvSpPr/>
              <p:nvPr/>
            </p:nvSpPr>
            <p:spPr>
              <a:xfrm>
                <a:off x="6566653" y="4629599"/>
                <a:ext cx="978449" cy="371190"/>
              </a:xfrm>
              <a:prstGeom prst="rect">
                <a:avLst/>
              </a:prstGeom>
            </p:spPr>
            <p:txBody>
              <a:bodyPr wrap="none">
                <a:noAutofit/>
              </a:bodyPr>
              <a:lstStyle/>
              <a:p>
                <a:pPr algn="ctr" defTabSz="2167890" fontAlgn="base">
                  <a:lnSpc>
                    <a:spcPct val="95000"/>
                  </a:lnSpc>
                  <a:spcBef>
                    <a:spcPct val="0"/>
                  </a:spcBef>
                  <a:spcAft>
                    <a:spcPct val="0"/>
                  </a:spcAft>
                  <a:defRPr/>
                </a:pPr>
                <a:r>
                  <a:rPr kumimoji="1" lang="zh-CN" altLang="en-US" sz="3320" kern="0" dirty="0">
                    <a:solidFill>
                      <a:schemeClr val="bg1"/>
                    </a:solidFill>
                    <a:latin typeface="微软雅黑" panose="020B0503020204020204" pitchFamily="34" charset="-122"/>
                    <a:ea typeface="微软雅黑" panose="020B0503020204020204" pitchFamily="34" charset="-122"/>
                    <a:cs typeface="Roboto Condensed Light" charset="0"/>
                  </a:rPr>
                  <a:t>澳大</a:t>
                </a:r>
                <a:endParaRPr kumimoji="1" lang="en-US" altLang="zh-CN" sz="3320" kern="0" dirty="0">
                  <a:solidFill>
                    <a:schemeClr val="bg1"/>
                  </a:solidFill>
                  <a:latin typeface="微软雅黑" panose="020B0503020204020204" pitchFamily="34" charset="-122"/>
                  <a:ea typeface="微软雅黑" panose="020B0503020204020204" pitchFamily="34" charset="-122"/>
                  <a:cs typeface="Roboto Condensed Light" charset="0"/>
                </a:endParaRPr>
              </a:p>
              <a:p>
                <a:pPr algn="ctr" defTabSz="2167890" fontAlgn="base">
                  <a:lnSpc>
                    <a:spcPct val="95000"/>
                  </a:lnSpc>
                  <a:spcBef>
                    <a:spcPct val="0"/>
                  </a:spcBef>
                  <a:spcAft>
                    <a:spcPct val="0"/>
                  </a:spcAft>
                  <a:defRPr/>
                </a:pPr>
                <a:r>
                  <a:rPr kumimoji="1" lang="zh-CN" altLang="en-US" sz="3320" kern="0" dirty="0">
                    <a:solidFill>
                      <a:schemeClr val="bg1"/>
                    </a:solidFill>
                    <a:latin typeface="微软雅黑" panose="020B0503020204020204" pitchFamily="34" charset="-122"/>
                    <a:ea typeface="微软雅黑" panose="020B0503020204020204" pitchFamily="34" charset="-122"/>
                    <a:cs typeface="Roboto Condensed Light" charset="0"/>
                  </a:rPr>
                  <a:t>利亚</a:t>
                </a:r>
              </a:p>
            </p:txBody>
          </p:sp>
        </p:grpSp>
        <p:grpSp>
          <p:nvGrpSpPr>
            <p:cNvPr id="64" name="组合 63"/>
            <p:cNvGrpSpPr/>
            <p:nvPr/>
          </p:nvGrpSpPr>
          <p:grpSpPr>
            <a:xfrm>
              <a:off x="6706589" y="3092590"/>
              <a:ext cx="978747" cy="770297"/>
              <a:chOff x="5608906" y="4657281"/>
              <a:chExt cx="978747" cy="770297"/>
            </a:xfrm>
          </p:grpSpPr>
          <p:sp>
            <p:nvSpPr>
              <p:cNvPr id="65" name="Rounded Rectangle 9"/>
              <p:cNvSpPr/>
              <p:nvPr/>
            </p:nvSpPr>
            <p:spPr>
              <a:xfrm>
                <a:off x="5859264" y="4657281"/>
                <a:ext cx="456177" cy="676429"/>
              </a:xfrm>
              <a:prstGeom prst="roundRect">
                <a:avLst/>
              </a:prstGeom>
              <a:solidFill>
                <a:srgbClr val="70AD46"/>
              </a:solidFill>
              <a:ln w="9525" cap="flat" cmpd="sng" algn="ctr">
                <a:noFill/>
                <a:prstDash val="solid"/>
              </a:ln>
              <a:effectLst>
                <a:outerShdw dist="38100" dir="5400000" algn="ctr" rotWithShape="0">
                  <a:srgbClr val="000000">
                    <a:alpha val="10000"/>
                  </a:srgbClr>
                </a:outerShdw>
              </a:effectLst>
            </p:spPr>
            <p:txBody>
              <a:bodyPr wrap="none" tIns="289024" bIns="289024" rtlCol="0" anchor="b" anchorCtr="0"/>
              <a:lstStyle/>
              <a:p>
                <a:pPr algn="ctr" defTabSz="2167890" fontAlgn="base">
                  <a:spcBef>
                    <a:spcPct val="0"/>
                  </a:spcBef>
                  <a:spcAft>
                    <a:spcPct val="0"/>
                  </a:spcAft>
                  <a:defRPr/>
                </a:pPr>
                <a:endParaRPr kumimoji="1" lang="en-US" sz="4265" kern="0" dirty="0">
                  <a:solidFill>
                    <a:srgbClr val="FFFFFF"/>
                  </a:solidFill>
                  <a:latin typeface="微软雅黑" panose="020B0503020204020204" pitchFamily="34" charset="-122"/>
                  <a:ea typeface="微软雅黑" panose="020B0503020204020204" pitchFamily="34" charset="-122"/>
                  <a:cs typeface="Roboto Condensed Light" charset="0"/>
                </a:endParaRPr>
              </a:p>
            </p:txBody>
          </p:sp>
          <p:sp>
            <p:nvSpPr>
              <p:cNvPr id="66" name="Rectangle 25"/>
              <p:cNvSpPr/>
              <p:nvPr/>
            </p:nvSpPr>
            <p:spPr>
              <a:xfrm>
                <a:off x="5608906" y="5056388"/>
                <a:ext cx="978449" cy="371190"/>
              </a:xfrm>
              <a:prstGeom prst="rect">
                <a:avLst/>
              </a:prstGeom>
            </p:spPr>
            <p:txBody>
              <a:bodyPr wrap="none">
                <a:noAutofit/>
              </a:bodyPr>
              <a:lstStyle/>
              <a:p>
                <a:pPr algn="ctr" defTabSz="2167890" fontAlgn="base">
                  <a:lnSpc>
                    <a:spcPct val="95000"/>
                  </a:lnSpc>
                  <a:spcBef>
                    <a:spcPct val="0"/>
                  </a:spcBef>
                  <a:spcAft>
                    <a:spcPct val="0"/>
                  </a:spcAft>
                  <a:defRPr/>
                </a:pPr>
                <a:r>
                  <a:rPr kumimoji="1" lang="en-US" altLang="zh-CN" sz="2610" b="1" kern="0" dirty="0">
                    <a:solidFill>
                      <a:schemeClr val="bg1"/>
                    </a:solidFill>
                    <a:latin typeface="微软雅黑" panose="020B0503020204020204" pitchFamily="34" charset="-122"/>
                    <a:ea typeface="微软雅黑" panose="020B0503020204020204" pitchFamily="34" charset="-122"/>
                    <a:cs typeface="Roboto Condensed Light" charset="0"/>
                  </a:rPr>
                  <a:t>7.1%</a:t>
                </a:r>
                <a:endParaRPr kumimoji="1" lang="en-US" sz="2610" b="1" kern="0" dirty="0">
                  <a:solidFill>
                    <a:schemeClr val="bg1"/>
                  </a:solidFill>
                  <a:latin typeface="微软雅黑" panose="020B0503020204020204" pitchFamily="34" charset="-122"/>
                  <a:ea typeface="微软雅黑" panose="020B0503020204020204" pitchFamily="34" charset="-122"/>
                  <a:cs typeface="Roboto Condensed Light" charset="0"/>
                </a:endParaRPr>
              </a:p>
            </p:txBody>
          </p:sp>
          <p:sp>
            <p:nvSpPr>
              <p:cNvPr id="67" name="Rectangle 25"/>
              <p:cNvSpPr/>
              <p:nvPr/>
            </p:nvSpPr>
            <p:spPr>
              <a:xfrm>
                <a:off x="5609204" y="4810125"/>
                <a:ext cx="978449" cy="371190"/>
              </a:xfrm>
              <a:prstGeom prst="rect">
                <a:avLst/>
              </a:prstGeom>
            </p:spPr>
            <p:txBody>
              <a:bodyPr wrap="none">
                <a:noAutofit/>
              </a:bodyPr>
              <a:lstStyle/>
              <a:p>
                <a:pPr algn="ctr" defTabSz="2167890" fontAlgn="base">
                  <a:lnSpc>
                    <a:spcPct val="95000"/>
                  </a:lnSpc>
                  <a:spcBef>
                    <a:spcPct val="0"/>
                  </a:spcBef>
                  <a:spcAft>
                    <a:spcPct val="0"/>
                  </a:spcAft>
                  <a:defRPr/>
                </a:pPr>
                <a:r>
                  <a:rPr kumimoji="1" lang="zh-CN" altLang="en-US" sz="3320" kern="0" dirty="0">
                    <a:solidFill>
                      <a:schemeClr val="bg1"/>
                    </a:solidFill>
                    <a:latin typeface="微软雅黑" panose="020B0503020204020204" pitchFamily="34" charset="-122"/>
                    <a:ea typeface="微软雅黑" panose="020B0503020204020204" pitchFamily="34" charset="-122"/>
                    <a:cs typeface="Roboto Condensed Light" charset="0"/>
                  </a:rPr>
                  <a:t>中亚</a:t>
                </a:r>
                <a:endParaRPr kumimoji="1" lang="en-US" sz="3320" kern="0" dirty="0">
                  <a:solidFill>
                    <a:schemeClr val="bg1"/>
                  </a:solidFill>
                  <a:latin typeface="微软雅黑" panose="020B0503020204020204" pitchFamily="34" charset="-122"/>
                  <a:ea typeface="微软雅黑" panose="020B0503020204020204" pitchFamily="34" charset="-122"/>
                  <a:cs typeface="Roboto Condensed Light" charset="0"/>
                </a:endParaRPr>
              </a:p>
            </p:txBody>
          </p:sp>
        </p:grpSp>
      </p:grpSp>
      <p:sp>
        <p:nvSpPr>
          <p:cNvPr id="2" name="五边形 1"/>
          <p:cNvSpPr/>
          <p:nvPr/>
        </p:nvSpPr>
        <p:spPr>
          <a:xfrm rot="10800000">
            <a:off x="30076830" y="3548729"/>
            <a:ext cx="655863" cy="1133861"/>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4265"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grpSp>
        <p:nvGrpSpPr>
          <p:cNvPr id="10" name="组合 9"/>
          <p:cNvGrpSpPr/>
          <p:nvPr/>
        </p:nvGrpSpPr>
        <p:grpSpPr>
          <a:xfrm>
            <a:off x="25895111" y="14819811"/>
            <a:ext cx="5803676" cy="930324"/>
            <a:chOff x="3382179" y="2924930"/>
            <a:chExt cx="4731061" cy="758385"/>
          </a:xfrm>
        </p:grpSpPr>
        <p:grpSp>
          <p:nvGrpSpPr>
            <p:cNvPr id="11" name="组 1"/>
            <p:cNvGrpSpPr/>
            <p:nvPr/>
          </p:nvGrpSpPr>
          <p:grpSpPr>
            <a:xfrm>
              <a:off x="3382179" y="2924930"/>
              <a:ext cx="2265363" cy="695325"/>
              <a:chOff x="3186113" y="1204913"/>
              <a:chExt cx="2265363" cy="695325"/>
            </a:xfrm>
            <a:solidFill>
              <a:srgbClr val="FFFFFF"/>
            </a:solidFill>
          </p:grpSpPr>
          <p:sp>
            <p:nvSpPr>
              <p:cNvPr id="13" name="Freeform 5"/>
              <p:cNvSpPr>
                <a:spLocks noEditPoints="1"/>
              </p:cNvSpPr>
              <p:nvPr>
                <p:custDataLst>
                  <p:tags r:id="rId2"/>
                </p:custDataLst>
              </p:nvPr>
            </p:nvSpPr>
            <p:spPr bwMode="auto">
              <a:xfrm>
                <a:off x="3186113" y="1362075"/>
                <a:ext cx="508000" cy="538162"/>
              </a:xfrm>
              <a:custGeom>
                <a:avLst/>
                <a:gdLst>
                  <a:gd name="T0" fmla="*/ 585 w 819"/>
                  <a:gd name="T1" fmla="*/ 354 h 864"/>
                  <a:gd name="T2" fmla="*/ 540 w 819"/>
                  <a:gd name="T3" fmla="*/ 225 h 864"/>
                  <a:gd name="T4" fmla="*/ 435 w 819"/>
                  <a:gd name="T5" fmla="*/ 174 h 864"/>
                  <a:gd name="T6" fmla="*/ 323 w 819"/>
                  <a:gd name="T7" fmla="*/ 219 h 864"/>
                  <a:gd name="T8" fmla="*/ 251 w 819"/>
                  <a:gd name="T9" fmla="*/ 354 h 864"/>
                  <a:gd name="T10" fmla="*/ 585 w 819"/>
                  <a:gd name="T11" fmla="*/ 354 h 864"/>
                  <a:gd name="T12" fmla="*/ 791 w 819"/>
                  <a:gd name="T13" fmla="*/ 488 h 864"/>
                  <a:gd name="T14" fmla="*/ 234 w 819"/>
                  <a:gd name="T15" fmla="*/ 488 h 864"/>
                  <a:gd name="T16" fmla="*/ 284 w 819"/>
                  <a:gd name="T17" fmla="*/ 646 h 864"/>
                  <a:gd name="T18" fmla="*/ 396 w 819"/>
                  <a:gd name="T19" fmla="*/ 696 h 864"/>
                  <a:gd name="T20" fmla="*/ 490 w 819"/>
                  <a:gd name="T21" fmla="*/ 668 h 864"/>
                  <a:gd name="T22" fmla="*/ 552 w 819"/>
                  <a:gd name="T23" fmla="*/ 601 h 864"/>
                  <a:gd name="T24" fmla="*/ 769 w 819"/>
                  <a:gd name="T25" fmla="*/ 601 h 864"/>
                  <a:gd name="T26" fmla="*/ 624 w 819"/>
                  <a:gd name="T27" fmla="*/ 797 h 864"/>
                  <a:gd name="T28" fmla="*/ 396 w 819"/>
                  <a:gd name="T29" fmla="*/ 864 h 864"/>
                  <a:gd name="T30" fmla="*/ 22 w 819"/>
                  <a:gd name="T31" fmla="*/ 416 h 864"/>
                  <a:gd name="T32" fmla="*/ 156 w 819"/>
                  <a:gd name="T33" fmla="*/ 118 h 864"/>
                  <a:gd name="T34" fmla="*/ 451 w 819"/>
                  <a:gd name="T35" fmla="*/ 0 h 864"/>
                  <a:gd name="T36" fmla="*/ 791 w 819"/>
                  <a:gd name="T37" fmla="*/ 48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9" h="864">
                    <a:moveTo>
                      <a:pt x="585" y="354"/>
                    </a:moveTo>
                    <a:cubicBezTo>
                      <a:pt x="585" y="298"/>
                      <a:pt x="568" y="258"/>
                      <a:pt x="540" y="225"/>
                    </a:cubicBezTo>
                    <a:cubicBezTo>
                      <a:pt x="513" y="191"/>
                      <a:pt x="474" y="174"/>
                      <a:pt x="435" y="174"/>
                    </a:cubicBezTo>
                    <a:cubicBezTo>
                      <a:pt x="390" y="174"/>
                      <a:pt x="357" y="191"/>
                      <a:pt x="323" y="219"/>
                    </a:cubicBezTo>
                    <a:cubicBezTo>
                      <a:pt x="290" y="253"/>
                      <a:pt x="262" y="298"/>
                      <a:pt x="251" y="354"/>
                    </a:cubicBezTo>
                    <a:cubicBezTo>
                      <a:pt x="585" y="354"/>
                      <a:pt x="585" y="354"/>
                      <a:pt x="585" y="354"/>
                    </a:cubicBezTo>
                    <a:close/>
                    <a:moveTo>
                      <a:pt x="791" y="488"/>
                    </a:moveTo>
                    <a:cubicBezTo>
                      <a:pt x="234" y="488"/>
                      <a:pt x="234" y="488"/>
                      <a:pt x="234" y="488"/>
                    </a:cubicBezTo>
                    <a:cubicBezTo>
                      <a:pt x="228" y="556"/>
                      <a:pt x="245" y="612"/>
                      <a:pt x="284" y="646"/>
                    </a:cubicBezTo>
                    <a:cubicBezTo>
                      <a:pt x="312" y="679"/>
                      <a:pt x="351" y="696"/>
                      <a:pt x="396" y="696"/>
                    </a:cubicBezTo>
                    <a:cubicBezTo>
                      <a:pt x="429" y="696"/>
                      <a:pt x="462" y="685"/>
                      <a:pt x="490" y="668"/>
                    </a:cubicBezTo>
                    <a:cubicBezTo>
                      <a:pt x="518" y="651"/>
                      <a:pt x="540" y="629"/>
                      <a:pt x="552" y="601"/>
                    </a:cubicBezTo>
                    <a:cubicBezTo>
                      <a:pt x="769" y="601"/>
                      <a:pt x="769" y="601"/>
                      <a:pt x="769" y="601"/>
                    </a:cubicBezTo>
                    <a:cubicBezTo>
                      <a:pt x="741" y="685"/>
                      <a:pt x="691" y="752"/>
                      <a:pt x="624" y="797"/>
                    </a:cubicBezTo>
                    <a:cubicBezTo>
                      <a:pt x="557" y="842"/>
                      <a:pt x="479" y="864"/>
                      <a:pt x="396" y="864"/>
                    </a:cubicBezTo>
                    <a:cubicBezTo>
                      <a:pt x="123" y="864"/>
                      <a:pt x="0" y="713"/>
                      <a:pt x="22" y="416"/>
                    </a:cubicBezTo>
                    <a:cubicBezTo>
                      <a:pt x="33" y="292"/>
                      <a:pt x="78" y="191"/>
                      <a:pt x="156" y="118"/>
                    </a:cubicBezTo>
                    <a:cubicBezTo>
                      <a:pt x="228" y="40"/>
                      <a:pt x="329" y="0"/>
                      <a:pt x="451" y="0"/>
                    </a:cubicBezTo>
                    <a:cubicBezTo>
                      <a:pt x="708" y="0"/>
                      <a:pt x="819" y="163"/>
                      <a:pt x="791" y="4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2171" tIns="56084" rIns="112171" bIns="56084" numCol="1" anchor="t" anchorCtr="0" compatLnSpc="1"/>
              <a:lstStyle/>
              <a:p>
                <a:pPr algn="ctr"/>
                <a:endParaRPr lang="zh-CN" altLang="en-US" sz="2205">
                  <a:solidFill>
                    <a:schemeClr val="bg1"/>
                  </a:solidFill>
                  <a:latin typeface="微软雅黑" panose="020B0503020204020204" pitchFamily="34" charset="-122"/>
                  <a:ea typeface="微软雅黑" panose="020B0503020204020204" pitchFamily="34" charset="-122"/>
                </a:endParaRPr>
              </a:p>
            </p:txBody>
          </p:sp>
          <p:sp>
            <p:nvSpPr>
              <p:cNvPr id="14" name="Freeform 6"/>
              <p:cNvSpPr>
                <a:spLocks noEditPoints="1"/>
              </p:cNvSpPr>
              <p:nvPr>
                <p:custDataLst>
                  <p:tags r:id="rId3"/>
                </p:custDataLst>
              </p:nvPr>
            </p:nvSpPr>
            <p:spPr bwMode="auto">
              <a:xfrm>
                <a:off x="3694113" y="1204913"/>
                <a:ext cx="509588" cy="695325"/>
              </a:xfrm>
              <a:custGeom>
                <a:avLst/>
                <a:gdLst>
                  <a:gd name="T0" fmla="*/ 594 w 819"/>
                  <a:gd name="T1" fmla="*/ 695 h 1117"/>
                  <a:gd name="T2" fmla="*/ 434 w 819"/>
                  <a:gd name="T3" fmla="*/ 450 h 1117"/>
                  <a:gd name="T4" fmla="*/ 231 w 819"/>
                  <a:gd name="T5" fmla="*/ 712 h 1117"/>
                  <a:gd name="T6" fmla="*/ 275 w 819"/>
                  <a:gd name="T7" fmla="*/ 884 h 1117"/>
                  <a:gd name="T8" fmla="*/ 390 w 819"/>
                  <a:gd name="T9" fmla="*/ 945 h 1117"/>
                  <a:gd name="T10" fmla="*/ 522 w 819"/>
                  <a:gd name="T11" fmla="*/ 884 h 1117"/>
                  <a:gd name="T12" fmla="*/ 594 w 819"/>
                  <a:gd name="T13" fmla="*/ 695 h 1117"/>
                  <a:gd name="T14" fmla="*/ 808 w 819"/>
                  <a:gd name="T15" fmla="*/ 684 h 1117"/>
                  <a:gd name="T16" fmla="*/ 748 w 819"/>
                  <a:gd name="T17" fmla="*/ 923 h 1117"/>
                  <a:gd name="T18" fmla="*/ 605 w 819"/>
                  <a:gd name="T19" fmla="*/ 1067 h 1117"/>
                  <a:gd name="T20" fmla="*/ 423 w 819"/>
                  <a:gd name="T21" fmla="*/ 1117 h 1117"/>
                  <a:gd name="T22" fmla="*/ 215 w 819"/>
                  <a:gd name="T23" fmla="*/ 995 h 1117"/>
                  <a:gd name="T24" fmla="*/ 209 w 819"/>
                  <a:gd name="T25" fmla="*/ 995 h 1117"/>
                  <a:gd name="T26" fmla="*/ 198 w 819"/>
                  <a:gd name="T27" fmla="*/ 1095 h 1117"/>
                  <a:gd name="T28" fmla="*/ 0 w 819"/>
                  <a:gd name="T29" fmla="*/ 1095 h 1117"/>
                  <a:gd name="T30" fmla="*/ 94 w 819"/>
                  <a:gd name="T31" fmla="*/ 0 h 1117"/>
                  <a:gd name="T32" fmla="*/ 302 w 819"/>
                  <a:gd name="T33" fmla="*/ 0 h 1117"/>
                  <a:gd name="T34" fmla="*/ 270 w 819"/>
                  <a:gd name="T35" fmla="*/ 389 h 1117"/>
                  <a:gd name="T36" fmla="*/ 270 w 819"/>
                  <a:gd name="T37" fmla="*/ 389 h 1117"/>
                  <a:gd name="T38" fmla="*/ 517 w 819"/>
                  <a:gd name="T39" fmla="*/ 261 h 1117"/>
                  <a:gd name="T40" fmla="*/ 517 w 819"/>
                  <a:gd name="T41" fmla="*/ 261 h 1117"/>
                  <a:gd name="T42" fmla="*/ 517 w 819"/>
                  <a:gd name="T43" fmla="*/ 261 h 1117"/>
                  <a:gd name="T44" fmla="*/ 759 w 819"/>
                  <a:gd name="T45" fmla="*/ 395 h 1117"/>
                  <a:gd name="T46" fmla="*/ 808 w 819"/>
                  <a:gd name="T47" fmla="*/ 684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9" h="1117">
                    <a:moveTo>
                      <a:pt x="594" y="695"/>
                    </a:moveTo>
                    <a:cubicBezTo>
                      <a:pt x="605" y="534"/>
                      <a:pt x="555" y="450"/>
                      <a:pt x="434" y="450"/>
                    </a:cubicBezTo>
                    <a:cubicBezTo>
                      <a:pt x="314" y="450"/>
                      <a:pt x="248" y="534"/>
                      <a:pt x="231" y="712"/>
                    </a:cubicBezTo>
                    <a:cubicBezTo>
                      <a:pt x="226" y="784"/>
                      <a:pt x="242" y="839"/>
                      <a:pt x="275" y="884"/>
                    </a:cubicBezTo>
                    <a:cubicBezTo>
                      <a:pt x="302" y="923"/>
                      <a:pt x="341" y="945"/>
                      <a:pt x="390" y="945"/>
                    </a:cubicBezTo>
                    <a:cubicBezTo>
                      <a:pt x="440" y="945"/>
                      <a:pt x="484" y="923"/>
                      <a:pt x="522" y="884"/>
                    </a:cubicBezTo>
                    <a:cubicBezTo>
                      <a:pt x="561" y="839"/>
                      <a:pt x="588" y="773"/>
                      <a:pt x="594" y="695"/>
                    </a:cubicBezTo>
                    <a:close/>
                    <a:moveTo>
                      <a:pt x="808" y="684"/>
                    </a:moveTo>
                    <a:cubicBezTo>
                      <a:pt x="803" y="778"/>
                      <a:pt x="781" y="856"/>
                      <a:pt x="748" y="923"/>
                    </a:cubicBezTo>
                    <a:cubicBezTo>
                      <a:pt x="715" y="984"/>
                      <a:pt x="665" y="1028"/>
                      <a:pt x="605" y="1067"/>
                    </a:cubicBezTo>
                    <a:cubicBezTo>
                      <a:pt x="544" y="1101"/>
                      <a:pt x="489" y="1117"/>
                      <a:pt x="423" y="1117"/>
                    </a:cubicBezTo>
                    <a:cubicBezTo>
                      <a:pt x="330" y="1117"/>
                      <a:pt x="258" y="1078"/>
                      <a:pt x="215" y="995"/>
                    </a:cubicBezTo>
                    <a:cubicBezTo>
                      <a:pt x="209" y="995"/>
                      <a:pt x="209" y="995"/>
                      <a:pt x="209" y="995"/>
                    </a:cubicBezTo>
                    <a:cubicBezTo>
                      <a:pt x="198" y="1095"/>
                      <a:pt x="198" y="1095"/>
                      <a:pt x="198" y="1095"/>
                    </a:cubicBezTo>
                    <a:cubicBezTo>
                      <a:pt x="0" y="1095"/>
                      <a:pt x="0" y="1095"/>
                      <a:pt x="0" y="1095"/>
                    </a:cubicBezTo>
                    <a:cubicBezTo>
                      <a:pt x="94" y="0"/>
                      <a:pt x="94" y="0"/>
                      <a:pt x="94" y="0"/>
                    </a:cubicBezTo>
                    <a:cubicBezTo>
                      <a:pt x="302" y="0"/>
                      <a:pt x="302" y="0"/>
                      <a:pt x="302" y="0"/>
                    </a:cubicBezTo>
                    <a:cubicBezTo>
                      <a:pt x="270" y="389"/>
                      <a:pt x="270" y="389"/>
                      <a:pt x="270" y="389"/>
                    </a:cubicBezTo>
                    <a:cubicBezTo>
                      <a:pt x="270" y="389"/>
                      <a:pt x="270" y="389"/>
                      <a:pt x="270" y="389"/>
                    </a:cubicBezTo>
                    <a:cubicBezTo>
                      <a:pt x="335" y="306"/>
                      <a:pt x="418" y="261"/>
                      <a:pt x="517" y="261"/>
                    </a:cubicBezTo>
                    <a:cubicBezTo>
                      <a:pt x="517" y="261"/>
                      <a:pt x="517" y="261"/>
                      <a:pt x="517" y="261"/>
                    </a:cubicBezTo>
                    <a:cubicBezTo>
                      <a:pt x="517" y="261"/>
                      <a:pt x="517" y="261"/>
                      <a:pt x="517" y="261"/>
                    </a:cubicBezTo>
                    <a:cubicBezTo>
                      <a:pt x="627" y="267"/>
                      <a:pt x="704" y="311"/>
                      <a:pt x="759" y="395"/>
                    </a:cubicBezTo>
                    <a:cubicBezTo>
                      <a:pt x="803" y="473"/>
                      <a:pt x="819" y="567"/>
                      <a:pt x="808" y="6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2171" tIns="56084" rIns="112171" bIns="56084" numCol="1" anchor="t" anchorCtr="0" compatLnSpc="1"/>
              <a:lstStyle/>
              <a:p>
                <a:pPr algn="ctr"/>
                <a:endParaRPr lang="zh-CN" altLang="en-US" sz="2205">
                  <a:solidFill>
                    <a:schemeClr val="bg1"/>
                  </a:solidFill>
                  <a:latin typeface="微软雅黑" panose="020B0503020204020204" pitchFamily="34" charset="-122"/>
                  <a:ea typeface="微软雅黑" panose="020B0503020204020204" pitchFamily="34" charset="-122"/>
                </a:endParaRPr>
              </a:p>
            </p:txBody>
          </p:sp>
          <p:sp>
            <p:nvSpPr>
              <p:cNvPr id="15" name="Freeform 7"/>
              <p:cNvSpPr/>
              <p:nvPr>
                <p:custDataLst>
                  <p:tags r:id="rId4"/>
                </p:custDataLst>
              </p:nvPr>
            </p:nvSpPr>
            <p:spPr bwMode="auto">
              <a:xfrm>
                <a:off x="4203701" y="1306513"/>
                <a:ext cx="582613" cy="584200"/>
              </a:xfrm>
              <a:custGeom>
                <a:avLst/>
                <a:gdLst>
                  <a:gd name="T0" fmla="*/ 216 w 939"/>
                  <a:gd name="T1" fmla="*/ 938 h 938"/>
                  <a:gd name="T2" fmla="*/ 0 w 939"/>
                  <a:gd name="T3" fmla="*/ 938 h 938"/>
                  <a:gd name="T4" fmla="*/ 72 w 939"/>
                  <a:gd name="T5" fmla="*/ 113 h 938"/>
                  <a:gd name="T6" fmla="*/ 276 w 939"/>
                  <a:gd name="T7" fmla="*/ 113 h 938"/>
                  <a:gd name="T8" fmla="*/ 271 w 939"/>
                  <a:gd name="T9" fmla="*/ 170 h 938"/>
                  <a:gd name="T10" fmla="*/ 757 w 939"/>
                  <a:gd name="T11" fmla="*/ 57 h 938"/>
                  <a:gd name="T12" fmla="*/ 762 w 939"/>
                  <a:gd name="T13" fmla="*/ 0 h 938"/>
                  <a:gd name="T14" fmla="*/ 850 w 939"/>
                  <a:gd name="T15" fmla="*/ 68 h 938"/>
                  <a:gd name="T16" fmla="*/ 939 w 939"/>
                  <a:gd name="T17" fmla="*/ 130 h 938"/>
                  <a:gd name="T18" fmla="*/ 845 w 939"/>
                  <a:gd name="T19" fmla="*/ 175 h 938"/>
                  <a:gd name="T20" fmla="*/ 745 w 939"/>
                  <a:gd name="T21" fmla="*/ 221 h 938"/>
                  <a:gd name="T22" fmla="*/ 745 w 939"/>
                  <a:gd name="T23" fmla="*/ 192 h 938"/>
                  <a:gd name="T24" fmla="*/ 216 w 939"/>
                  <a:gd name="T25" fmla="*/ 938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9" h="938">
                    <a:moveTo>
                      <a:pt x="216" y="938"/>
                    </a:moveTo>
                    <a:cubicBezTo>
                      <a:pt x="0" y="938"/>
                      <a:pt x="0" y="938"/>
                      <a:pt x="0" y="938"/>
                    </a:cubicBezTo>
                    <a:cubicBezTo>
                      <a:pt x="72" y="113"/>
                      <a:pt x="72" y="113"/>
                      <a:pt x="72" y="113"/>
                    </a:cubicBezTo>
                    <a:cubicBezTo>
                      <a:pt x="276" y="113"/>
                      <a:pt x="276" y="113"/>
                      <a:pt x="276" y="113"/>
                    </a:cubicBezTo>
                    <a:cubicBezTo>
                      <a:pt x="271" y="170"/>
                      <a:pt x="271" y="170"/>
                      <a:pt x="271" y="170"/>
                    </a:cubicBezTo>
                    <a:cubicBezTo>
                      <a:pt x="265" y="226"/>
                      <a:pt x="354" y="124"/>
                      <a:pt x="757" y="57"/>
                    </a:cubicBezTo>
                    <a:cubicBezTo>
                      <a:pt x="762" y="0"/>
                      <a:pt x="762" y="0"/>
                      <a:pt x="762" y="0"/>
                    </a:cubicBezTo>
                    <a:cubicBezTo>
                      <a:pt x="850" y="68"/>
                      <a:pt x="850" y="68"/>
                      <a:pt x="850" y="68"/>
                    </a:cubicBezTo>
                    <a:cubicBezTo>
                      <a:pt x="939" y="130"/>
                      <a:pt x="939" y="130"/>
                      <a:pt x="939" y="130"/>
                    </a:cubicBezTo>
                    <a:cubicBezTo>
                      <a:pt x="845" y="175"/>
                      <a:pt x="845" y="175"/>
                      <a:pt x="845" y="175"/>
                    </a:cubicBezTo>
                    <a:cubicBezTo>
                      <a:pt x="745" y="221"/>
                      <a:pt x="745" y="221"/>
                      <a:pt x="745" y="221"/>
                    </a:cubicBezTo>
                    <a:cubicBezTo>
                      <a:pt x="745" y="192"/>
                      <a:pt x="745" y="192"/>
                      <a:pt x="745" y="192"/>
                    </a:cubicBezTo>
                    <a:cubicBezTo>
                      <a:pt x="177" y="271"/>
                      <a:pt x="254" y="599"/>
                      <a:pt x="216" y="938"/>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112171" tIns="56084" rIns="112171" bIns="56084" numCol="1" anchor="t" anchorCtr="0" compatLnSpc="1"/>
              <a:lstStyle/>
              <a:p>
                <a:pPr algn="ctr"/>
                <a:endParaRPr lang="zh-CN" altLang="en-US" sz="2205">
                  <a:solidFill>
                    <a:schemeClr val="bg1"/>
                  </a:solidFill>
                  <a:latin typeface="微软雅黑" panose="020B0503020204020204" pitchFamily="34" charset="-122"/>
                  <a:ea typeface="微软雅黑" panose="020B0503020204020204" pitchFamily="34" charset="-122"/>
                </a:endParaRPr>
              </a:p>
            </p:txBody>
          </p:sp>
          <p:sp>
            <p:nvSpPr>
              <p:cNvPr id="16" name="Freeform 8"/>
              <p:cNvSpPr/>
              <p:nvPr>
                <p:custDataLst>
                  <p:tags r:id="rId5"/>
                </p:custDataLst>
              </p:nvPr>
            </p:nvSpPr>
            <p:spPr bwMode="auto">
              <a:xfrm>
                <a:off x="4471988" y="1381125"/>
                <a:ext cx="481013" cy="519112"/>
              </a:xfrm>
              <a:custGeom>
                <a:avLst/>
                <a:gdLst>
                  <a:gd name="T0" fmla="*/ 703 w 775"/>
                  <a:gd name="T1" fmla="*/ 812 h 834"/>
                  <a:gd name="T2" fmla="*/ 506 w 775"/>
                  <a:gd name="T3" fmla="*/ 812 h 834"/>
                  <a:gd name="T4" fmla="*/ 511 w 775"/>
                  <a:gd name="T5" fmla="*/ 740 h 834"/>
                  <a:gd name="T6" fmla="*/ 511 w 775"/>
                  <a:gd name="T7" fmla="*/ 701 h 834"/>
                  <a:gd name="T8" fmla="*/ 511 w 775"/>
                  <a:gd name="T9" fmla="*/ 701 h 834"/>
                  <a:gd name="T10" fmla="*/ 253 w 775"/>
                  <a:gd name="T11" fmla="*/ 834 h 834"/>
                  <a:gd name="T12" fmla="*/ 72 w 775"/>
                  <a:gd name="T13" fmla="*/ 762 h 834"/>
                  <a:gd name="T14" fmla="*/ 6 w 775"/>
                  <a:gd name="T15" fmla="*/ 534 h 834"/>
                  <a:gd name="T16" fmla="*/ 33 w 775"/>
                  <a:gd name="T17" fmla="*/ 245 h 834"/>
                  <a:gd name="T18" fmla="*/ 253 w 775"/>
                  <a:gd name="T19" fmla="*/ 173 h 834"/>
                  <a:gd name="T20" fmla="*/ 220 w 775"/>
                  <a:gd name="T21" fmla="*/ 506 h 834"/>
                  <a:gd name="T22" fmla="*/ 346 w 775"/>
                  <a:gd name="T23" fmla="*/ 656 h 834"/>
                  <a:gd name="T24" fmla="*/ 473 w 775"/>
                  <a:gd name="T25" fmla="*/ 601 h 834"/>
                  <a:gd name="T26" fmla="*/ 522 w 775"/>
                  <a:gd name="T27" fmla="*/ 473 h 834"/>
                  <a:gd name="T28" fmla="*/ 566 w 775"/>
                  <a:gd name="T29" fmla="*/ 0 h 834"/>
                  <a:gd name="T30" fmla="*/ 775 w 775"/>
                  <a:gd name="T31" fmla="*/ 0 h 834"/>
                  <a:gd name="T32" fmla="*/ 703 w 775"/>
                  <a:gd name="T33" fmla="*/ 812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5" h="834">
                    <a:moveTo>
                      <a:pt x="703" y="812"/>
                    </a:moveTo>
                    <a:cubicBezTo>
                      <a:pt x="506" y="812"/>
                      <a:pt x="506" y="812"/>
                      <a:pt x="506" y="812"/>
                    </a:cubicBezTo>
                    <a:cubicBezTo>
                      <a:pt x="511" y="740"/>
                      <a:pt x="511" y="740"/>
                      <a:pt x="511" y="740"/>
                    </a:cubicBezTo>
                    <a:cubicBezTo>
                      <a:pt x="511" y="712"/>
                      <a:pt x="511" y="701"/>
                      <a:pt x="511" y="701"/>
                    </a:cubicBezTo>
                    <a:cubicBezTo>
                      <a:pt x="511" y="701"/>
                      <a:pt x="511" y="701"/>
                      <a:pt x="511" y="701"/>
                    </a:cubicBezTo>
                    <a:cubicBezTo>
                      <a:pt x="451" y="790"/>
                      <a:pt x="363" y="834"/>
                      <a:pt x="253" y="834"/>
                    </a:cubicBezTo>
                    <a:cubicBezTo>
                      <a:pt x="181" y="834"/>
                      <a:pt x="121" y="812"/>
                      <a:pt x="72" y="762"/>
                    </a:cubicBezTo>
                    <a:cubicBezTo>
                      <a:pt x="22" y="706"/>
                      <a:pt x="0" y="634"/>
                      <a:pt x="6" y="534"/>
                    </a:cubicBezTo>
                    <a:cubicBezTo>
                      <a:pt x="33" y="245"/>
                      <a:pt x="33" y="245"/>
                      <a:pt x="33" y="245"/>
                    </a:cubicBezTo>
                    <a:cubicBezTo>
                      <a:pt x="105" y="178"/>
                      <a:pt x="176" y="178"/>
                      <a:pt x="253" y="173"/>
                    </a:cubicBezTo>
                    <a:cubicBezTo>
                      <a:pt x="220" y="506"/>
                      <a:pt x="220" y="506"/>
                      <a:pt x="220" y="506"/>
                    </a:cubicBezTo>
                    <a:cubicBezTo>
                      <a:pt x="214" y="606"/>
                      <a:pt x="253" y="656"/>
                      <a:pt x="346" y="656"/>
                    </a:cubicBezTo>
                    <a:cubicBezTo>
                      <a:pt x="396" y="656"/>
                      <a:pt x="440" y="640"/>
                      <a:pt x="473" y="601"/>
                    </a:cubicBezTo>
                    <a:cubicBezTo>
                      <a:pt x="500" y="567"/>
                      <a:pt x="517" y="523"/>
                      <a:pt x="522" y="473"/>
                    </a:cubicBezTo>
                    <a:cubicBezTo>
                      <a:pt x="566" y="0"/>
                      <a:pt x="566" y="0"/>
                      <a:pt x="566" y="0"/>
                    </a:cubicBezTo>
                    <a:cubicBezTo>
                      <a:pt x="775" y="0"/>
                      <a:pt x="775" y="0"/>
                      <a:pt x="775" y="0"/>
                    </a:cubicBezTo>
                    <a:cubicBezTo>
                      <a:pt x="703" y="812"/>
                      <a:pt x="703" y="812"/>
                      <a:pt x="703" y="8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2171" tIns="56084" rIns="112171" bIns="56084" numCol="1" anchor="t" anchorCtr="0" compatLnSpc="1"/>
              <a:lstStyle/>
              <a:p>
                <a:pPr algn="ctr"/>
                <a:endParaRPr lang="zh-CN" altLang="en-US" sz="2205">
                  <a:solidFill>
                    <a:schemeClr val="bg1"/>
                  </a:solidFill>
                  <a:latin typeface="微软雅黑" panose="020B0503020204020204" pitchFamily="34" charset="-122"/>
                  <a:ea typeface="微软雅黑" panose="020B0503020204020204" pitchFamily="34" charset="-122"/>
                </a:endParaRPr>
              </a:p>
            </p:txBody>
          </p:sp>
          <p:sp>
            <p:nvSpPr>
              <p:cNvPr id="17" name="Freeform 9"/>
              <p:cNvSpPr/>
              <p:nvPr>
                <p:custDataLst>
                  <p:tags r:id="rId6"/>
                </p:custDataLst>
              </p:nvPr>
            </p:nvSpPr>
            <p:spPr bwMode="auto">
              <a:xfrm>
                <a:off x="4972051" y="1362075"/>
                <a:ext cx="479425" cy="528637"/>
              </a:xfrm>
              <a:custGeom>
                <a:avLst/>
                <a:gdLst>
                  <a:gd name="T0" fmla="*/ 719 w 774"/>
                  <a:gd name="T1" fmla="*/ 849 h 849"/>
                  <a:gd name="T2" fmla="*/ 507 w 774"/>
                  <a:gd name="T3" fmla="*/ 849 h 849"/>
                  <a:gd name="T4" fmla="*/ 550 w 774"/>
                  <a:gd name="T5" fmla="*/ 351 h 849"/>
                  <a:gd name="T6" fmla="*/ 534 w 774"/>
                  <a:gd name="T7" fmla="*/ 227 h 849"/>
                  <a:gd name="T8" fmla="*/ 430 w 774"/>
                  <a:gd name="T9" fmla="*/ 187 h 849"/>
                  <a:gd name="T10" fmla="*/ 250 w 774"/>
                  <a:gd name="T11" fmla="*/ 380 h 849"/>
                  <a:gd name="T12" fmla="*/ 212 w 774"/>
                  <a:gd name="T13" fmla="*/ 849 h 849"/>
                  <a:gd name="T14" fmla="*/ 0 w 774"/>
                  <a:gd name="T15" fmla="*/ 849 h 849"/>
                  <a:gd name="T16" fmla="*/ 70 w 774"/>
                  <a:gd name="T17" fmla="*/ 23 h 849"/>
                  <a:gd name="T18" fmla="*/ 272 w 774"/>
                  <a:gd name="T19" fmla="*/ 23 h 849"/>
                  <a:gd name="T20" fmla="*/ 261 w 774"/>
                  <a:gd name="T21" fmla="*/ 102 h 849"/>
                  <a:gd name="T22" fmla="*/ 261 w 774"/>
                  <a:gd name="T23" fmla="*/ 148 h 849"/>
                  <a:gd name="T24" fmla="*/ 261 w 774"/>
                  <a:gd name="T25" fmla="*/ 148 h 849"/>
                  <a:gd name="T26" fmla="*/ 381 w 774"/>
                  <a:gd name="T27" fmla="*/ 40 h 849"/>
                  <a:gd name="T28" fmla="*/ 529 w 774"/>
                  <a:gd name="T29" fmla="*/ 0 h 849"/>
                  <a:gd name="T30" fmla="*/ 747 w 774"/>
                  <a:gd name="T31" fmla="*/ 131 h 849"/>
                  <a:gd name="T32" fmla="*/ 769 w 774"/>
                  <a:gd name="T33" fmla="*/ 278 h 849"/>
                  <a:gd name="T34" fmla="*/ 719 w 774"/>
                  <a:gd name="T35" fmla="*/ 849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4" h="849">
                    <a:moveTo>
                      <a:pt x="719" y="849"/>
                    </a:moveTo>
                    <a:cubicBezTo>
                      <a:pt x="507" y="849"/>
                      <a:pt x="507" y="849"/>
                      <a:pt x="507" y="849"/>
                    </a:cubicBezTo>
                    <a:cubicBezTo>
                      <a:pt x="550" y="351"/>
                      <a:pt x="550" y="351"/>
                      <a:pt x="550" y="351"/>
                    </a:cubicBezTo>
                    <a:cubicBezTo>
                      <a:pt x="556" y="295"/>
                      <a:pt x="550" y="255"/>
                      <a:pt x="534" y="227"/>
                    </a:cubicBezTo>
                    <a:cubicBezTo>
                      <a:pt x="518" y="199"/>
                      <a:pt x="480" y="187"/>
                      <a:pt x="430" y="187"/>
                    </a:cubicBezTo>
                    <a:cubicBezTo>
                      <a:pt x="321" y="187"/>
                      <a:pt x="261" y="249"/>
                      <a:pt x="250" y="380"/>
                    </a:cubicBezTo>
                    <a:cubicBezTo>
                      <a:pt x="212" y="849"/>
                      <a:pt x="212" y="849"/>
                      <a:pt x="212" y="849"/>
                    </a:cubicBezTo>
                    <a:cubicBezTo>
                      <a:pt x="0" y="849"/>
                      <a:pt x="0" y="849"/>
                      <a:pt x="0" y="849"/>
                    </a:cubicBezTo>
                    <a:cubicBezTo>
                      <a:pt x="70" y="23"/>
                      <a:pt x="70" y="23"/>
                      <a:pt x="70" y="23"/>
                    </a:cubicBezTo>
                    <a:cubicBezTo>
                      <a:pt x="272" y="23"/>
                      <a:pt x="272" y="23"/>
                      <a:pt x="272" y="23"/>
                    </a:cubicBezTo>
                    <a:cubicBezTo>
                      <a:pt x="261" y="102"/>
                      <a:pt x="261" y="102"/>
                      <a:pt x="261" y="102"/>
                    </a:cubicBezTo>
                    <a:cubicBezTo>
                      <a:pt x="261" y="131"/>
                      <a:pt x="261" y="148"/>
                      <a:pt x="261" y="148"/>
                    </a:cubicBezTo>
                    <a:cubicBezTo>
                      <a:pt x="261" y="148"/>
                      <a:pt x="261" y="148"/>
                      <a:pt x="261" y="148"/>
                    </a:cubicBezTo>
                    <a:cubicBezTo>
                      <a:pt x="294" y="102"/>
                      <a:pt x="332" y="63"/>
                      <a:pt x="381" y="40"/>
                    </a:cubicBezTo>
                    <a:cubicBezTo>
                      <a:pt x="425" y="12"/>
                      <a:pt x="480" y="0"/>
                      <a:pt x="529" y="0"/>
                    </a:cubicBezTo>
                    <a:cubicBezTo>
                      <a:pt x="632" y="0"/>
                      <a:pt x="709" y="46"/>
                      <a:pt x="747" y="131"/>
                    </a:cubicBezTo>
                    <a:cubicBezTo>
                      <a:pt x="769" y="170"/>
                      <a:pt x="774" y="221"/>
                      <a:pt x="769" y="278"/>
                    </a:cubicBezTo>
                    <a:cubicBezTo>
                      <a:pt x="719" y="849"/>
                      <a:pt x="719" y="849"/>
                      <a:pt x="719" y="8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2171" tIns="56084" rIns="112171" bIns="56084" numCol="1" anchor="t" anchorCtr="0" compatLnSpc="1"/>
              <a:lstStyle/>
              <a:p>
                <a:pPr algn="ctr"/>
                <a:endParaRPr lang="zh-CN" altLang="en-US" sz="2205">
                  <a:solidFill>
                    <a:schemeClr val="bg1"/>
                  </a:solidFill>
                  <a:latin typeface="微软雅黑" panose="020B0503020204020204" pitchFamily="34" charset="-122"/>
                  <a:ea typeface="微软雅黑" panose="020B0503020204020204" pitchFamily="34" charset="-122"/>
                </a:endParaRPr>
              </a:p>
            </p:txBody>
          </p:sp>
        </p:grpSp>
        <p:sp>
          <p:nvSpPr>
            <p:cNvPr id="12" name="文本框 11"/>
            <p:cNvSpPr txBox="1"/>
            <p:nvPr>
              <p:custDataLst>
                <p:tags r:id="rId1"/>
              </p:custDataLst>
            </p:nvPr>
          </p:nvSpPr>
          <p:spPr>
            <a:xfrm>
              <a:off x="5757302" y="2992467"/>
              <a:ext cx="2355938" cy="690848"/>
            </a:xfrm>
            <a:prstGeom prst="rect">
              <a:avLst/>
            </a:prstGeom>
            <a:noFill/>
          </p:spPr>
          <p:txBody>
            <a:bodyPr wrap="square" rtlCol="0">
              <a:spAutoFit/>
            </a:bodyPr>
            <a:lstStyle/>
            <a:p>
              <a:r>
                <a:rPr kumimoji="1" lang="zh-CN" altLang="en-US" sz="4905" b="1" dirty="0">
                  <a:solidFill>
                    <a:schemeClr val="bg1"/>
                  </a:solidFill>
                  <a:latin typeface="微软雅黑" panose="020B0503020204020204" pitchFamily="34" charset="-122"/>
                  <a:ea typeface="微软雅黑" panose="020B0503020204020204" pitchFamily="34" charset="-122"/>
                </a:rPr>
                <a:t>亿邦智库</a:t>
              </a:r>
            </a:p>
          </p:txBody>
        </p:sp>
      </p:grpSp>
      <p:sp>
        <p:nvSpPr>
          <p:cNvPr id="3" name="文本框 2">
            <a:extLst>
              <a:ext uri="{FF2B5EF4-FFF2-40B4-BE49-F238E27FC236}">
                <a16:creationId xmlns:a16="http://schemas.microsoft.com/office/drawing/2014/main" id="{B002A011-9779-267A-49B8-A304E952B3EC}"/>
              </a:ext>
            </a:extLst>
          </p:cNvPr>
          <p:cNvSpPr txBox="1"/>
          <p:nvPr/>
        </p:nvSpPr>
        <p:spPr>
          <a:xfrm>
            <a:off x="2177143" y="4619549"/>
            <a:ext cx="28520570" cy="12243801"/>
          </a:xfrm>
          <a:prstGeom prst="rect">
            <a:avLst/>
          </a:prstGeom>
          <a:noFill/>
        </p:spPr>
        <p:txBody>
          <a:bodyPr wrap="square">
            <a:spAutoFit/>
          </a:bodyPr>
          <a:lstStyle/>
          <a:p>
            <a:pPr>
              <a:lnSpc>
                <a:spcPct val="150000"/>
              </a:lnSpc>
            </a:pPr>
            <a:r>
              <a:rPr lang="zh-CN" altLang="en-US" sz="6600" b="1" dirty="0">
                <a:solidFill>
                  <a:schemeClr val="bg1"/>
                </a:solidFill>
              </a:rPr>
              <a:t>定义初探：跨境电子商务B2B模式是指分属不同关境的企业交易主体，通过互联网等信息网络达成货物或服务交易订单，并集成支付结算、跨境物流等履约事项的国际商业活动。从交易客体区分，跨境电子商务</a:t>
            </a:r>
            <a:r>
              <a:rPr lang="en-US" altLang="zh-CN" sz="6600" b="1" dirty="0">
                <a:solidFill>
                  <a:schemeClr val="bg1"/>
                </a:solidFill>
              </a:rPr>
              <a:t>B2B</a:t>
            </a:r>
            <a:r>
              <a:rPr lang="zh-CN" altLang="en-US" sz="6600" b="1" dirty="0">
                <a:solidFill>
                  <a:schemeClr val="bg1"/>
                </a:solidFill>
              </a:rPr>
              <a:t>模式既包括消费品批发交易，也包括非消费类货物、服务及生产制造订单的交易。</a:t>
            </a:r>
            <a:endParaRPr lang="en-US" altLang="zh-CN" sz="6600" b="1" dirty="0">
              <a:solidFill>
                <a:schemeClr val="bg1"/>
              </a:solidFill>
            </a:endParaRPr>
          </a:p>
          <a:p>
            <a:pPr>
              <a:lnSpc>
                <a:spcPct val="150000"/>
              </a:lnSpc>
            </a:pPr>
            <a:endParaRPr lang="en-US" altLang="zh-CN" sz="5400" b="1" dirty="0">
              <a:solidFill>
                <a:schemeClr val="bg2">
                  <a:lumMod val="75000"/>
                </a:schemeClr>
              </a:solidFill>
            </a:endParaRPr>
          </a:p>
          <a:p>
            <a:pPr>
              <a:lnSpc>
                <a:spcPct val="150000"/>
              </a:lnSpc>
            </a:pPr>
            <a:r>
              <a:rPr lang="zh-CN" altLang="en-US" sz="4000" b="1" dirty="0">
                <a:solidFill>
                  <a:schemeClr val="bg2">
                    <a:lumMod val="75000"/>
                  </a:schemeClr>
                </a:solidFill>
              </a:rPr>
              <a:t>背景资料： B2B(是Business-to-Business的缩写)是指企业与企业之间通过专用网络或Internet,进行数据信息的交换、传递,开展交易活动的商业模式。跨境电子商务是指分属不同关境的交易主体，通过电子商务平台达成交易、进行支付结算，并通过跨境物流送达商品、完成交易的一种国际商业活动。我国“电子商务法”所称电子商务，是指通过互联网等信息网络销售商品或者提供服务的经营活动。</a:t>
            </a:r>
            <a:endParaRPr lang="en-US" altLang="zh-CN" sz="4000" b="1" dirty="0">
              <a:solidFill>
                <a:schemeClr val="bg2">
                  <a:lumMod val="75000"/>
                </a:schemeClr>
              </a:solidFill>
            </a:endParaRPr>
          </a:p>
          <a:p>
            <a:pPr>
              <a:lnSpc>
                <a:spcPct val="150000"/>
              </a:lnSpc>
            </a:pPr>
            <a:endParaRPr lang="zh-CN" altLang="en-US" sz="5400" b="1" dirty="0">
              <a:solidFill>
                <a:schemeClr val="bg1"/>
              </a:solidFill>
            </a:endParaRPr>
          </a:p>
        </p:txBody>
      </p:sp>
      <p:sp>
        <p:nvSpPr>
          <p:cNvPr id="4" name="文本框 3">
            <a:extLst>
              <a:ext uri="{FF2B5EF4-FFF2-40B4-BE49-F238E27FC236}">
                <a16:creationId xmlns:a16="http://schemas.microsoft.com/office/drawing/2014/main" id="{D6800CA5-80EE-C734-9199-B9F60A33BB6F}"/>
              </a:ext>
            </a:extLst>
          </p:cNvPr>
          <p:cNvSpPr txBox="1"/>
          <p:nvPr/>
        </p:nvSpPr>
        <p:spPr>
          <a:xfrm>
            <a:off x="10265914" y="2072713"/>
            <a:ext cx="16252370" cy="1446550"/>
          </a:xfrm>
          <a:prstGeom prst="rect">
            <a:avLst/>
          </a:prstGeom>
          <a:noFill/>
        </p:spPr>
        <p:txBody>
          <a:bodyPr wrap="square">
            <a:spAutoFit/>
          </a:bodyPr>
          <a:lstStyle/>
          <a:p>
            <a:r>
              <a:rPr lang="zh-CN" altLang="en-US" sz="8800" b="1" dirty="0">
                <a:solidFill>
                  <a:schemeClr val="bg1"/>
                </a:solidFill>
                <a:latin typeface="微软雅黑" panose="020B0503020204020204" pitchFamily="34" charset="-122"/>
                <a:ea typeface="微软雅黑" panose="020B0503020204020204" pitchFamily="34" charset="-122"/>
              </a:rPr>
              <a:t>跨境</a:t>
            </a:r>
            <a:r>
              <a:rPr lang="en-US" altLang="zh-CN" sz="8800" b="1" dirty="0">
                <a:solidFill>
                  <a:schemeClr val="bg1"/>
                </a:solidFill>
                <a:latin typeface="微软雅黑" panose="020B0503020204020204" pitchFamily="34" charset="-122"/>
                <a:ea typeface="微软雅黑" panose="020B0503020204020204" pitchFamily="34" charset="-122"/>
              </a:rPr>
              <a:t>B2B</a:t>
            </a:r>
            <a:r>
              <a:rPr lang="zh-CN" altLang="en-US" sz="8800" b="1" dirty="0">
                <a:solidFill>
                  <a:schemeClr val="bg1"/>
                </a:solidFill>
                <a:latin typeface="微软雅黑" panose="020B0503020204020204" pitchFamily="34" charset="-122"/>
                <a:ea typeface="微软雅黑" panose="020B0503020204020204" pitchFamily="34" charset="-122"/>
              </a:rPr>
              <a:t>概念初探</a:t>
            </a:r>
          </a:p>
        </p:txBody>
      </p:sp>
    </p:spTree>
    <p:extLst>
      <p:ext uri="{BB962C8B-B14F-4D97-AF65-F5344CB8AC3E}">
        <p14:creationId xmlns:p14="http://schemas.microsoft.com/office/powerpoint/2010/main" val="8857513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66a25674-e586-4492-adc4-2a72d57a61d0"/>
  <p:tag name="COMMONDATA" val="eyJoZGlkIjoiOTEzNDg4MjFhYzZlNGIwOWE1NTFmNTk4ZGE1MjA3OWI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5.xml><?xml version="1.0" encoding="utf-8"?>
<p:tagLst xmlns:a="http://schemas.openxmlformats.org/drawingml/2006/main" xmlns:r="http://schemas.openxmlformats.org/officeDocument/2006/relationships" xmlns:p="http://schemas.openxmlformats.org/presentationml/2006/main">
  <p:tag name="ISLIDE.ICON" val="#139216;#155146;#405517;#369355;#64166;#158208;#393992;#380131;"/>
</p:tagLst>
</file>

<file path=ppt/tags/tag216.xml><?xml version="1.0" encoding="utf-8"?>
<p:tagLst xmlns:a="http://schemas.openxmlformats.org/drawingml/2006/main" xmlns:r="http://schemas.openxmlformats.org/officeDocument/2006/relationships" xmlns:p="http://schemas.openxmlformats.org/presentationml/2006/main">
  <p:tag name="ISLIDE.ICON" val="#72758;"/>
</p:tagLst>
</file>

<file path=ppt/tags/tag217.xml><?xml version="1.0" encoding="utf-8"?>
<p:tagLst xmlns:a="http://schemas.openxmlformats.org/drawingml/2006/main" xmlns:r="http://schemas.openxmlformats.org/officeDocument/2006/relationships" xmlns:p="http://schemas.openxmlformats.org/presentationml/2006/main">
  <p:tag name="ISLIDE.ICON" val="#139216;#155146;#405517;#369355;#64166;"/>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TotalTime>
  <Words>4917</Words>
  <Application>Microsoft Office PowerPoint</Application>
  <PresentationFormat>自定义</PresentationFormat>
  <Paragraphs>518</Paragraphs>
  <Slides>27</Slides>
  <Notes>8</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27</vt:i4>
      </vt:variant>
    </vt:vector>
  </HeadingPairs>
  <TitlesOfParts>
    <vt:vector size="40" baseType="lpstr">
      <vt:lpstr>inpin heiti</vt:lpstr>
      <vt:lpstr>Kai</vt:lpstr>
      <vt:lpstr>Microsoft JhengHei</vt:lpstr>
      <vt:lpstr>PingFangSC-Regular</vt:lpstr>
      <vt:lpstr>等线</vt:lpstr>
      <vt:lpstr>华文中宋</vt:lpstr>
      <vt:lpstr>宋体</vt:lpstr>
      <vt:lpstr>微软雅黑</vt:lpstr>
      <vt:lpstr>Arial</vt:lpstr>
      <vt:lpstr>Calibri</vt:lpstr>
      <vt:lpstr>Calibri Light</vt:lpstr>
      <vt:lpstr>Wingdings</vt:lpstr>
      <vt:lpstr>Office 主题​​</vt:lpstr>
      <vt:lpstr>PowerPoint 演示文稿</vt:lpstr>
      <vt:lpstr>PowerPoint 演示文稿</vt:lpstr>
      <vt:lpstr>我国跨境电商发展历程与跨境零售出口17年经历三个重大转变</vt:lpstr>
      <vt:lpstr>PowerPoint 演示文稿</vt:lpstr>
      <vt:lpstr>全阵营、全渠道、全市场</vt:lpstr>
      <vt:lpstr>案例：数智品牌、品牌全球化、新型跨国公司的思考</vt:lpstr>
      <vt:lpstr>PowerPoint 演示文稿</vt:lpstr>
      <vt:lpstr>我国DTC品牌已覆盖全球市场</vt:lpstr>
      <vt:lpstr>PowerPoint 演示文稿</vt:lpstr>
      <vt:lpstr>PowerPoint 演示文稿</vt:lpstr>
      <vt:lpstr>PowerPoint 演示文稿</vt:lpstr>
      <vt:lpstr>PowerPoint 演示文稿</vt:lpstr>
      <vt:lpstr>再从劳动生产率差距做些深度思考</vt:lpstr>
      <vt:lpstr>对策和机会都在“重构产业链”</vt:lpstr>
      <vt:lpstr>PowerPoint 演示文稿</vt:lpstr>
      <vt:lpstr>PowerPoint 演示文稿</vt:lpstr>
      <vt:lpstr>产业互联网与跨境B2B出海</vt:lpstr>
      <vt:lpstr>PowerPoint 演示文稿</vt:lpstr>
      <vt:lpstr>PowerPoint 演示文稿</vt:lpstr>
      <vt:lpstr>PowerPoint 演示文稿</vt:lpstr>
      <vt:lpstr>主要市场特征 – 北美地区：规模大，增速放缓</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x1728</dc:creator>
  <cp:lastModifiedBy>ebrun</cp:lastModifiedBy>
  <cp:revision>79</cp:revision>
  <dcterms:created xsi:type="dcterms:W3CDTF">2023-05-19T03:34:00Z</dcterms:created>
  <dcterms:modified xsi:type="dcterms:W3CDTF">2023-08-20T15:26:39Z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D1F2E57D8CECC98F4BEE6664B0D5772F_43</vt:lpwstr>
  </property>
  <property fmtid="{D5CDD505-2E9C-101B-9397-08002B2CF9AE}" pid="3" name="KSOProductBuildVer">
    <vt:lpwstr>2052-11.1.0.14309</vt:lpwstr>
  </property>
</Properties>
</file>